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7"/>
  </p:notesMasterIdLst>
  <p:handoutMasterIdLst>
    <p:handoutMasterId r:id="rId28"/>
  </p:handoutMasterIdLst>
  <p:sldIdLst>
    <p:sldId id="262" r:id="rId4"/>
    <p:sldId id="265" r:id="rId5"/>
    <p:sldId id="266" r:id="rId6"/>
    <p:sldId id="267" r:id="rId7"/>
    <p:sldId id="268" r:id="rId8"/>
    <p:sldId id="269" r:id="rId9"/>
    <p:sldId id="270" r:id="rId10"/>
    <p:sldId id="299" r:id="rId11"/>
    <p:sldId id="300" r:id="rId12"/>
    <p:sldId id="301" r:id="rId13"/>
    <p:sldId id="284" r:id="rId14"/>
    <p:sldId id="303" r:id="rId15"/>
    <p:sldId id="304" r:id="rId16"/>
    <p:sldId id="305" r:id="rId17"/>
    <p:sldId id="306" r:id="rId18"/>
    <p:sldId id="307" r:id="rId19"/>
    <p:sldId id="308" r:id="rId20"/>
    <p:sldId id="309" r:id="rId21"/>
    <p:sldId id="285" r:id="rId22"/>
    <p:sldId id="310" r:id="rId23"/>
    <p:sldId id="311" r:id="rId24"/>
    <p:sldId id="286" r:id="rId25"/>
    <p:sldId id="271" r:id="rId26"/>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5" userDrawn="1">
          <p15:clr>
            <a:srgbClr val="A4A3A4"/>
          </p15:clr>
        </p15:guide>
        <p15:guide id="2" pos="38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61" autoAdjust="0"/>
    <p:restoredTop sz="94660"/>
  </p:normalViewPr>
  <p:slideViewPr>
    <p:cSldViewPr snapToGrid="0" showGuides="1">
      <p:cViewPr>
        <p:scale>
          <a:sx n="90" d="100"/>
          <a:sy n="90" d="100"/>
        </p:scale>
        <p:origin x="-1704" y="-660"/>
      </p:cViewPr>
      <p:guideLst>
        <p:guide orient="horz" pos="2125"/>
        <p:guide pos="3838"/>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notesMaster" Target="notesMasters/notes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5D5271-6349-45B5-A567-F4CF1DD0C57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74A9F-F0EF-416D-B50F-6560D909C0D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5D5271-6349-45B5-A567-F4CF1DD0C57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74A9F-F0EF-416D-B50F-6560D909C0D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7.png"/><Relationship Id="rId6" Type="http://schemas.microsoft.com/office/2007/relationships/hdphoto" Target="../media/image6.wdp"/><Relationship Id="rId5" Type="http://schemas.openxmlformats.org/officeDocument/2006/relationships/image" Target="../media/image5.png"/><Relationship Id="rId4" Type="http://schemas.openxmlformats.org/officeDocument/2006/relationships/image" Target="../media/image4.jpe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9" Type="http://schemas.openxmlformats.org/officeDocument/2006/relationships/image" Target="../media/image20.png"/><Relationship Id="rId8" Type="http://schemas.openxmlformats.org/officeDocument/2006/relationships/image" Target="../media/image10.png"/><Relationship Id="rId7" Type="http://schemas.microsoft.com/office/2007/relationships/hdphoto" Target="../media/image19.wdp"/><Relationship Id="rId6" Type="http://schemas.openxmlformats.org/officeDocument/2006/relationships/image" Target="../media/image18.png"/><Relationship Id="rId5" Type="http://schemas.microsoft.com/office/2007/relationships/hdphoto" Target="../media/image17.wdp"/><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1" Type="http://schemas.openxmlformats.org/officeDocument/2006/relationships/slideLayout" Target="../slideLayouts/slideLayout13.xml"/><Relationship Id="rId10" Type="http://schemas.microsoft.com/office/2007/relationships/hdphoto" Target="../media/image21.wdp"/><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9" Type="http://schemas.openxmlformats.org/officeDocument/2006/relationships/image" Target="../media/image20.png"/><Relationship Id="rId8" Type="http://schemas.openxmlformats.org/officeDocument/2006/relationships/image" Target="../media/image10.png"/><Relationship Id="rId7" Type="http://schemas.microsoft.com/office/2007/relationships/hdphoto" Target="../media/image19.wdp"/><Relationship Id="rId6" Type="http://schemas.openxmlformats.org/officeDocument/2006/relationships/image" Target="../media/image18.png"/><Relationship Id="rId5" Type="http://schemas.microsoft.com/office/2007/relationships/hdphoto" Target="../media/image17.wdp"/><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1" Type="http://schemas.openxmlformats.org/officeDocument/2006/relationships/slideLayout" Target="../slideLayouts/slideLayout13.xml"/><Relationship Id="rId10" Type="http://schemas.microsoft.com/office/2007/relationships/hdphoto" Target="../media/image21.wdp"/><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9" Type="http://schemas.openxmlformats.org/officeDocument/2006/relationships/image" Target="../media/image20.png"/><Relationship Id="rId8" Type="http://schemas.openxmlformats.org/officeDocument/2006/relationships/image" Target="../media/image10.png"/><Relationship Id="rId7" Type="http://schemas.microsoft.com/office/2007/relationships/hdphoto" Target="../media/image19.wdp"/><Relationship Id="rId6" Type="http://schemas.openxmlformats.org/officeDocument/2006/relationships/image" Target="../media/image18.png"/><Relationship Id="rId5" Type="http://schemas.microsoft.com/office/2007/relationships/hdphoto" Target="../media/image17.wdp"/><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1" Type="http://schemas.openxmlformats.org/officeDocument/2006/relationships/slideLayout" Target="../slideLayouts/slideLayout13.xml"/><Relationship Id="rId10" Type="http://schemas.microsoft.com/office/2007/relationships/hdphoto" Target="../media/image21.wdp"/><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jpe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9" Type="http://schemas.openxmlformats.org/officeDocument/2006/relationships/image" Target="../media/image20.png"/><Relationship Id="rId8" Type="http://schemas.openxmlformats.org/officeDocument/2006/relationships/image" Target="../media/image10.png"/><Relationship Id="rId7" Type="http://schemas.microsoft.com/office/2007/relationships/hdphoto" Target="../media/image19.wdp"/><Relationship Id="rId6" Type="http://schemas.openxmlformats.org/officeDocument/2006/relationships/image" Target="../media/image18.png"/><Relationship Id="rId5" Type="http://schemas.microsoft.com/office/2007/relationships/hdphoto" Target="../media/image17.wdp"/><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1" Type="http://schemas.openxmlformats.org/officeDocument/2006/relationships/slideLayout" Target="../slideLayouts/slideLayout2.xml"/><Relationship Id="rId10" Type="http://schemas.microsoft.com/office/2007/relationships/hdphoto" Target="../media/image21.wdp"/><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email"/>
          <a:stretch>
            <a:fillRect/>
          </a:stretch>
        </p:blipFill>
        <p:spPr>
          <a:xfrm>
            <a:off x="0" y="0"/>
            <a:ext cx="12192000" cy="6858000"/>
          </a:xfrm>
          <a:prstGeom prst="rect">
            <a:avLst/>
          </a:prstGeom>
        </p:spPr>
      </p:pic>
      <p:pic>
        <p:nvPicPr>
          <p:cNvPr id="6" name="图片 5"/>
          <p:cNvPicPr>
            <a:picLocks noChangeAspect="1"/>
          </p:cNvPicPr>
          <p:nvPr/>
        </p:nvPicPr>
        <p:blipFill>
          <a:blip r:embed="rId2" cstate="email">
            <a:extLst>
              <a:ext uri="{BEBA8EAE-BF5A-486C-A8C5-ECC9F3942E4B}">
                <a14:imgProps xmlns:a14="http://schemas.microsoft.com/office/drawing/2010/main">
                  <a14:imgLayer r:embed="rId3">
                    <a14:imgEffect>
                      <a14:brightnessContrast contrast="-20000"/>
                    </a14:imgEffect>
                    <a14:imgEffect>
                      <a14:saturation sat="66000"/>
                    </a14:imgEffect>
                  </a14:imgLayer>
                </a14:imgProps>
              </a:ext>
            </a:extLst>
          </a:blip>
          <a:srcRect/>
          <a:stretch>
            <a:fillRect/>
          </a:stretch>
        </p:blipFill>
        <p:spPr>
          <a:xfrm>
            <a:off x="8899844" y="4341181"/>
            <a:ext cx="3285210" cy="2516819"/>
          </a:xfrm>
          <a:prstGeom prst="rect">
            <a:avLst/>
          </a:prstGeom>
        </p:spPr>
      </p:pic>
      <p:pic>
        <p:nvPicPr>
          <p:cNvPr id="7" name="图片 6"/>
          <p:cNvPicPr>
            <a:picLocks noChangeAspect="1"/>
          </p:cNvPicPr>
          <p:nvPr/>
        </p:nvPicPr>
        <p:blipFill>
          <a:blip r:embed="rId4" cstate="email"/>
          <a:srcRect/>
          <a:stretch>
            <a:fillRect/>
          </a:stretch>
        </p:blipFill>
        <p:spPr>
          <a:xfrm>
            <a:off x="10044993" y="5919872"/>
            <a:ext cx="2147007" cy="938128"/>
          </a:xfrm>
          <a:custGeom>
            <a:avLst/>
            <a:gdLst>
              <a:gd name="connsiteX0" fmla="*/ 2051049 w 2147007"/>
              <a:gd name="connsiteY0" fmla="*/ 424 h 938128"/>
              <a:gd name="connsiteX1" fmla="*/ 2101670 w 2147007"/>
              <a:gd name="connsiteY1" fmla="*/ 5141 h 938128"/>
              <a:gd name="connsiteX2" fmla="*/ 2147007 w 2147007"/>
              <a:gd name="connsiteY2" fmla="*/ 12091 h 938128"/>
              <a:gd name="connsiteX3" fmla="*/ 2147007 w 2147007"/>
              <a:gd name="connsiteY3" fmla="*/ 938128 h 938128"/>
              <a:gd name="connsiteX4" fmla="*/ 0 w 2147007"/>
              <a:gd name="connsiteY4" fmla="*/ 938128 h 938128"/>
              <a:gd name="connsiteX5" fmla="*/ 55865 w 2147007"/>
              <a:gd name="connsiteY5" fmla="*/ 915934 h 938128"/>
              <a:gd name="connsiteX6" fmla="*/ 339950 w 2147007"/>
              <a:gd name="connsiteY6" fmla="*/ 765013 h 938128"/>
              <a:gd name="connsiteX7" fmla="*/ 677302 w 2147007"/>
              <a:gd name="connsiteY7" fmla="*/ 525316 h 938128"/>
              <a:gd name="connsiteX8" fmla="*/ 996898 w 2147007"/>
              <a:gd name="connsiteY8" fmla="*/ 312252 h 938128"/>
              <a:gd name="connsiteX9" fmla="*/ 1298738 w 2147007"/>
              <a:gd name="connsiteY9" fmla="*/ 196843 h 938128"/>
              <a:gd name="connsiteX10" fmla="*/ 1580050 w 2147007"/>
              <a:gd name="connsiteY10" fmla="*/ 91976 h 938128"/>
              <a:gd name="connsiteX11" fmla="*/ 1679151 w 2147007"/>
              <a:gd name="connsiteY11" fmla="*/ 58508 h 938128"/>
              <a:gd name="connsiteX12" fmla="*/ 1684490 w 2147007"/>
              <a:gd name="connsiteY12" fmla="*/ 57713 h 938128"/>
              <a:gd name="connsiteX13" fmla="*/ 2002005 w 2147007"/>
              <a:gd name="connsiteY13" fmla="*/ 1534 h 938128"/>
              <a:gd name="connsiteX14" fmla="*/ 2051049 w 2147007"/>
              <a:gd name="connsiteY14" fmla="*/ 424 h 93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47007" h="938128">
                <a:moveTo>
                  <a:pt x="2051049" y="424"/>
                </a:moveTo>
                <a:cubicBezTo>
                  <a:pt x="2067749" y="1187"/>
                  <a:pt x="2084713" y="2921"/>
                  <a:pt x="2101670" y="5141"/>
                </a:cubicBezTo>
                <a:lnTo>
                  <a:pt x="2147007" y="12091"/>
                </a:lnTo>
                <a:lnTo>
                  <a:pt x="2147007" y="938128"/>
                </a:lnTo>
                <a:lnTo>
                  <a:pt x="0" y="938128"/>
                </a:lnTo>
                <a:lnTo>
                  <a:pt x="55865" y="915934"/>
                </a:lnTo>
                <a:cubicBezTo>
                  <a:pt x="166836" y="855270"/>
                  <a:pt x="236377" y="830116"/>
                  <a:pt x="339950" y="765013"/>
                </a:cubicBezTo>
                <a:cubicBezTo>
                  <a:pt x="443523" y="699910"/>
                  <a:pt x="567811" y="600776"/>
                  <a:pt x="677302" y="525316"/>
                </a:cubicBezTo>
                <a:cubicBezTo>
                  <a:pt x="786793" y="449856"/>
                  <a:pt x="893325" y="366997"/>
                  <a:pt x="996898" y="312252"/>
                </a:cubicBezTo>
                <a:cubicBezTo>
                  <a:pt x="1100471" y="257506"/>
                  <a:pt x="1150777" y="248629"/>
                  <a:pt x="1298738" y="196843"/>
                </a:cubicBezTo>
                <a:cubicBezTo>
                  <a:pt x="1372719" y="170950"/>
                  <a:pt x="1474442" y="130261"/>
                  <a:pt x="1580050" y="91976"/>
                </a:cubicBezTo>
                <a:lnTo>
                  <a:pt x="1679151" y="58508"/>
                </a:lnTo>
                <a:lnTo>
                  <a:pt x="1684490" y="57713"/>
                </a:lnTo>
                <a:cubicBezTo>
                  <a:pt x="1789496" y="38987"/>
                  <a:pt x="1906570" y="11522"/>
                  <a:pt x="2002005" y="1534"/>
                </a:cubicBezTo>
                <a:cubicBezTo>
                  <a:pt x="2017911" y="-130"/>
                  <a:pt x="2034348" y="-338"/>
                  <a:pt x="2051049" y="424"/>
                </a:cubicBezTo>
                <a:close/>
              </a:path>
            </a:pathLst>
          </a:custGeom>
        </p:spPr>
      </p:pic>
      <p:pic>
        <p:nvPicPr>
          <p:cNvPr id="8" name="图片 7"/>
          <p:cNvPicPr>
            <a:picLocks noChangeAspect="1"/>
          </p:cNvPicPr>
          <p:nvPr/>
        </p:nvPicPr>
        <p:blipFill>
          <a:blip r:embed="rId5" cstate="email">
            <a:extLst>
              <a:ext uri="{BEBA8EAE-BF5A-486C-A8C5-ECC9F3942E4B}">
                <a14:imgProps xmlns:a14="http://schemas.microsoft.com/office/drawing/2010/main">
                  <a14:imgLayer r:embed="rId6">
                    <a14:imgEffect>
                      <a14:colorTemperature colorTemp="7200"/>
                    </a14:imgEffect>
                  </a14:imgLayer>
                </a14:imgProps>
              </a:ext>
            </a:extLst>
          </a:blip>
          <a:stretch>
            <a:fillRect/>
          </a:stretch>
        </p:blipFill>
        <p:spPr>
          <a:xfrm flipH="1">
            <a:off x="10044992" y="5335480"/>
            <a:ext cx="632006" cy="819428"/>
          </a:xfrm>
          <a:prstGeom prst="rect">
            <a:avLst/>
          </a:prstGeom>
        </p:spPr>
      </p:pic>
      <p:sp>
        <p:nvSpPr>
          <p:cNvPr id="9" name="文本框 8"/>
          <p:cNvSpPr txBox="1"/>
          <p:nvPr/>
        </p:nvSpPr>
        <p:spPr>
          <a:xfrm>
            <a:off x="414069" y="446234"/>
            <a:ext cx="7159925" cy="491490"/>
          </a:xfrm>
          <a:prstGeom prst="rect">
            <a:avLst/>
          </a:prstGeom>
          <a:noFill/>
        </p:spPr>
        <p:txBody>
          <a:bodyPr wrap="square" rtlCol="0">
            <a:spAutoFit/>
          </a:bodyPr>
          <a:lstStyle/>
          <a:p>
            <a:r>
              <a:rPr lang="zh-CN" altLang="en-US" sz="2600" b="1" spc="100" dirty="0">
                <a:solidFill>
                  <a:srgbClr val="005983"/>
                </a:solidFill>
                <a:latin typeface="汉仪润圆-65简" panose="00020600040101010101" charset="-122"/>
                <a:ea typeface="汉仪润圆-65简" panose="00020600040101010101" charset="-122"/>
              </a:rPr>
              <a:t>人教版语文五年级上册</a:t>
            </a:r>
            <a:r>
              <a:rPr lang="en-US" altLang="zh-CN" sz="2600" b="1" spc="100" dirty="0">
                <a:solidFill>
                  <a:srgbClr val="005983"/>
                </a:solidFill>
                <a:latin typeface="汉仪润圆-65简" panose="00020600040101010101" charset="-122"/>
                <a:ea typeface="汉仪润圆-65简" panose="00020600040101010101" charset="-122"/>
              </a:rPr>
              <a:t>《</a:t>
            </a:r>
            <a:r>
              <a:rPr lang="zh-CN" altLang="en-US" sz="2600" b="1" spc="100" dirty="0">
                <a:solidFill>
                  <a:srgbClr val="005983"/>
                </a:solidFill>
                <a:latin typeface="汉仪润圆-65简" panose="00020600040101010101" charset="-122"/>
                <a:ea typeface="汉仪润圆-65简" panose="00020600040101010101" charset="-122"/>
              </a:rPr>
              <a:t>古诗三首</a:t>
            </a:r>
            <a:r>
              <a:rPr lang="en-US" altLang="zh-CN" sz="2600" b="1" spc="100" dirty="0">
                <a:solidFill>
                  <a:srgbClr val="005983"/>
                </a:solidFill>
                <a:latin typeface="汉仪润圆-65简" panose="00020600040101010101" charset="-122"/>
                <a:ea typeface="汉仪润圆-65简" panose="00020600040101010101" charset="-122"/>
              </a:rPr>
              <a:t>》</a:t>
            </a:r>
            <a:r>
              <a:rPr lang="zh-CN" altLang="en-US" sz="2600" b="1" spc="100" dirty="0">
                <a:solidFill>
                  <a:srgbClr val="005983"/>
                </a:solidFill>
                <a:latin typeface="汉仪润圆-65简" panose="00020600040101010101" charset="-122"/>
                <a:ea typeface="汉仪润圆-65简" panose="00020600040101010101" charset="-122"/>
              </a:rPr>
              <a:t>之二</a:t>
            </a:r>
            <a:endParaRPr lang="zh-CN" altLang="en-US" sz="2600" b="1" spc="100" dirty="0">
              <a:solidFill>
                <a:srgbClr val="005983"/>
              </a:solidFill>
              <a:latin typeface="汉仪润圆-65简" panose="00020600040101010101" charset="-122"/>
              <a:ea typeface="汉仪润圆-65简" panose="00020600040101010101" charset="-122"/>
            </a:endParaRPr>
          </a:p>
        </p:txBody>
      </p:sp>
      <p:sp>
        <p:nvSpPr>
          <p:cNvPr id="10" name="文本框 9"/>
          <p:cNvSpPr txBox="1"/>
          <p:nvPr/>
        </p:nvSpPr>
        <p:spPr>
          <a:xfrm>
            <a:off x="5407954" y="1855099"/>
            <a:ext cx="5398440" cy="1322070"/>
          </a:xfrm>
          <a:prstGeom prst="rect">
            <a:avLst/>
          </a:prstGeom>
          <a:noFill/>
        </p:spPr>
        <p:txBody>
          <a:bodyPr wrap="square" rtlCol="0">
            <a:spAutoFit/>
          </a:bodyPr>
          <a:lstStyle/>
          <a:p>
            <a:r>
              <a:rPr lang="zh-CN" altLang="en-US" sz="8000" b="1" spc="600" dirty="0">
                <a:solidFill>
                  <a:srgbClr val="004D70"/>
                </a:solidFill>
                <a:latin typeface="汉仪大宋简" panose="02010600000101010101" charset="-122"/>
                <a:ea typeface="汉仪大宋简" panose="02010600000101010101" charset="-122"/>
              </a:rPr>
              <a:t>题临安邸</a:t>
            </a:r>
            <a:endParaRPr lang="zh-CN" altLang="en-US" sz="8000" b="1" spc="600" dirty="0">
              <a:solidFill>
                <a:srgbClr val="004D70"/>
              </a:solidFill>
              <a:latin typeface="汉仪大宋简" panose="02010600000101010101" charset="-122"/>
              <a:ea typeface="汉仪大宋简" panose="02010600000101010101" charset="-122"/>
            </a:endParaRPr>
          </a:p>
        </p:txBody>
      </p:sp>
      <p:grpSp>
        <p:nvGrpSpPr>
          <p:cNvPr id="19" name="组合 18"/>
          <p:cNvGrpSpPr/>
          <p:nvPr/>
        </p:nvGrpSpPr>
        <p:grpSpPr>
          <a:xfrm>
            <a:off x="9859988" y="2216503"/>
            <a:ext cx="491708" cy="857146"/>
            <a:chOff x="9859988" y="2216503"/>
            <a:chExt cx="491708" cy="857146"/>
          </a:xfrm>
        </p:grpSpPr>
        <p:pic>
          <p:nvPicPr>
            <p:cNvPr id="18" name="图片 17"/>
            <p:cNvPicPr>
              <a:picLocks noChangeAspect="1"/>
            </p:cNvPicPr>
            <p:nvPr/>
          </p:nvPicPr>
          <p:blipFill>
            <a:blip r:embed="rId7" cstate="email"/>
            <a:stretch>
              <a:fillRect/>
            </a:stretch>
          </p:blipFill>
          <p:spPr>
            <a:xfrm flipH="1">
              <a:off x="9859988" y="2216503"/>
              <a:ext cx="491708" cy="857146"/>
            </a:xfrm>
            <a:prstGeom prst="rect">
              <a:avLst/>
            </a:prstGeom>
          </p:spPr>
        </p:pic>
        <p:sp>
          <p:nvSpPr>
            <p:cNvPr id="17" name="文本框 20"/>
            <p:cNvSpPr txBox="1"/>
            <p:nvPr/>
          </p:nvSpPr>
          <p:spPr>
            <a:xfrm>
              <a:off x="9879897" y="2330857"/>
              <a:ext cx="417386" cy="64516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zh-CN" altLang="en-US" spc="300">
                  <a:solidFill>
                    <a:schemeClr val="bg1"/>
                  </a:solidFill>
                  <a:latin typeface="汉仪大宋简" panose="02010600000101010101" charset="-122"/>
                  <a:ea typeface="汉仪大宋简" panose="02010600000101010101" charset="-122"/>
                </a:rPr>
                <a:t>林升</a:t>
              </a:r>
              <a:endParaRPr kumimoji="0" lang="zh-CN" altLang="en-US" sz="1200" b="0" i="0" u="none" strike="noStrike" kern="1200" cap="none" spc="300" normalizeH="0" baseline="0" noProof="0">
                <a:ln>
                  <a:noFill/>
                </a:ln>
                <a:solidFill>
                  <a:schemeClr val="bg1"/>
                </a:solidFill>
                <a:effectLst/>
                <a:uLnTx/>
                <a:uFillTx/>
                <a:latin typeface="汉仪大宋简" panose="02010600000101010101" charset="-122"/>
                <a:ea typeface="汉仪大宋简" panose="02010600000101010101" charset="-122"/>
                <a:cs typeface="+mn-cs"/>
              </a:endParaRPr>
            </a:p>
          </p:txBody>
        </p:sp>
      </p:gr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理解诗意</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14" name="文本框 13"/>
          <p:cNvSpPr txBox="1"/>
          <p:nvPr/>
        </p:nvSpPr>
        <p:spPr>
          <a:xfrm>
            <a:off x="3981450" y="1607820"/>
            <a:ext cx="6479540" cy="1291590"/>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600" b="0" i="0" u="none" strike="noStrike" kern="1200" cap="none" spc="300" normalizeH="0" baseline="0" noProof="0">
                <a:ln>
                  <a:noFill/>
                </a:ln>
                <a:solidFill>
                  <a:srgbClr val="DF7A4D"/>
                </a:solidFill>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600" b="0" i="0" u="none" strike="noStrike" kern="1200" cap="none" spc="300" normalizeH="0" baseline="0" noProof="0">
                <a:ln>
                  <a:noFill/>
                </a:ln>
                <a:solidFill>
                  <a:srgbClr val="DDB382"/>
                </a:solidFill>
                <a:effectLst/>
                <a:uLnTx/>
                <a:uFillTx/>
                <a:latin typeface="汉仪润圆-65简" panose="00020600040101010101" charset="-122"/>
                <a:ea typeface="汉仪润圆-65简" panose="00020600040101010101" charset="-122"/>
                <a:cs typeface="汉仪润圆-65简" panose="00020600040101010101" charset="-122"/>
              </a:rPr>
              <a:t>译文：</a:t>
            </a:r>
            <a:r>
              <a:rPr kumimoji="0" lang="zh-CN" altLang="en-US" sz="26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温暖馥郁的香风把人吹得醉醺醺的，简直是把杭州当成了那汴州。</a:t>
            </a:r>
            <a:endParaRPr kumimoji="0" lang="zh-CN" altLang="en-US" sz="26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17" name="缺角矩形 16"/>
          <p:cNvSpPr/>
          <p:nvPr/>
        </p:nvSpPr>
        <p:spPr>
          <a:xfrm>
            <a:off x="2566035" y="1607820"/>
            <a:ext cx="720090" cy="3688080"/>
          </a:xfrm>
          <a:prstGeom prst="plaque">
            <a:avLst>
              <a:gd name="adj" fmla="val 16709"/>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9" name="缺角矩形 8"/>
          <p:cNvSpPr/>
          <p:nvPr/>
        </p:nvSpPr>
        <p:spPr>
          <a:xfrm>
            <a:off x="1526540" y="1607820"/>
            <a:ext cx="720090" cy="3688080"/>
          </a:xfrm>
          <a:prstGeom prst="plaque">
            <a:avLst>
              <a:gd name="adj" fmla="val 16709"/>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grpSp>
        <p:nvGrpSpPr>
          <p:cNvPr id="2" name="组合 1"/>
          <p:cNvGrpSpPr/>
          <p:nvPr/>
        </p:nvGrpSpPr>
        <p:grpSpPr>
          <a:xfrm>
            <a:off x="3981521" y="3789125"/>
            <a:ext cx="4968816" cy="578485"/>
            <a:chOff x="2700067" y="2527553"/>
            <a:chExt cx="4968816" cy="578485"/>
          </a:xfrm>
        </p:grpSpPr>
        <p:grpSp>
          <p:nvGrpSpPr>
            <p:cNvPr id="12" name="组合 11"/>
            <p:cNvGrpSpPr/>
            <p:nvPr/>
          </p:nvGrpSpPr>
          <p:grpSpPr>
            <a:xfrm>
              <a:off x="2700067" y="2599245"/>
              <a:ext cx="4968816" cy="504190"/>
              <a:chOff x="2700067" y="2544791"/>
              <a:chExt cx="4968816" cy="504190"/>
            </a:xfrm>
          </p:grpSpPr>
          <p:sp>
            <p:nvSpPr>
              <p:cNvPr id="7" name="矩形 6"/>
              <p:cNvSpPr/>
              <p:nvPr/>
            </p:nvSpPr>
            <p:spPr>
              <a:xfrm>
                <a:off x="2700067" y="2544791"/>
                <a:ext cx="759460" cy="50419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sp>
            <p:nvSpPr>
              <p:cNvPr id="23" name="矩形 22"/>
              <p:cNvSpPr/>
              <p:nvPr/>
            </p:nvSpPr>
            <p:spPr>
              <a:xfrm>
                <a:off x="2700067" y="2544791"/>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grpSp>
        <p:sp>
          <p:nvSpPr>
            <p:cNvPr id="3" name="文本框 2"/>
            <p:cNvSpPr txBox="1"/>
            <p:nvPr/>
          </p:nvSpPr>
          <p:spPr>
            <a:xfrm>
              <a:off x="2809287" y="2527553"/>
              <a:ext cx="4652010" cy="578485"/>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直</a:t>
              </a:r>
              <a:r>
                <a:rPr kumimoji="0" lang="zh-CN" altLang="en-US" sz="2400" b="0" i="0" u="none" strike="noStrike" kern="1200" cap="none" spc="100" normalizeH="0" baseline="0" noProof="0">
                  <a:ln>
                    <a:noFill/>
                  </a:ln>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rPr>
                <a:t>简直。</a:t>
              </a:r>
              <a:endPar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endParaRPr>
            </a:p>
          </p:txBody>
        </p:sp>
      </p:grpSp>
      <p:sp>
        <p:nvSpPr>
          <p:cNvPr id="45" name="矩形 44"/>
          <p:cNvSpPr/>
          <p:nvPr/>
        </p:nvSpPr>
        <p:spPr>
          <a:xfrm>
            <a:off x="3981450" y="4724400"/>
            <a:ext cx="1001395" cy="50419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6" name="矩形 45"/>
          <p:cNvSpPr/>
          <p:nvPr/>
        </p:nvSpPr>
        <p:spPr>
          <a:xfrm>
            <a:off x="3981521" y="4724558"/>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4" name="文本框 43"/>
          <p:cNvSpPr txBox="1"/>
          <p:nvPr/>
        </p:nvSpPr>
        <p:spPr>
          <a:xfrm>
            <a:off x="4090670" y="4674235"/>
            <a:ext cx="4652010" cy="509755"/>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汴州  </a:t>
            </a:r>
            <a:r>
              <a:rPr kumimoji="0" lang="zh-CN" altLang="en-US" sz="2400" b="0" i="0" u="none" strike="noStrike" kern="1200" cap="none" spc="100" normalizeH="0" baseline="0" noProof="0" dirty="0">
                <a:ln>
                  <a:noFill/>
                </a:ln>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400" b="0" i="0" u="none" strike="noStrike" kern="1200" cap="none" spc="100" normalizeH="0" baseline="0" noProof="0" dirty="0" smtClean="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rPr>
              <a:t>即</a:t>
            </a:r>
            <a:r>
              <a:rPr kumimoji="0" lang="zh-CN" altLang="en-US" sz="2400" b="0" i="0" u="none" strike="noStrike" kern="1200" cap="none" spc="100" normalizeH="0" baseline="0" noProof="0" dirty="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rPr>
              <a:t>汴京，今河南开封市。</a:t>
            </a:r>
            <a:endParaRPr kumimoji="0" lang="zh-CN" altLang="en-US" sz="2400" b="0" i="0" u="none" strike="noStrike" kern="1200" cap="none" spc="100" normalizeH="0" baseline="0" noProof="0" dirty="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6" name="文本框 5"/>
          <p:cNvSpPr txBox="1"/>
          <p:nvPr/>
        </p:nvSpPr>
        <p:spPr>
          <a:xfrm>
            <a:off x="1598275" y="1897710"/>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暖风熏得游人醉</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8" name="文本框 7"/>
          <p:cNvSpPr txBox="1"/>
          <p:nvPr/>
        </p:nvSpPr>
        <p:spPr>
          <a:xfrm>
            <a:off x="2637861" y="1897872"/>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直把杭州作汴州</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nvGrpSpPr>
          <p:cNvPr id="4" name="组合 3"/>
          <p:cNvGrpSpPr/>
          <p:nvPr/>
        </p:nvGrpSpPr>
        <p:grpSpPr>
          <a:xfrm>
            <a:off x="3981521" y="2975690"/>
            <a:ext cx="4968816" cy="578485"/>
            <a:chOff x="2700067" y="2527553"/>
            <a:chExt cx="4968816" cy="578485"/>
          </a:xfrm>
        </p:grpSpPr>
        <p:grpSp>
          <p:nvGrpSpPr>
            <p:cNvPr id="5" name="组合 4"/>
            <p:cNvGrpSpPr/>
            <p:nvPr/>
          </p:nvGrpSpPr>
          <p:grpSpPr>
            <a:xfrm>
              <a:off x="2700067" y="2599245"/>
              <a:ext cx="4968816" cy="504190"/>
              <a:chOff x="2700067" y="2544791"/>
              <a:chExt cx="4968816" cy="504190"/>
            </a:xfrm>
          </p:grpSpPr>
          <p:sp>
            <p:nvSpPr>
              <p:cNvPr id="10" name="矩形 9"/>
              <p:cNvSpPr/>
              <p:nvPr/>
            </p:nvSpPr>
            <p:spPr>
              <a:xfrm>
                <a:off x="2700067" y="2544791"/>
                <a:ext cx="758825" cy="50419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sp>
            <p:nvSpPr>
              <p:cNvPr id="11" name="矩形 10"/>
              <p:cNvSpPr/>
              <p:nvPr/>
            </p:nvSpPr>
            <p:spPr>
              <a:xfrm>
                <a:off x="2700067" y="2544791"/>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grpSp>
        <p:sp>
          <p:nvSpPr>
            <p:cNvPr id="13" name="文本框 12"/>
            <p:cNvSpPr txBox="1"/>
            <p:nvPr/>
          </p:nvSpPr>
          <p:spPr>
            <a:xfrm>
              <a:off x="2809922" y="2527553"/>
              <a:ext cx="4678045" cy="578485"/>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熏</a:t>
              </a:r>
              <a:r>
                <a:rPr kumimoji="0" lang="zh-CN" altLang="en-US" sz="2400" b="0" i="0" u="none" strike="noStrike" kern="1200" cap="none" spc="100" normalizeH="0" baseline="0" noProof="0">
                  <a:ln>
                    <a:noFill/>
                  </a:ln>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rPr>
                <a:t>吹，用于温暖馥郁的风。</a:t>
              </a:r>
              <a:endPar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endParaRPr>
            </a:p>
          </p:txBody>
        </p:sp>
      </p:gr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4097020" y="960120"/>
            <a:ext cx="3987800" cy="3987800"/>
          </a:xfrm>
          <a:prstGeom prst="ellipse">
            <a:avLst/>
          </a:prstGeom>
          <a:solidFill>
            <a:srgbClr val="005983"/>
          </a:solidFill>
          <a:ln w="28575" cap="flat" cmpd="sng" algn="ctr">
            <a:solidFill>
              <a:srgbClr val="DDB382"/>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a:blip r:embed="rId2" cstate="email"/>
          <a:stretch>
            <a:fillRect/>
          </a:stretch>
        </p:blipFill>
        <p:spPr>
          <a:xfrm>
            <a:off x="6652895" y="1211580"/>
            <a:ext cx="1331595" cy="719455"/>
          </a:xfrm>
          <a:prstGeom prst="rect">
            <a:avLst/>
          </a:prstGeom>
        </p:spPr>
      </p:pic>
      <p:pic>
        <p:nvPicPr>
          <p:cNvPr id="41" name="图片 40"/>
          <p:cNvPicPr>
            <a:picLocks noChangeAspect="1"/>
          </p:cNvPicPr>
          <p:nvPr/>
        </p:nvPicPr>
        <p:blipFill>
          <a:blip r:embed="rId3" cstate="email"/>
          <a:stretch>
            <a:fillRect/>
          </a:stretch>
        </p:blipFill>
        <p:spPr>
          <a:xfrm>
            <a:off x="3562985" y="3791585"/>
            <a:ext cx="1896110" cy="719455"/>
          </a:xfrm>
          <a:prstGeom prst="rect">
            <a:avLst/>
          </a:prstGeom>
        </p:spPr>
      </p:pic>
      <p:pic>
        <p:nvPicPr>
          <p:cNvPr id="42" name="图片 41"/>
          <p:cNvPicPr>
            <a:picLocks noChangeAspect="1"/>
          </p:cNvPicPr>
          <p:nvPr/>
        </p:nvPicPr>
        <p:blipFill>
          <a:blip r:embed="rId4" cstate="email">
            <a:duotone>
              <a:prstClr val="black"/>
              <a:schemeClr val="accent2">
                <a:tint val="45000"/>
                <a:satMod val="400000"/>
              </a:schemeClr>
            </a:duotone>
            <a:extLst>
              <a:ext uri="{BEBA8EAE-BF5A-486C-A8C5-ECC9F3942E4B}">
                <a14:imgProps xmlns:a14="http://schemas.microsoft.com/office/drawing/2010/main">
                  <a14:imgLayer r:embed="rId5">
                    <a14:imgEffect>
                      <a14:brightnessContrast bright="100000"/>
                    </a14:imgEffect>
                  </a14:imgLayer>
                </a14:imgProps>
              </a:ext>
            </a:extLst>
          </a:blip>
          <a:srcRect/>
          <a:stretch>
            <a:fillRect/>
          </a:stretch>
        </p:blipFill>
        <p:spPr>
          <a:xfrm flipH="1">
            <a:off x="6374130" y="1931035"/>
            <a:ext cx="714375" cy="478790"/>
          </a:xfrm>
          <a:prstGeom prst="ellipse">
            <a:avLst/>
          </a:prstGeom>
        </p:spPr>
      </p:pic>
      <p:pic>
        <p:nvPicPr>
          <p:cNvPr id="43" name="图片 42"/>
          <p:cNvPicPr>
            <a:picLocks noChangeAspect="1"/>
          </p:cNvPicPr>
          <p:nvPr/>
        </p:nvPicPr>
        <p:blipFill>
          <a:blip r:embed="rId6" cstate="email">
            <a:duotone>
              <a:prstClr val="black"/>
              <a:schemeClr val="accent2">
                <a:tint val="45000"/>
                <a:satMod val="400000"/>
              </a:schemeClr>
            </a:duotone>
            <a:extLst>
              <a:ext uri="{BEBA8EAE-BF5A-486C-A8C5-ECC9F3942E4B}">
                <a14:imgProps xmlns:a14="http://schemas.microsoft.com/office/drawing/2010/main">
                  <a14:imgLayer r:embed="rId7">
                    <a14:imgEffect>
                      <a14:brightnessContrast bright="100000"/>
                    </a14:imgEffect>
                  </a14:imgLayer>
                </a14:imgProps>
              </a:ext>
            </a:extLst>
          </a:blip>
          <a:srcRect/>
          <a:stretch>
            <a:fillRect/>
          </a:stretch>
        </p:blipFill>
        <p:spPr>
          <a:xfrm flipH="1">
            <a:off x="4986020" y="1002030"/>
            <a:ext cx="565150" cy="379095"/>
          </a:xfrm>
          <a:prstGeom prst="ellipse">
            <a:avLst/>
          </a:prstGeom>
        </p:spPr>
      </p:pic>
      <p:pic>
        <p:nvPicPr>
          <p:cNvPr id="11" name="图片 10"/>
          <p:cNvPicPr>
            <a:picLocks noChangeAspect="1"/>
          </p:cNvPicPr>
          <p:nvPr/>
        </p:nvPicPr>
        <p:blipFill>
          <a:blip r:embed="rId8" cstate="email">
            <a:duotone>
              <a:prstClr val="black"/>
              <a:schemeClr val="accent2">
                <a:tint val="45000"/>
                <a:satMod val="400000"/>
              </a:schemeClr>
            </a:duotone>
          </a:blip>
          <a:srcRect/>
          <a:stretch>
            <a:fillRect/>
          </a:stretch>
        </p:blipFill>
        <p:spPr>
          <a:xfrm>
            <a:off x="4430749" y="121173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6" name="缺角矩形 5"/>
          <p:cNvSpPr/>
          <p:nvPr/>
        </p:nvSpPr>
        <p:spPr>
          <a:xfrm>
            <a:off x="4422140" y="2686050"/>
            <a:ext cx="3347720" cy="934085"/>
          </a:xfrm>
          <a:prstGeom prst="plaque">
            <a:avLst>
              <a:gd name="adj" fmla="val 14967"/>
            </a:avLst>
          </a:prstGeom>
          <a:solidFill>
            <a:srgbClr val="015883"/>
          </a:solid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pic>
        <p:nvPicPr>
          <p:cNvPr id="3" name="图片 2"/>
          <p:cNvPicPr>
            <a:picLocks noChangeAspect="1"/>
          </p:cNvPicPr>
          <p:nvPr/>
        </p:nvPicPr>
        <p:blipFill>
          <a:blip r:embed="rId8" cstate="email">
            <a:duotone>
              <a:prstClr val="black"/>
              <a:schemeClr val="accent2">
                <a:tint val="45000"/>
                <a:satMod val="400000"/>
              </a:schemeClr>
            </a:duotone>
          </a:blip>
          <a:srcRect/>
          <a:stretch>
            <a:fillRect/>
          </a:stretch>
        </p:blipFill>
        <p:spPr>
          <a:xfrm flipH="1">
            <a:off x="6549109" y="3144037"/>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7" name="文本框 6"/>
          <p:cNvSpPr txBox="1"/>
          <p:nvPr/>
        </p:nvSpPr>
        <p:spPr>
          <a:xfrm>
            <a:off x="4421505" y="2836545"/>
            <a:ext cx="3348355" cy="686435"/>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4400" b="1" i="0" spc="800" noProof="0" dirty="0">
                <a:ln>
                  <a:noFill/>
                </a:ln>
                <a:solidFill>
                  <a:schemeClr val="bg1"/>
                </a:solidFill>
                <a:effectLst/>
                <a:uLnTx/>
                <a:uFillTx/>
                <a:latin typeface="汉仪润圆-65简" panose="00020600040101010101" charset="-122"/>
                <a:ea typeface="汉仪润圆-65简" panose="00020600040101010101" charset="-122"/>
              </a:rPr>
              <a:t>深入赏析</a:t>
            </a:r>
            <a:endParaRPr kumimoji="0" lang="zh-CN" altLang="en-US" sz="4400" b="1" i="0" spc="800" noProof="0" dirty="0">
              <a:ln>
                <a:noFill/>
              </a:ln>
              <a:solidFill>
                <a:schemeClr val="bg1"/>
              </a:solidFill>
              <a:effectLst/>
              <a:uLnTx/>
              <a:uFillTx/>
              <a:latin typeface="汉仪润圆-65简" panose="00020600040101010101" charset="-122"/>
              <a:ea typeface="汉仪润圆-65简" panose="00020600040101010101" charset="-122"/>
            </a:endParaRPr>
          </a:p>
        </p:txBody>
      </p:sp>
      <p:pic>
        <p:nvPicPr>
          <p:cNvPr id="8" name="图片 7"/>
          <p:cNvPicPr>
            <a:picLocks noChangeAspect="1"/>
          </p:cNvPicPr>
          <p:nvPr/>
        </p:nvPicPr>
        <p:blipFill>
          <a:blip r:embed="rId9" cstate="email">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a:off x="9086215" y="1381125"/>
            <a:ext cx="1875155" cy="1011555"/>
          </a:xfrm>
          <a:prstGeom prst="rect">
            <a:avLst/>
          </a:prstGeom>
        </p:spPr>
      </p:pic>
      <p:pic>
        <p:nvPicPr>
          <p:cNvPr id="9" name="图片 8"/>
          <p:cNvPicPr>
            <a:picLocks noChangeAspect="1"/>
          </p:cNvPicPr>
          <p:nvPr/>
        </p:nvPicPr>
        <p:blipFill>
          <a:blip r:embed="rId9" cstate="email">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flipH="1">
            <a:off x="940435" y="3016250"/>
            <a:ext cx="1875155" cy="1011555"/>
          </a:xfrm>
          <a:prstGeom prst="rect">
            <a:avLst/>
          </a:prstGeom>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山外青山楼外楼</a:t>
              </a:r>
              <a:endParaRPr kumimoji="0" lang="zh-CN" altLang="en-US" sz="2800" b="1" i="0" u="none" strike="noStrike" kern="1200" cap="none" spc="6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332295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诗人抓住临安城的特征——重重叠叠的青山，鳞次栉比的楼台。这样首先描写了祖国大好山河，起伏连绵的青山，楼阁接着一个，这是多么美好的自然。从诗歌创作来说，诗人描写山河的美好，表现出的是一种</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乐景</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a:t>
            </a:r>
            <a:endPar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西湖歌舞几时休</a:t>
              </a:r>
              <a:endParaRPr kumimoji="0" lang="zh-CN" altLang="en-US" sz="2800" b="1" i="0" u="none" strike="noStrike" kern="1200" cap="none" spc="6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诗人面对国家的现实处境，触景伤情。这样美好的大好山河，却被金人占有。诗句中一个“</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休</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”字，不但暗示了诗人对现实社会处境的心痛，更为重要的是表现出诗人对当政者一味“休”战言和、不思收复中原失地、只求苟且偏安、一味纵情声色、寻欢作乐的</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愤慨之情</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a:t>
            </a:r>
            <a:endPar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西湖歌舞几时休</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2491740"/>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en-US" altLang="zh-CN"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诗人此时是多么希望这样的歌舞快“</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休</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”了。这里，诗人运用</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反问</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手法，不但强化了自己的对这些当政者不思收复失地的</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愤激之情</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，也更加表现出诗人对国家命运的担忧而产生的</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忧伤之感</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a:t>
            </a:r>
            <a:endPar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暖风熏得游人醉</a:t>
              </a:r>
              <a:endParaRPr kumimoji="0" lang="zh-CN" altLang="en-US" sz="2800" b="1" i="0" u="none" strike="noStrike" kern="1200" cap="none" spc="6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303655" y="2124710"/>
            <a:ext cx="9584690"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游人</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”指那些忘了国难，苟且偷安，寻欢作乐的南宋统治阶级。诗人面对这不停的歌舞，看着这些“游人们”陶醉其中，不由得表现出自己的感慨之情。其中，“</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暖风</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”一语双关，在诗歌中，既指自然界的春风，又指社会上淫靡之风。在诗人看在，正是这股“暖风”把“游人”的头脑吹得如醉如迷，忘记了自己的国家正处于危难之中。</a:t>
            </a:r>
            <a:endPar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暖风熏得游人醉</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567815" y="2133600"/>
            <a:ext cx="9058910"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dirty="0">
                <a:latin typeface="汉仪润圆-65简" panose="00020600040101010101" charset="-122"/>
                <a:ea typeface="汉仪润圆-65简" panose="00020600040101010101" charset="-122"/>
                <a:cs typeface="汉仪润圆-65简" panose="00020600040101010101" charset="-122"/>
                <a:sym typeface="+mn-ea"/>
              </a:rPr>
              <a:t>“熏”“醉”</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两字用得很精妙。首先，一个“熏”字，暗示了那些歌舞场面的庞大与热闹，为“游人们”营造了靡靡之音的氛围。接着一个“醉”字，承接上一个“熏”字，把那些纵情声色的“游人们”的精神状态刻画得惟妙惟肖，并留下了丰富的审美想象空间——“游人们”在这美好的“西湖”环境中的丑态。</a:t>
            </a:r>
            <a:endPar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直把杭州作汴州</a:t>
              </a:r>
              <a:endParaRPr kumimoji="0" lang="zh-CN" altLang="en-US" sz="2800" b="1" i="0" u="none" strike="noStrike" kern="1200" cap="none" spc="6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en-US" altLang="zh-CN"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宋朝原来建都于汴梁，时已为金侵占。就是说，纸醉金迷中，这些“游人”们简直把杭州当成了故都汴州。这里，诗人不用“西湖”而用“杭州”是很有意义的。因为“西湖”虽在杭州，但也仅仅是杭州的一个景点。而诗人用“杭州”，就很好地与宋都“汴州”</a:t>
            </a:r>
            <a:r>
              <a:rPr lang="zh-CN" altLang="en-US" noProof="0" dirty="0">
                <a:latin typeface="汉仪润圆-65简" panose="00020600040101010101" charset="-122"/>
                <a:ea typeface="汉仪润圆-65简" panose="00020600040101010101" charset="-122"/>
                <a:cs typeface="汉仪润圆-65简" panose="00020600040101010101" charset="-122"/>
                <a:sym typeface="+mn-ea"/>
              </a:rPr>
              <a:t>对照。</a:t>
            </a:r>
            <a:endParaRPr lang="zh-CN" altLang="en-US" noProof="0" dirty="0">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直把杭州作汴州</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en-US" altLang="zh-CN"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在对照中，不但引出“汴州”这一特殊的、富有政治意义的名称，而且更有助于抒发诗人的情感——揭露那些“游人们”无视国家前途与命运，沉醉在醉生梦死、不顾国计民生的卑劣行为，同时，也表达诗人对国家民族命运的</a:t>
            </a:r>
            <a:r>
              <a:rPr lang="zh-CN" altLang="en-US" noProof="0" dirty="0">
                <a:solidFill>
                  <a:srgbClr val="CB8D41"/>
                </a:solidFill>
                <a:latin typeface="汉仪润圆-65简" panose="00020600040101010101" charset="-122"/>
                <a:ea typeface="汉仪润圆-65简" panose="00020600040101010101" charset="-122"/>
                <a:cs typeface="汉仪润圆-65简" panose="00020600040101010101" charset="-122"/>
                <a:sym typeface="+mn-ea"/>
              </a:rPr>
              <a:t>深切忧虑</a:t>
            </a:r>
            <a:r>
              <a:rPr lang="zh-CN" altLang="en-US" noProof="0" dirty="0">
                <a:solidFill>
                  <a:schemeClr val="tx1"/>
                </a:solidFill>
                <a:latin typeface="汉仪润圆-65简" panose="00020600040101010101" charset="-122"/>
                <a:ea typeface="汉仪润圆-65简" panose="00020600040101010101" charset="-122"/>
                <a:cs typeface="汉仪润圆-65简" panose="00020600040101010101" charset="-122"/>
                <a:sym typeface="+mn-ea"/>
              </a:rPr>
              <a:t>，及其对统治者只求苟且偏安，对外屈膝投降的</a:t>
            </a:r>
            <a:r>
              <a:rPr lang="zh-CN" altLang="en-US" noProof="0" dirty="0">
                <a:latin typeface="汉仪润圆-65简" panose="00020600040101010101" charset="-122"/>
                <a:ea typeface="汉仪润圆-65简" panose="00020600040101010101" charset="-122"/>
                <a:cs typeface="汉仪润圆-65简" panose="00020600040101010101" charset="-122"/>
                <a:sym typeface="+mn-ea"/>
              </a:rPr>
              <a:t>愤怒之情。</a:t>
            </a:r>
            <a:endParaRPr lang="zh-CN" altLang="en-US" noProof="0" dirty="0">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4097020" y="960120"/>
            <a:ext cx="3987800" cy="3987800"/>
          </a:xfrm>
          <a:prstGeom prst="ellipse">
            <a:avLst/>
          </a:prstGeom>
          <a:solidFill>
            <a:srgbClr val="005983"/>
          </a:solidFill>
          <a:ln w="28575" cap="flat" cmpd="sng" algn="ctr">
            <a:solidFill>
              <a:srgbClr val="DDB382"/>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a:blip r:embed="rId2" cstate="email"/>
          <a:stretch>
            <a:fillRect/>
          </a:stretch>
        </p:blipFill>
        <p:spPr>
          <a:xfrm>
            <a:off x="6652895" y="1211580"/>
            <a:ext cx="1331595" cy="719455"/>
          </a:xfrm>
          <a:prstGeom prst="rect">
            <a:avLst/>
          </a:prstGeom>
        </p:spPr>
      </p:pic>
      <p:pic>
        <p:nvPicPr>
          <p:cNvPr id="41" name="图片 40"/>
          <p:cNvPicPr>
            <a:picLocks noChangeAspect="1"/>
          </p:cNvPicPr>
          <p:nvPr/>
        </p:nvPicPr>
        <p:blipFill>
          <a:blip r:embed="rId3" cstate="email"/>
          <a:stretch>
            <a:fillRect/>
          </a:stretch>
        </p:blipFill>
        <p:spPr>
          <a:xfrm>
            <a:off x="3562985" y="3791585"/>
            <a:ext cx="1896110" cy="719455"/>
          </a:xfrm>
          <a:prstGeom prst="rect">
            <a:avLst/>
          </a:prstGeom>
        </p:spPr>
      </p:pic>
      <p:pic>
        <p:nvPicPr>
          <p:cNvPr id="42" name="图片 41"/>
          <p:cNvPicPr>
            <a:picLocks noChangeAspect="1"/>
          </p:cNvPicPr>
          <p:nvPr/>
        </p:nvPicPr>
        <p:blipFill>
          <a:blip r:embed="rId4" cstate="email">
            <a:duotone>
              <a:prstClr val="black"/>
              <a:schemeClr val="accent2">
                <a:tint val="45000"/>
                <a:satMod val="400000"/>
              </a:schemeClr>
            </a:duotone>
            <a:extLst>
              <a:ext uri="{BEBA8EAE-BF5A-486C-A8C5-ECC9F3942E4B}">
                <a14:imgProps xmlns:a14="http://schemas.microsoft.com/office/drawing/2010/main">
                  <a14:imgLayer r:embed="rId5">
                    <a14:imgEffect>
                      <a14:brightnessContrast bright="100000"/>
                    </a14:imgEffect>
                  </a14:imgLayer>
                </a14:imgProps>
              </a:ext>
            </a:extLst>
          </a:blip>
          <a:srcRect/>
          <a:stretch>
            <a:fillRect/>
          </a:stretch>
        </p:blipFill>
        <p:spPr>
          <a:xfrm flipH="1">
            <a:off x="6374130" y="1931035"/>
            <a:ext cx="714375" cy="478790"/>
          </a:xfrm>
          <a:prstGeom prst="ellipse">
            <a:avLst/>
          </a:prstGeom>
        </p:spPr>
      </p:pic>
      <p:pic>
        <p:nvPicPr>
          <p:cNvPr id="43" name="图片 42"/>
          <p:cNvPicPr>
            <a:picLocks noChangeAspect="1"/>
          </p:cNvPicPr>
          <p:nvPr/>
        </p:nvPicPr>
        <p:blipFill>
          <a:blip r:embed="rId6" cstate="email">
            <a:duotone>
              <a:prstClr val="black"/>
              <a:schemeClr val="accent2">
                <a:tint val="45000"/>
                <a:satMod val="400000"/>
              </a:schemeClr>
            </a:duotone>
            <a:extLst>
              <a:ext uri="{BEBA8EAE-BF5A-486C-A8C5-ECC9F3942E4B}">
                <a14:imgProps xmlns:a14="http://schemas.microsoft.com/office/drawing/2010/main">
                  <a14:imgLayer r:embed="rId7">
                    <a14:imgEffect>
                      <a14:brightnessContrast bright="100000"/>
                    </a14:imgEffect>
                  </a14:imgLayer>
                </a14:imgProps>
              </a:ext>
            </a:extLst>
          </a:blip>
          <a:srcRect/>
          <a:stretch>
            <a:fillRect/>
          </a:stretch>
        </p:blipFill>
        <p:spPr>
          <a:xfrm flipH="1">
            <a:off x="4986020" y="1002030"/>
            <a:ext cx="565150" cy="379095"/>
          </a:xfrm>
          <a:prstGeom prst="ellipse">
            <a:avLst/>
          </a:prstGeom>
        </p:spPr>
      </p:pic>
      <p:pic>
        <p:nvPicPr>
          <p:cNvPr id="11" name="图片 10"/>
          <p:cNvPicPr>
            <a:picLocks noChangeAspect="1"/>
          </p:cNvPicPr>
          <p:nvPr/>
        </p:nvPicPr>
        <p:blipFill>
          <a:blip r:embed="rId8" cstate="email">
            <a:duotone>
              <a:prstClr val="black"/>
              <a:schemeClr val="accent2">
                <a:tint val="45000"/>
                <a:satMod val="400000"/>
              </a:schemeClr>
            </a:duotone>
          </a:blip>
          <a:srcRect/>
          <a:stretch>
            <a:fillRect/>
          </a:stretch>
        </p:blipFill>
        <p:spPr>
          <a:xfrm>
            <a:off x="4430749" y="121173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6" name="缺角矩形 5"/>
          <p:cNvSpPr/>
          <p:nvPr/>
        </p:nvSpPr>
        <p:spPr>
          <a:xfrm>
            <a:off x="4422140" y="2686050"/>
            <a:ext cx="3347720" cy="934085"/>
          </a:xfrm>
          <a:prstGeom prst="plaque">
            <a:avLst>
              <a:gd name="adj" fmla="val 14967"/>
            </a:avLst>
          </a:prstGeom>
          <a:solidFill>
            <a:srgbClr val="015883"/>
          </a:solid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pic>
        <p:nvPicPr>
          <p:cNvPr id="3" name="图片 2"/>
          <p:cNvPicPr>
            <a:picLocks noChangeAspect="1"/>
          </p:cNvPicPr>
          <p:nvPr/>
        </p:nvPicPr>
        <p:blipFill>
          <a:blip r:embed="rId8" cstate="email">
            <a:duotone>
              <a:prstClr val="black"/>
              <a:schemeClr val="accent2">
                <a:tint val="45000"/>
                <a:satMod val="400000"/>
              </a:schemeClr>
            </a:duotone>
          </a:blip>
          <a:srcRect/>
          <a:stretch>
            <a:fillRect/>
          </a:stretch>
        </p:blipFill>
        <p:spPr>
          <a:xfrm flipH="1">
            <a:off x="6549109" y="3144037"/>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7" name="文本框 6"/>
          <p:cNvSpPr txBox="1"/>
          <p:nvPr/>
        </p:nvSpPr>
        <p:spPr>
          <a:xfrm>
            <a:off x="4421505" y="2836545"/>
            <a:ext cx="3348355" cy="686435"/>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rPr>
              <a:t>结构主旨</a:t>
            </a:r>
            <a:endPar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endParaRPr>
          </a:p>
        </p:txBody>
      </p:sp>
      <p:pic>
        <p:nvPicPr>
          <p:cNvPr id="8" name="图片 7"/>
          <p:cNvPicPr>
            <a:picLocks noChangeAspect="1"/>
          </p:cNvPicPr>
          <p:nvPr/>
        </p:nvPicPr>
        <p:blipFill>
          <a:blip r:embed="rId9" cstate="email">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a:off x="9086215" y="1381125"/>
            <a:ext cx="1875155" cy="1011555"/>
          </a:xfrm>
          <a:prstGeom prst="rect">
            <a:avLst/>
          </a:prstGeom>
        </p:spPr>
      </p:pic>
      <p:pic>
        <p:nvPicPr>
          <p:cNvPr id="9" name="图片 8"/>
          <p:cNvPicPr>
            <a:picLocks noChangeAspect="1"/>
          </p:cNvPicPr>
          <p:nvPr/>
        </p:nvPicPr>
        <p:blipFill>
          <a:blip r:embed="rId9" cstate="email">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flipH="1">
            <a:off x="940435" y="3016250"/>
            <a:ext cx="1875155" cy="1011555"/>
          </a:xfrm>
          <a:prstGeom prst="rect">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email"/>
          <a:stretch>
            <a:fillRect/>
          </a:stretch>
        </p:blipFill>
        <p:spPr>
          <a:xfrm>
            <a:off x="0" y="0"/>
            <a:ext cx="12192000" cy="6858000"/>
          </a:xfrm>
          <a:prstGeom prst="rect">
            <a:avLst/>
          </a:prstGeom>
        </p:spPr>
      </p:pic>
      <p:sp>
        <p:nvSpPr>
          <p:cNvPr id="6" name="缺角矩形 5"/>
          <p:cNvSpPr/>
          <p:nvPr/>
        </p:nvSpPr>
        <p:spPr>
          <a:xfrm>
            <a:off x="2189303" y="1396081"/>
            <a:ext cx="7813393" cy="3486469"/>
          </a:xfrm>
          <a:prstGeom prst="plaque">
            <a:avLst>
              <a:gd name="adj" fmla="val 5786"/>
            </a:avLst>
          </a:prstGeom>
          <a:solidFill>
            <a:srgbClr val="015883"/>
          </a:solidFill>
          <a:ln w="12700" cap="flat" cmpd="sng" algn="ctr">
            <a:noFill/>
            <a:prstDash val="solid"/>
            <a:miter lim="800000"/>
          </a:ln>
          <a:effectLst>
            <a:outerShdw blurRad="635000" dist="444500" dir="5400000" sx="95000" sy="95000" algn="t" rotWithShape="0">
              <a:srgbClr val="004D70"/>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7" name="文本框 27"/>
          <p:cNvSpPr txBox="1"/>
          <p:nvPr/>
        </p:nvSpPr>
        <p:spPr>
          <a:xfrm>
            <a:off x="2587625" y="1729740"/>
            <a:ext cx="7016750" cy="2676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    </a:t>
            </a:r>
            <a:r>
              <a:rPr kumimoji="0" lang="zh-CN" altLang="en-US" sz="2800" b="0" i="0" u="none" strike="noStrike" kern="1200" cap="none" spc="300" normalizeH="0" baseline="0" noProof="0" dirty="0" smtClean="0">
                <a:ln>
                  <a:noFill/>
                </a:ln>
                <a:solidFill>
                  <a:schemeClr val="bg1"/>
                </a:solidFill>
                <a:effectLst/>
                <a:uLnTx/>
                <a:uFillTx/>
                <a:latin typeface="汉仪润圆-65简" panose="00020600040101010101" charset="-122"/>
                <a:ea typeface="汉仪润圆-65简" panose="00020600040101010101" charset="-122"/>
                <a:cs typeface="+mn-cs"/>
              </a:rPr>
              <a:t>古</a:t>
            </a:r>
            <a:r>
              <a:rPr kumimoji="0" lang="zh-CN" altLang="en-US"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人表达爱国情感的方式多种多样，上节课我们学习了陆游的</a:t>
            </a:r>
            <a:r>
              <a:rPr kumimoji="0" lang="en-US" altLang="zh-CN"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a:t>
            </a:r>
            <a:r>
              <a:rPr kumimoji="0" lang="zh-CN" altLang="en-US"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示儿</a:t>
            </a:r>
            <a:r>
              <a:rPr kumimoji="0" lang="en-US" altLang="zh-CN"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a:t>
            </a:r>
            <a:r>
              <a:rPr kumimoji="0" lang="zh-CN" altLang="en-US"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，感受了诗人直接表达的方式。这节课，我们看看</a:t>
            </a:r>
            <a:r>
              <a:rPr kumimoji="0" lang="zh-CN" altLang="en-US" sz="2800" b="0" i="0" u="none" strike="noStrike" kern="1200" cap="none" spc="300" normalizeH="0" baseline="0" noProof="0" dirty="0">
                <a:ln>
                  <a:noFill/>
                </a:ln>
                <a:solidFill>
                  <a:srgbClr val="DDB382"/>
                </a:solidFill>
                <a:effectLst/>
                <a:uLnTx/>
                <a:uFillTx/>
                <a:latin typeface="汉仪润圆-65简" panose="00020600040101010101" charset="-122"/>
                <a:ea typeface="汉仪润圆-65简" panose="00020600040101010101" charset="-122"/>
                <a:cs typeface="+mn-cs"/>
              </a:rPr>
              <a:t>林升</a:t>
            </a:r>
            <a:r>
              <a:rPr kumimoji="0" lang="zh-CN" altLang="en-US"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是怎样表达爱国情感的。</a:t>
            </a:r>
            <a:endParaRPr kumimoji="0" lang="zh-CN" altLang="zh-CN"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8" name="缺角矩形 7"/>
          <p:cNvSpPr/>
          <p:nvPr/>
        </p:nvSpPr>
        <p:spPr>
          <a:xfrm>
            <a:off x="2262000" y="1465315"/>
            <a:ext cx="7668000" cy="3348000"/>
          </a:xfrm>
          <a:prstGeom prst="plaque">
            <a:avLst>
              <a:gd name="adj" fmla="val 5786"/>
            </a:avLst>
          </a:prstGeom>
          <a:no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结构梳理</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29" name="缺角矩形 28"/>
          <p:cNvSpPr/>
          <p:nvPr/>
        </p:nvSpPr>
        <p:spPr>
          <a:xfrm>
            <a:off x="1105535" y="1474470"/>
            <a:ext cx="9980930" cy="3931285"/>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6" name="左大括号 5"/>
          <p:cNvSpPr/>
          <p:nvPr/>
        </p:nvSpPr>
        <p:spPr>
          <a:xfrm>
            <a:off x="2071076" y="2592894"/>
            <a:ext cx="384165" cy="1690774"/>
          </a:xfrm>
          <a:prstGeom prst="leftBrace">
            <a:avLst>
              <a:gd name="adj1" fmla="val 0"/>
              <a:gd name="adj2" fmla="val 50000"/>
            </a:avLst>
          </a:prstGeom>
          <a:noFill/>
          <a:ln w="31750"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12" name="文本框 3"/>
          <p:cNvSpPr>
            <a:spLocks noChangeArrowheads="1"/>
          </p:cNvSpPr>
          <p:nvPr/>
        </p:nvSpPr>
        <p:spPr bwMode="auto">
          <a:xfrm>
            <a:off x="4628959" y="1942446"/>
            <a:ext cx="3048213"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青山  楼外楼</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19" name="文本框 18"/>
          <p:cNvSpPr txBox="1"/>
          <p:nvPr/>
        </p:nvSpPr>
        <p:spPr>
          <a:xfrm>
            <a:off x="1411639" y="2383103"/>
            <a:ext cx="587253" cy="2113912"/>
          </a:xfrm>
          <a:prstGeom prst="rect">
            <a:avLst/>
          </a:prstGeom>
          <a:noFill/>
        </p:spPr>
        <p:txBody>
          <a:bodyPr wrap="square" rtlCol="0">
            <a:spAutoFit/>
          </a:bodyPr>
          <a:lstStyle/>
          <a:p>
            <a:pPr marL="0" marR="0" lvl="0" indent="0" algn="ctr" defTabSz="914400" rtl="0" eaLnBrk="1" fontAlgn="auto" latinLnBrk="0" hangingPunct="1">
              <a:lnSpc>
                <a:spcPts val="4000"/>
              </a:lnSpc>
              <a:spcBef>
                <a:spcPct val="0"/>
              </a:spcBef>
              <a:spcAft>
                <a:spcPct val="0"/>
              </a:spcAft>
              <a:buClrTx/>
              <a:buSzTx/>
              <a:buFontTx/>
              <a:buNone/>
              <a:defRPr/>
            </a:pPr>
            <a:r>
              <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题临安邸</a:t>
            </a:r>
            <a:endPar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17" name="文本框 3"/>
          <p:cNvSpPr>
            <a:spLocks noChangeArrowheads="1"/>
          </p:cNvSpPr>
          <p:nvPr/>
        </p:nvSpPr>
        <p:spPr bwMode="auto">
          <a:xfrm>
            <a:off x="2440827" y="2144449"/>
            <a:ext cx="1959957" cy="954107"/>
          </a:xfrm>
          <a:prstGeom prst="rect">
            <a:avLst/>
          </a:prstGeom>
          <a:noFill/>
          <a:ln w="9525">
            <a:noFill/>
            <a:miter lim="800000"/>
          </a:ln>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虚假的</a:t>
            </a:r>
            <a:endParaRPr kumimoji="0" lang="en-US" altLang="zh-CN"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繁荣景象</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20" name="文本框 3"/>
          <p:cNvSpPr>
            <a:spLocks noChangeArrowheads="1"/>
          </p:cNvSpPr>
          <p:nvPr/>
        </p:nvSpPr>
        <p:spPr bwMode="auto">
          <a:xfrm>
            <a:off x="2455241" y="3821664"/>
            <a:ext cx="1959957" cy="954107"/>
          </a:xfrm>
          <a:prstGeom prst="rect">
            <a:avLst/>
          </a:prstGeom>
          <a:noFill/>
          <a:ln w="9525">
            <a:noFill/>
            <a:miter lim="800000"/>
          </a:ln>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淫靡的</a:t>
            </a:r>
            <a:endParaRPr kumimoji="0" lang="en-US" altLang="zh-CN"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精神状态</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21" name="左大括号 20"/>
          <p:cNvSpPr/>
          <p:nvPr/>
        </p:nvSpPr>
        <p:spPr>
          <a:xfrm>
            <a:off x="4244793" y="2204056"/>
            <a:ext cx="384165" cy="777676"/>
          </a:xfrm>
          <a:prstGeom prst="leftBrace">
            <a:avLst>
              <a:gd name="adj1" fmla="val 0"/>
              <a:gd name="adj2" fmla="val 50000"/>
            </a:avLst>
          </a:prstGeom>
          <a:noFill/>
          <a:ln w="28575"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2" name="文本框 3"/>
          <p:cNvSpPr>
            <a:spLocks noChangeArrowheads="1"/>
          </p:cNvSpPr>
          <p:nvPr/>
        </p:nvSpPr>
        <p:spPr bwMode="auto">
          <a:xfrm>
            <a:off x="4680643" y="2723767"/>
            <a:ext cx="3048213"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歌舞  几时休</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23" name="文本框 3"/>
          <p:cNvSpPr>
            <a:spLocks noChangeArrowheads="1"/>
          </p:cNvSpPr>
          <p:nvPr/>
        </p:nvSpPr>
        <p:spPr bwMode="auto">
          <a:xfrm>
            <a:off x="4680643" y="3551164"/>
            <a:ext cx="3048213"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暖风  游人醉</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24" name="左大括号 23"/>
          <p:cNvSpPr/>
          <p:nvPr/>
        </p:nvSpPr>
        <p:spPr>
          <a:xfrm>
            <a:off x="4246746" y="3812774"/>
            <a:ext cx="384165" cy="954107"/>
          </a:xfrm>
          <a:prstGeom prst="leftBrace">
            <a:avLst>
              <a:gd name="adj1" fmla="val 0"/>
              <a:gd name="adj2" fmla="val 50000"/>
            </a:avLst>
          </a:prstGeom>
          <a:noFill/>
          <a:ln w="28575"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5" name="文本框 3"/>
          <p:cNvSpPr>
            <a:spLocks noChangeArrowheads="1"/>
          </p:cNvSpPr>
          <p:nvPr/>
        </p:nvSpPr>
        <p:spPr bwMode="auto">
          <a:xfrm>
            <a:off x="4686468" y="4505271"/>
            <a:ext cx="3048213"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杭州  作汴州</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26" name="左大括号 25"/>
          <p:cNvSpPr/>
          <p:nvPr/>
        </p:nvSpPr>
        <p:spPr>
          <a:xfrm flipH="1">
            <a:off x="7122038" y="2228917"/>
            <a:ext cx="384165" cy="777676"/>
          </a:xfrm>
          <a:prstGeom prst="leftBrace">
            <a:avLst>
              <a:gd name="adj1" fmla="val 0"/>
              <a:gd name="adj2" fmla="val 50000"/>
            </a:avLst>
          </a:prstGeom>
          <a:noFill/>
          <a:ln w="28575"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7" name="左大括号 26"/>
          <p:cNvSpPr/>
          <p:nvPr/>
        </p:nvSpPr>
        <p:spPr>
          <a:xfrm flipH="1">
            <a:off x="7122039" y="3787823"/>
            <a:ext cx="384165" cy="954107"/>
          </a:xfrm>
          <a:prstGeom prst="leftBrace">
            <a:avLst>
              <a:gd name="adj1" fmla="val 0"/>
              <a:gd name="adj2" fmla="val 50000"/>
            </a:avLst>
          </a:prstGeom>
          <a:noFill/>
          <a:ln w="28575"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8" name="文本框 3"/>
          <p:cNvSpPr>
            <a:spLocks noChangeArrowheads="1"/>
          </p:cNvSpPr>
          <p:nvPr/>
        </p:nvSpPr>
        <p:spPr bwMode="auto">
          <a:xfrm>
            <a:off x="7588578" y="2344951"/>
            <a:ext cx="1986744"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荒淫腐化</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2" name="文本框 3"/>
          <p:cNvSpPr>
            <a:spLocks noChangeArrowheads="1"/>
          </p:cNvSpPr>
          <p:nvPr/>
        </p:nvSpPr>
        <p:spPr bwMode="auto">
          <a:xfrm>
            <a:off x="7588578" y="4003902"/>
            <a:ext cx="1986744"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醉生梦死</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30" name="左大括号 29"/>
          <p:cNvSpPr/>
          <p:nvPr/>
        </p:nvSpPr>
        <p:spPr>
          <a:xfrm flipH="1">
            <a:off x="9352594" y="2557431"/>
            <a:ext cx="384165" cy="1761700"/>
          </a:xfrm>
          <a:prstGeom prst="leftBrace">
            <a:avLst>
              <a:gd name="adj1" fmla="val 0"/>
              <a:gd name="adj2" fmla="val 50000"/>
            </a:avLst>
          </a:prstGeom>
          <a:noFill/>
          <a:ln w="31750"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31" name="文本框 30"/>
          <p:cNvSpPr txBox="1"/>
          <p:nvPr/>
        </p:nvSpPr>
        <p:spPr>
          <a:xfrm>
            <a:off x="9798952" y="2382733"/>
            <a:ext cx="587253" cy="2113912"/>
          </a:xfrm>
          <a:prstGeom prst="rect">
            <a:avLst/>
          </a:prstGeom>
          <a:noFill/>
        </p:spPr>
        <p:txBody>
          <a:bodyPr wrap="square" rtlCol="0">
            <a:spAutoFit/>
          </a:bodyPr>
          <a:lstStyle/>
          <a:p>
            <a:pPr marL="0" marR="0" lvl="0" indent="0" algn="ctr" defTabSz="914400" rtl="0" eaLnBrk="1" fontAlgn="auto" latinLnBrk="0" hangingPunct="1">
              <a:lnSpc>
                <a:spcPts val="4000"/>
              </a:lnSpc>
              <a:spcBef>
                <a:spcPct val="0"/>
              </a:spcBef>
              <a:spcAft>
                <a:spcPct val="0"/>
              </a:spcAft>
              <a:buClrTx/>
              <a:buSzTx/>
              <a:buFontTx/>
              <a:buNone/>
              <a:defRPr/>
            </a:pPr>
            <a:r>
              <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极大愤怒</a:t>
            </a:r>
            <a:endPar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32" name="文本框 31"/>
          <p:cNvSpPr txBox="1"/>
          <p:nvPr/>
        </p:nvSpPr>
        <p:spPr>
          <a:xfrm>
            <a:off x="10344842" y="2381325"/>
            <a:ext cx="587253" cy="2113912"/>
          </a:xfrm>
          <a:prstGeom prst="rect">
            <a:avLst/>
          </a:prstGeom>
          <a:noFill/>
        </p:spPr>
        <p:txBody>
          <a:bodyPr wrap="square" rtlCol="0">
            <a:spAutoFit/>
          </a:bodyPr>
          <a:lstStyle/>
          <a:p>
            <a:pPr marL="0" marR="0" lvl="0" indent="0" algn="ctr" defTabSz="914400" rtl="0" eaLnBrk="1" fontAlgn="auto" latinLnBrk="0" hangingPunct="1">
              <a:lnSpc>
                <a:spcPts val="4000"/>
              </a:lnSpc>
              <a:spcBef>
                <a:spcPct val="0"/>
              </a:spcBef>
              <a:spcAft>
                <a:spcPct val="0"/>
              </a:spcAft>
              <a:buClrTx/>
              <a:buSzTx/>
              <a:buFontTx/>
              <a:buNone/>
              <a:defRPr/>
            </a:pPr>
            <a:r>
              <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无尽隐忧</a:t>
            </a:r>
            <a:endPar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dirty="0">
                <a:ln>
                  <a:noFill/>
                </a:ln>
                <a:solidFill>
                  <a:srgbClr val="CB8D41"/>
                </a:solidFill>
                <a:effectLst/>
                <a:uLnTx/>
                <a:uFillTx/>
                <a:latin typeface="汉仪润圆-65简" panose="00020600040101010101" charset="-122"/>
                <a:ea typeface="汉仪润圆-65简" panose="00020600040101010101" charset="-122"/>
                <a:cs typeface="+mn-cs"/>
              </a:rPr>
              <a:t>课文小结</a:t>
            </a:r>
            <a:endParaRPr kumimoji="0" lang="zh-CN" altLang="en-US" sz="3200" b="1" i="0" u="none" strike="noStrike" kern="1200" cap="none" spc="200" normalizeH="0" baseline="0" noProof="0" dirty="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29" name="缺角矩形 28"/>
          <p:cNvSpPr/>
          <p:nvPr/>
        </p:nvSpPr>
        <p:spPr>
          <a:xfrm>
            <a:off x="1866265" y="1374140"/>
            <a:ext cx="8460105" cy="4109085"/>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11" name="文本框 10"/>
          <p:cNvSpPr txBox="1"/>
          <p:nvPr/>
        </p:nvSpPr>
        <p:spPr>
          <a:xfrm>
            <a:off x="2166620" y="1547495"/>
            <a:ext cx="7858760"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dirty="0">
                <a:solidFill>
                  <a:schemeClr val="bg1"/>
                </a:solidFill>
                <a:latin typeface="汉仪润圆-65简" panose="00020600040101010101" charset="-122"/>
                <a:ea typeface="汉仪润圆-65简" panose="00020600040101010101" charset="-122"/>
                <a:cs typeface="汉仪润圆-65简" panose="00020600040101010101" charset="-122"/>
                <a:sym typeface="+mn-ea"/>
              </a:rPr>
              <a:t>     本诗不露声色地揭露了“游人们”的腐朽本质，也由此表现出作者对当政者不思收复失地的愤激以及对国家命运的担忧。</a:t>
            </a:r>
            <a:endParaRPr lang="zh-CN" altLang="en-US" noProof="0" dirty="0">
              <a:solidFill>
                <a:schemeClr val="bg1"/>
              </a:solidFill>
              <a:latin typeface="汉仪润圆-65简" panose="00020600040101010101" charset="-122"/>
              <a:ea typeface="汉仪润圆-65简" panose="00020600040101010101" charset="-122"/>
              <a:cs typeface="汉仪润圆-65简" panose="00020600040101010101" charset="-122"/>
              <a:sym typeface="+mn-ea"/>
            </a:endParaRPr>
          </a:p>
          <a:p>
            <a:pPr lvl="0" algn="just">
              <a:lnSpc>
                <a:spcPct val="150000"/>
              </a:lnSpc>
              <a:defRPr/>
            </a:pPr>
            <a:r>
              <a:rPr lang="zh-CN" altLang="en-US" noProof="0" dirty="0">
                <a:solidFill>
                  <a:schemeClr val="bg1"/>
                </a:solidFill>
                <a:latin typeface="汉仪润圆-65简" panose="00020600040101010101" charset="-122"/>
                <a:ea typeface="汉仪润圆-65简" panose="00020600040101010101" charset="-122"/>
                <a:cs typeface="汉仪润圆-65简" panose="00020600040101010101" charset="-122"/>
                <a:sym typeface="+mn-ea"/>
              </a:rPr>
              <a:t>     全诗构思巧妙，措词精当，冷言冷语的讽刺，偏从热闹的场面写起；愤慨已极，却不作谩骂之语，确实是讽喻诗中的杰作。</a:t>
            </a:r>
            <a:endParaRPr lang="zh-CN" altLang="en-US" noProof="0" dirty="0">
              <a:solidFill>
                <a:schemeClr val="bg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4097020" y="960120"/>
            <a:ext cx="3987800" cy="3987800"/>
          </a:xfrm>
          <a:prstGeom prst="ellipse">
            <a:avLst/>
          </a:prstGeom>
          <a:solidFill>
            <a:srgbClr val="005983"/>
          </a:solidFill>
          <a:ln w="28575" cap="flat" cmpd="sng" algn="ctr">
            <a:solidFill>
              <a:srgbClr val="DDB382"/>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a:blip r:embed="rId2" cstate="email"/>
          <a:stretch>
            <a:fillRect/>
          </a:stretch>
        </p:blipFill>
        <p:spPr>
          <a:xfrm>
            <a:off x="6652895" y="1211580"/>
            <a:ext cx="1331595" cy="719455"/>
          </a:xfrm>
          <a:prstGeom prst="rect">
            <a:avLst/>
          </a:prstGeom>
        </p:spPr>
      </p:pic>
      <p:pic>
        <p:nvPicPr>
          <p:cNvPr id="41" name="图片 40"/>
          <p:cNvPicPr>
            <a:picLocks noChangeAspect="1"/>
          </p:cNvPicPr>
          <p:nvPr/>
        </p:nvPicPr>
        <p:blipFill>
          <a:blip r:embed="rId3" cstate="email"/>
          <a:stretch>
            <a:fillRect/>
          </a:stretch>
        </p:blipFill>
        <p:spPr>
          <a:xfrm>
            <a:off x="3562985" y="3791585"/>
            <a:ext cx="1896110" cy="719455"/>
          </a:xfrm>
          <a:prstGeom prst="rect">
            <a:avLst/>
          </a:prstGeom>
        </p:spPr>
      </p:pic>
      <p:pic>
        <p:nvPicPr>
          <p:cNvPr id="42" name="图片 41"/>
          <p:cNvPicPr>
            <a:picLocks noChangeAspect="1"/>
          </p:cNvPicPr>
          <p:nvPr/>
        </p:nvPicPr>
        <p:blipFill>
          <a:blip r:embed="rId4" cstate="email">
            <a:duotone>
              <a:prstClr val="black"/>
              <a:schemeClr val="accent2">
                <a:tint val="45000"/>
                <a:satMod val="400000"/>
              </a:schemeClr>
            </a:duotone>
            <a:extLst>
              <a:ext uri="{BEBA8EAE-BF5A-486C-A8C5-ECC9F3942E4B}">
                <a14:imgProps xmlns:a14="http://schemas.microsoft.com/office/drawing/2010/main">
                  <a14:imgLayer r:embed="rId5">
                    <a14:imgEffect>
                      <a14:brightnessContrast bright="100000"/>
                    </a14:imgEffect>
                  </a14:imgLayer>
                </a14:imgProps>
              </a:ext>
            </a:extLst>
          </a:blip>
          <a:srcRect/>
          <a:stretch>
            <a:fillRect/>
          </a:stretch>
        </p:blipFill>
        <p:spPr>
          <a:xfrm flipH="1">
            <a:off x="6374130" y="1931035"/>
            <a:ext cx="714375" cy="478790"/>
          </a:xfrm>
          <a:prstGeom prst="ellipse">
            <a:avLst/>
          </a:prstGeom>
        </p:spPr>
      </p:pic>
      <p:pic>
        <p:nvPicPr>
          <p:cNvPr id="43" name="图片 42"/>
          <p:cNvPicPr>
            <a:picLocks noChangeAspect="1"/>
          </p:cNvPicPr>
          <p:nvPr/>
        </p:nvPicPr>
        <p:blipFill>
          <a:blip r:embed="rId6" cstate="email">
            <a:duotone>
              <a:prstClr val="black"/>
              <a:schemeClr val="accent2">
                <a:tint val="45000"/>
                <a:satMod val="400000"/>
              </a:schemeClr>
            </a:duotone>
            <a:extLst>
              <a:ext uri="{BEBA8EAE-BF5A-486C-A8C5-ECC9F3942E4B}">
                <a14:imgProps xmlns:a14="http://schemas.microsoft.com/office/drawing/2010/main">
                  <a14:imgLayer r:embed="rId7">
                    <a14:imgEffect>
                      <a14:brightnessContrast bright="100000"/>
                    </a14:imgEffect>
                  </a14:imgLayer>
                </a14:imgProps>
              </a:ext>
            </a:extLst>
          </a:blip>
          <a:srcRect/>
          <a:stretch>
            <a:fillRect/>
          </a:stretch>
        </p:blipFill>
        <p:spPr>
          <a:xfrm flipH="1">
            <a:off x="4986020" y="1002030"/>
            <a:ext cx="565150" cy="379095"/>
          </a:xfrm>
          <a:prstGeom prst="ellipse">
            <a:avLst/>
          </a:prstGeom>
        </p:spPr>
      </p:pic>
      <p:pic>
        <p:nvPicPr>
          <p:cNvPr id="11" name="图片 10"/>
          <p:cNvPicPr>
            <a:picLocks noChangeAspect="1"/>
          </p:cNvPicPr>
          <p:nvPr/>
        </p:nvPicPr>
        <p:blipFill>
          <a:blip r:embed="rId8" cstate="email">
            <a:duotone>
              <a:prstClr val="black"/>
              <a:schemeClr val="accent2">
                <a:tint val="45000"/>
                <a:satMod val="400000"/>
              </a:schemeClr>
            </a:duotone>
          </a:blip>
          <a:srcRect/>
          <a:stretch>
            <a:fillRect/>
          </a:stretch>
        </p:blipFill>
        <p:spPr>
          <a:xfrm>
            <a:off x="4430749" y="121173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6" name="缺角矩形 5"/>
          <p:cNvSpPr/>
          <p:nvPr/>
        </p:nvSpPr>
        <p:spPr>
          <a:xfrm>
            <a:off x="4422140" y="2686050"/>
            <a:ext cx="3347720" cy="934085"/>
          </a:xfrm>
          <a:prstGeom prst="plaque">
            <a:avLst>
              <a:gd name="adj" fmla="val 14967"/>
            </a:avLst>
          </a:prstGeom>
          <a:solidFill>
            <a:srgbClr val="015883"/>
          </a:solid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pic>
        <p:nvPicPr>
          <p:cNvPr id="3" name="图片 2"/>
          <p:cNvPicPr>
            <a:picLocks noChangeAspect="1"/>
          </p:cNvPicPr>
          <p:nvPr/>
        </p:nvPicPr>
        <p:blipFill>
          <a:blip r:embed="rId8" cstate="email">
            <a:duotone>
              <a:prstClr val="black"/>
              <a:schemeClr val="accent2">
                <a:tint val="45000"/>
                <a:satMod val="400000"/>
              </a:schemeClr>
            </a:duotone>
          </a:blip>
          <a:srcRect/>
          <a:stretch>
            <a:fillRect/>
          </a:stretch>
        </p:blipFill>
        <p:spPr>
          <a:xfrm flipH="1">
            <a:off x="6549109" y="3144037"/>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7" name="文本框 6"/>
          <p:cNvSpPr txBox="1"/>
          <p:nvPr/>
        </p:nvSpPr>
        <p:spPr>
          <a:xfrm>
            <a:off x="4421505" y="2836545"/>
            <a:ext cx="3348355" cy="686435"/>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rPr>
              <a:t>思考练习</a:t>
            </a:r>
            <a:endPar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endParaRPr>
          </a:p>
        </p:txBody>
      </p:sp>
      <p:pic>
        <p:nvPicPr>
          <p:cNvPr id="8" name="图片 7"/>
          <p:cNvPicPr>
            <a:picLocks noChangeAspect="1"/>
          </p:cNvPicPr>
          <p:nvPr/>
        </p:nvPicPr>
        <p:blipFill>
          <a:blip r:embed="rId9" cstate="email">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a:off x="9086215" y="1381125"/>
            <a:ext cx="1875155" cy="1011555"/>
          </a:xfrm>
          <a:prstGeom prst="rect">
            <a:avLst/>
          </a:prstGeom>
        </p:spPr>
      </p:pic>
      <p:pic>
        <p:nvPicPr>
          <p:cNvPr id="9" name="图片 8"/>
          <p:cNvPicPr>
            <a:picLocks noChangeAspect="1"/>
          </p:cNvPicPr>
          <p:nvPr/>
        </p:nvPicPr>
        <p:blipFill>
          <a:blip r:embed="rId9" cstate="email">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flipH="1">
            <a:off x="940435" y="3016250"/>
            <a:ext cx="1875155" cy="1011555"/>
          </a:xfrm>
          <a:prstGeom prst="rect">
            <a:avLst/>
          </a:prstGeom>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9" name="缺角矩形 8"/>
          <p:cNvSpPr/>
          <p:nvPr/>
        </p:nvSpPr>
        <p:spPr>
          <a:xfrm>
            <a:off x="8608060" y="1487170"/>
            <a:ext cx="2043430" cy="3785870"/>
          </a:xfrm>
          <a:prstGeom prst="plaque">
            <a:avLst>
              <a:gd name="adj" fmla="val 7888"/>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6" name="文本框 5"/>
          <p:cNvSpPr txBox="1"/>
          <p:nvPr/>
        </p:nvSpPr>
        <p:spPr>
          <a:xfrm>
            <a:off x="8989675" y="1825955"/>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暖风熏得游人醉</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2" name="文本框 1"/>
          <p:cNvSpPr txBox="1"/>
          <p:nvPr/>
        </p:nvSpPr>
        <p:spPr>
          <a:xfrm>
            <a:off x="9704050" y="1825955"/>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直把杭州作汴州</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思考练习</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22" name="文本框 21"/>
          <p:cNvSpPr txBox="1"/>
          <p:nvPr/>
        </p:nvSpPr>
        <p:spPr>
          <a:xfrm>
            <a:off x="3322179" y="1019783"/>
            <a:ext cx="5546785" cy="52197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normalizeH="0" noProof="0">
                <a:ln>
                  <a:noFill/>
                </a:ln>
                <a:solidFill>
                  <a:prstClr val="black"/>
                </a:solidFill>
                <a:effectLst/>
                <a:uLnTx/>
                <a:uFillTx/>
                <a:latin typeface="汉仪润圆-65简" panose="00020600040101010101" charset="-122"/>
                <a:ea typeface="汉仪润圆-65简" panose="00020600040101010101" charset="-122"/>
                <a:cs typeface="+mn-cs"/>
              </a:rPr>
              <a:t>学习运用讽刺的修辞手法</a:t>
            </a:r>
            <a:endParaRPr kumimoji="0" lang="zh-CN" altLang="en-US" sz="2800" b="1" i="0" u="none" strike="noStrike" kern="1200" cap="none" normalizeH="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6" name="文本框 25"/>
          <p:cNvSpPr txBox="1"/>
          <p:nvPr/>
        </p:nvSpPr>
        <p:spPr>
          <a:xfrm>
            <a:off x="1453515" y="1999615"/>
            <a:ext cx="6664325" cy="1822450"/>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500" b="0" i="0" u="none" strike="noStrike" kern="1200" cap="none" spc="300" normalizeH="0" baseline="0" noProof="0" dirty="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500" b="0" i="0" u="none" strike="noStrike" kern="1200" cap="none" spc="300" normalizeH="0" baseline="0" noProof="0" dirty="0">
                <a:ln>
                  <a:noFill/>
                </a:ln>
                <a:solidFill>
                  <a:srgbClr val="CB8D41"/>
                </a:solidFill>
                <a:effectLst/>
                <a:uLnTx/>
                <a:uFillTx/>
                <a:latin typeface="汉仪润圆-65简" panose="00020600040101010101" charset="-122"/>
                <a:ea typeface="汉仪润圆-65简" panose="00020600040101010101" charset="-122"/>
                <a:cs typeface="汉仪润圆-65简" panose="00020600040101010101" charset="-122"/>
              </a:rPr>
              <a:t>讽刺：</a:t>
            </a:r>
            <a:r>
              <a:rPr kumimoji="0" lang="zh-CN" altLang="en-US" sz="2500" b="0" i="0" u="none" strike="noStrike" kern="1200" cap="none" spc="300" normalizeH="0" baseline="0" noProof="0" dirty="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通过这两句诗可以看出作者用讽刺的手法描写了所谓的“游人们”醉生梦死，不关心国家，只知道享乐的样子。</a:t>
            </a:r>
            <a:endParaRPr kumimoji="0" lang="zh-CN" altLang="en-US" sz="2500" b="0" i="0" u="none" strike="noStrike" kern="1200" cap="none" spc="300" normalizeH="0" baseline="0" noProof="0" dirty="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27" name="文本框 26"/>
          <p:cNvSpPr txBox="1"/>
          <p:nvPr/>
        </p:nvSpPr>
        <p:spPr>
          <a:xfrm>
            <a:off x="1453515" y="3959225"/>
            <a:ext cx="6664325" cy="124523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5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     </a:t>
            </a:r>
            <a:r>
              <a:rPr lang="zh-CN" altLang="en-US" sz="2500">
                <a:solidFill>
                  <a:srgbClr val="CB8D41"/>
                </a:solidFill>
                <a:latin typeface="汉仪润圆-65简" panose="00020600040101010101" charset="-122"/>
                <a:ea typeface="汉仪润圆-65简" panose="00020600040101010101" charset="-122"/>
                <a:cs typeface="汉仪润圆-65简" panose="00020600040101010101" charset="-122"/>
              </a:rPr>
              <a:t>举例</a:t>
            </a:r>
            <a:r>
              <a:rPr kumimoji="0" lang="zh-CN" altLang="en-US" sz="2500" b="0" i="0" u="none" strike="noStrike" kern="1200" cap="none" spc="300" normalizeH="0" baseline="0" noProof="0">
                <a:ln>
                  <a:noFill/>
                </a:ln>
                <a:solidFill>
                  <a:srgbClr val="CB8D41"/>
                </a:solidFill>
                <a:effectLst/>
                <a:uLnTx/>
                <a:uFillTx/>
                <a:latin typeface="汉仪润圆-65简" panose="00020600040101010101" charset="-122"/>
                <a:ea typeface="汉仪润圆-65简" panose="00020600040101010101" charset="-122"/>
                <a:cs typeface="汉仪润圆-65简" panose="00020600040101010101" charset="-122"/>
              </a:rPr>
              <a:t>：</a:t>
            </a:r>
            <a:r>
              <a:rPr kumimoji="0" lang="zh-CN" altLang="en-US" sz="25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商女不知亡国恨，隔江犹唱后庭花。</a:t>
            </a:r>
            <a:endParaRPr kumimoji="0" lang="zh-CN" altLang="en-US" sz="25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9" name="缺角矩形 8"/>
          <p:cNvSpPr/>
          <p:nvPr/>
        </p:nvSpPr>
        <p:spPr>
          <a:xfrm>
            <a:off x="1030459" y="1289516"/>
            <a:ext cx="2569967" cy="3742885"/>
          </a:xfrm>
          <a:prstGeom prst="plaque">
            <a:avLst>
              <a:gd name="adj" fmla="val 5612"/>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ndParaRPr>
          </a:p>
        </p:txBody>
      </p:sp>
      <p:sp>
        <p:nvSpPr>
          <p:cNvPr id="10" name="文本框 27"/>
          <p:cNvSpPr txBox="1"/>
          <p:nvPr/>
        </p:nvSpPr>
        <p:spPr>
          <a:xfrm>
            <a:off x="4065018" y="1473431"/>
            <a:ext cx="7096524" cy="3248197"/>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800" b="0" i="0" u="none" strike="noStrike" kern="1200" cap="none" spc="300" normalizeH="0" baseline="0" noProof="0" dirty="0">
                <a:ln>
                  <a:noFill/>
                </a:ln>
                <a:solidFill>
                  <a:srgbClr val="DF7A4D"/>
                </a:solidFill>
                <a:effectLst/>
                <a:uLnTx/>
                <a:uFillTx/>
                <a:latin typeface="汉仪润圆-65简" panose="00020600040101010101" charset="-122"/>
                <a:ea typeface="汉仪润圆-65简" panose="00020600040101010101" charset="-122"/>
                <a:cs typeface="+mn-cs"/>
              </a:rPr>
              <a:t>      </a:t>
            </a:r>
            <a:r>
              <a:rPr kumimoji="0" lang="zh-CN" altLang="en-US" sz="2800" b="0" i="0" u="none" strike="noStrike" kern="0" cap="none" spc="200" normalizeH="0" baseline="0" noProof="0" dirty="0">
                <a:ln>
                  <a:noFill/>
                </a:ln>
                <a:solidFill>
                  <a:srgbClr val="CB8D41"/>
                </a:solidFill>
                <a:effectLst/>
                <a:uLnTx/>
                <a:uFillTx/>
                <a:latin typeface="汉仪润圆-65简" panose="00020600040101010101" charset="-122"/>
                <a:ea typeface="汉仪润圆-65简" panose="00020600040101010101" charset="-122"/>
              </a:rPr>
              <a:t>创作背景：</a:t>
            </a:r>
            <a:r>
              <a:rPr kumimoji="0" lang="zh-CN" altLang="en-US" sz="2800" b="0" i="0" u="none" strike="noStrike" kern="0" cap="none" spc="200" normalizeH="0" baseline="0" noProof="0" dirty="0">
                <a:ln>
                  <a:noFill/>
                </a:ln>
                <a:solidFill>
                  <a:prstClr val="black"/>
                </a:solidFill>
                <a:effectLst/>
                <a:uLnTx/>
                <a:uFillTx/>
                <a:latin typeface="汉仪润圆-65简" panose="00020600040101010101" charset="-122"/>
                <a:ea typeface="汉仪润圆-65简" panose="00020600040101010101" charset="-122"/>
              </a:rPr>
              <a:t>此</a:t>
            </a:r>
            <a:r>
              <a:rPr kumimoji="0" lang="zh-CN" altLang="en-US" sz="2800" b="0" i="0" u="none" strike="noStrike" kern="1200" cap="none" spc="200" normalizeH="0" baseline="0" noProof="0" dirty="0">
                <a:ln>
                  <a:noFill/>
                </a:ln>
                <a:solidFill>
                  <a:prstClr val="black"/>
                </a:solidFill>
                <a:effectLst/>
                <a:uLnTx/>
                <a:uFillTx/>
                <a:latin typeface="汉仪润圆-65简" panose="00020600040101010101" charset="-122"/>
                <a:ea typeface="汉仪润圆-65简" panose="00020600040101010101" charset="-122"/>
                <a:cs typeface="+mn-cs"/>
              </a:rPr>
              <a:t>诗当时写在南宋皇都</a:t>
            </a:r>
            <a:r>
              <a:rPr kumimoji="0" lang="zh-CN" altLang="en-US" sz="2800" b="0" i="0" u="sng" strike="noStrike" kern="1200" cap="none" spc="200" normalizeH="0" baseline="0" noProof="0" dirty="0">
                <a:ln>
                  <a:noFill/>
                </a:ln>
                <a:solidFill>
                  <a:prstClr val="black"/>
                </a:solidFill>
                <a:effectLst/>
                <a:uLnTx/>
                <a:uFillTx/>
                <a:latin typeface="汉仪润圆-65简" panose="00020600040101010101" charset="-122"/>
                <a:ea typeface="汉仪润圆-65简" panose="00020600040101010101" charset="-122"/>
                <a:cs typeface="+mn-cs"/>
              </a:rPr>
              <a:t>临安</a:t>
            </a:r>
            <a:r>
              <a:rPr kumimoji="0" lang="zh-CN" altLang="en-US" sz="2800" b="0" i="0" u="none" strike="noStrike" kern="1200" cap="none" spc="200" normalizeH="0" baseline="0" noProof="0" dirty="0">
                <a:ln>
                  <a:noFill/>
                </a:ln>
                <a:solidFill>
                  <a:prstClr val="black"/>
                </a:solidFill>
                <a:effectLst/>
                <a:uLnTx/>
                <a:uFillTx/>
                <a:latin typeface="汉仪润圆-65简" panose="00020600040101010101" charset="-122"/>
                <a:ea typeface="汉仪润圆-65简" panose="00020600040101010101" charset="-122"/>
                <a:cs typeface="+mn-cs"/>
              </a:rPr>
              <a:t>的一家旅舍墙壁上，是一首古代 “墙头诗” 。通过描写乐景表哀情，以讽刺的语言，不漏声色地揭露了“游人们”的反动本质，表现诗人的愤激之情。</a:t>
            </a:r>
            <a:endParaRPr kumimoji="0" lang="zh-CN" altLang="zh-CN" sz="2800" b="0" i="0" u="none" strike="noStrike" kern="1200" cap="none" spc="200" normalizeH="0" baseline="0" noProof="0" dirty="0">
              <a:ln>
                <a:noFill/>
              </a:ln>
              <a:solidFill>
                <a:prstClr val="black"/>
              </a:solidFill>
              <a:effectLst/>
              <a:uLnTx/>
              <a:uFillTx/>
              <a:latin typeface="汉仪润圆-65简" panose="00020600040101010101" charset="-122"/>
              <a:ea typeface="汉仪润圆-65简" panose="00020600040101010101" charset="-122"/>
              <a:cs typeface="+mn-cs"/>
            </a:endParaRPr>
          </a:p>
        </p:txBody>
      </p:sp>
      <p:pic>
        <p:nvPicPr>
          <p:cNvPr id="11" name="图片 10"/>
          <p:cNvPicPr>
            <a:picLocks noChangeAspect="1"/>
          </p:cNvPicPr>
          <p:nvPr/>
        </p:nvPicPr>
        <p:blipFill>
          <a:blip r:embed="rId2" cstate="email">
            <a:duotone>
              <a:prstClr val="black"/>
              <a:schemeClr val="accent2">
                <a:tint val="45000"/>
                <a:satMod val="400000"/>
              </a:schemeClr>
            </a:duotone>
          </a:blip>
          <a:srcRect/>
          <a:stretch>
            <a:fillRect/>
          </a:stretch>
        </p:blipFill>
        <p:spPr>
          <a:xfrm>
            <a:off x="1032864" y="96916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pic>
        <p:nvPicPr>
          <p:cNvPr id="13" name="图片 12"/>
          <p:cNvPicPr>
            <a:picLocks noChangeAspect="1"/>
          </p:cNvPicPr>
          <p:nvPr/>
        </p:nvPicPr>
        <p:blipFill>
          <a:blip r:embed="rId3"/>
          <a:stretch>
            <a:fillRect/>
          </a:stretch>
        </p:blipFill>
        <p:spPr>
          <a:xfrm>
            <a:off x="1030458" y="2781743"/>
            <a:ext cx="1758545" cy="2253039"/>
          </a:xfrm>
          <a:custGeom>
            <a:avLst/>
            <a:gdLst>
              <a:gd name="connsiteX0" fmla="*/ 0 w 1737618"/>
              <a:gd name="connsiteY0" fmla="*/ 0 h 2253039"/>
              <a:gd name="connsiteX1" fmla="*/ 1737618 w 1737618"/>
              <a:gd name="connsiteY1" fmla="*/ 0 h 2253039"/>
              <a:gd name="connsiteX2" fmla="*/ 1737618 w 1737618"/>
              <a:gd name="connsiteY2" fmla="*/ 2253039 h 2253039"/>
              <a:gd name="connsiteX3" fmla="*/ 133403 w 1737618"/>
              <a:gd name="connsiteY3" fmla="*/ 2253039 h 2253039"/>
              <a:gd name="connsiteX4" fmla="*/ 133457 w 1737618"/>
              <a:gd name="connsiteY4" fmla="*/ 2252771 h 2253039"/>
              <a:gd name="connsiteX5" fmla="*/ 44435 w 1737618"/>
              <a:gd name="connsiteY5" fmla="*/ 2118469 h 2253039"/>
              <a:gd name="connsiteX6" fmla="*/ 0 w 1737618"/>
              <a:gd name="connsiteY6" fmla="*/ 2109498 h 2253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618" h="2253039">
                <a:moveTo>
                  <a:pt x="0" y="0"/>
                </a:moveTo>
                <a:lnTo>
                  <a:pt x="1737618" y="0"/>
                </a:lnTo>
                <a:lnTo>
                  <a:pt x="1737618" y="2253039"/>
                </a:lnTo>
                <a:lnTo>
                  <a:pt x="133403" y="2253039"/>
                </a:lnTo>
                <a:lnTo>
                  <a:pt x="133457" y="2252771"/>
                </a:lnTo>
                <a:cubicBezTo>
                  <a:pt x="133457" y="2192397"/>
                  <a:pt x="96749" y="2140596"/>
                  <a:pt x="44435" y="2118469"/>
                </a:cubicBezTo>
                <a:lnTo>
                  <a:pt x="0" y="2109498"/>
                </a:lnTo>
                <a:close/>
              </a:path>
            </a:pathLst>
          </a:custGeom>
        </p:spPr>
      </p:pic>
      <p:sp>
        <p:nvSpPr>
          <p:cNvPr id="14" name="文本框 13"/>
          <p:cNvSpPr txBox="1"/>
          <p:nvPr/>
        </p:nvSpPr>
        <p:spPr>
          <a:xfrm>
            <a:off x="2438092" y="1530123"/>
            <a:ext cx="379844" cy="140391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ts val="2600"/>
              </a:lnSpc>
            </a:pPr>
            <a:r>
              <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rPr>
              <a:t>南宋诗人</a:t>
            </a:r>
            <a:endParaRPr kumimoji="0" lang="en-US" altLang="zh-CN"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15" name="文本框 14"/>
          <p:cNvSpPr txBox="1"/>
          <p:nvPr/>
        </p:nvSpPr>
        <p:spPr>
          <a:xfrm>
            <a:off x="2873751" y="1556793"/>
            <a:ext cx="379844" cy="337439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ts val="2300"/>
              </a:lnSpc>
            </a:pPr>
            <a:r>
              <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浙江平阳人</a:t>
            </a:r>
            <a:endPar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lvl="0">
              <a:lnSpc>
                <a:spcPts val="2300"/>
              </a:lnSpc>
            </a:pPr>
            <a:r>
              <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rPr>
              <a:t>，</a:t>
            </a:r>
            <a:endParaRPr kumimoji="0" lang="en-US" altLang="zh-CN"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lvl="0">
              <a:lnSpc>
                <a:spcPts val="2300"/>
              </a:lnSpc>
            </a:pPr>
            <a:r>
              <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生平不详</a:t>
            </a:r>
            <a:endPar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lvl="0">
              <a:lnSpc>
                <a:spcPts val="2600"/>
              </a:lnSpc>
            </a:pPr>
            <a:endPar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nvGrpSpPr>
          <p:cNvPr id="18" name="组合 17"/>
          <p:cNvGrpSpPr/>
          <p:nvPr/>
        </p:nvGrpSpPr>
        <p:grpSpPr>
          <a:xfrm>
            <a:off x="1428486" y="1996887"/>
            <a:ext cx="491708" cy="857146"/>
            <a:chOff x="9859988" y="2216503"/>
            <a:chExt cx="491708" cy="857146"/>
          </a:xfrm>
        </p:grpSpPr>
        <p:pic>
          <p:nvPicPr>
            <p:cNvPr id="19" name="图片 18"/>
            <p:cNvPicPr>
              <a:picLocks noChangeAspect="1"/>
            </p:cNvPicPr>
            <p:nvPr/>
          </p:nvPicPr>
          <p:blipFill>
            <a:blip r:embed="rId4" cstate="email"/>
            <a:stretch>
              <a:fillRect/>
            </a:stretch>
          </p:blipFill>
          <p:spPr>
            <a:xfrm flipH="1">
              <a:off x="9859988" y="2216503"/>
              <a:ext cx="491708" cy="857146"/>
            </a:xfrm>
            <a:prstGeom prst="rect">
              <a:avLst/>
            </a:prstGeom>
          </p:spPr>
        </p:pic>
        <p:sp>
          <p:nvSpPr>
            <p:cNvPr id="20" name="文本框 20"/>
            <p:cNvSpPr txBox="1"/>
            <p:nvPr/>
          </p:nvSpPr>
          <p:spPr>
            <a:xfrm>
              <a:off x="9879897" y="2330857"/>
              <a:ext cx="417386" cy="646331"/>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zh-CN" altLang="en-US" spc="300">
                  <a:solidFill>
                    <a:schemeClr val="bg1"/>
                  </a:solidFill>
                  <a:latin typeface="汉仪润圆-65简" panose="00020600040101010101" charset="-122"/>
                  <a:ea typeface="汉仪润圆-65简" panose="00020600040101010101" charset="-122"/>
                </a:rPr>
                <a:t>林升</a:t>
              </a:r>
              <a:endParaRPr kumimoji="0" lang="zh-CN" altLang="en-US" sz="1200" b="0" i="0" u="none" strike="noStrike" kern="1200" cap="none" spc="0" normalizeH="0" baseline="0" noProof="0">
                <a:ln>
                  <a:noFill/>
                </a:ln>
                <a:solidFill>
                  <a:schemeClr val="bg1"/>
                </a:solidFill>
                <a:effectLst/>
                <a:uLnTx/>
                <a:uFillTx/>
                <a:latin typeface="等线" panose="02010600030101010101" charset="-122"/>
                <a:ea typeface="等线" panose="02010600030101010101" charset="-122"/>
                <a:cs typeface="+mn-cs"/>
              </a:endParaRPr>
            </a:p>
          </p:txBody>
        </p:sp>
      </p:gr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2" name="缺角矩形 1"/>
          <p:cNvSpPr/>
          <p:nvPr/>
        </p:nvSpPr>
        <p:spPr>
          <a:xfrm>
            <a:off x="1074630" y="1251567"/>
            <a:ext cx="2569967" cy="3742885"/>
          </a:xfrm>
          <a:prstGeom prst="plaque">
            <a:avLst>
              <a:gd name="adj" fmla="val 5612"/>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ndParaRPr>
          </a:p>
        </p:txBody>
      </p:sp>
      <p:sp>
        <p:nvSpPr>
          <p:cNvPr id="3" name="文本框 27"/>
          <p:cNvSpPr txBox="1"/>
          <p:nvPr/>
        </p:nvSpPr>
        <p:spPr>
          <a:xfrm>
            <a:off x="4020846" y="1682642"/>
            <a:ext cx="7096524" cy="2601866"/>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800" b="0" i="0" u="none" strike="noStrike" kern="1200" cap="none" spc="300" normalizeH="0" baseline="0" noProof="0" dirty="0">
                <a:ln>
                  <a:noFill/>
                </a:ln>
                <a:solidFill>
                  <a:srgbClr val="DF7A4D"/>
                </a:solidFill>
                <a:effectLst/>
                <a:uLnTx/>
                <a:uFillTx/>
                <a:latin typeface="汉仪润圆-65简" panose="00020600040101010101" charset="-122"/>
                <a:ea typeface="汉仪润圆-65简" panose="00020600040101010101" charset="-122"/>
                <a:cs typeface="+mn-cs"/>
              </a:rPr>
              <a:t>      </a:t>
            </a:r>
            <a:r>
              <a:rPr kumimoji="0" lang="zh-CN" altLang="en-US" sz="2800" b="0" i="0" u="none" strike="noStrike" kern="1200" cap="none" spc="200" normalizeH="0" baseline="0" noProof="0" dirty="0">
                <a:ln>
                  <a:noFill/>
                </a:ln>
                <a:solidFill>
                  <a:srgbClr val="CB8D41"/>
                </a:solidFill>
                <a:effectLst/>
                <a:uLnTx/>
                <a:uFillTx/>
                <a:latin typeface="汉仪润圆-65简" panose="00020600040101010101" charset="-122"/>
                <a:ea typeface="汉仪润圆-65简" panose="00020600040101010101" charset="-122"/>
                <a:cs typeface="+mn-cs"/>
              </a:rPr>
              <a:t>杭州：</a:t>
            </a:r>
            <a:r>
              <a:rPr kumimoji="0" lang="zh-CN" altLang="en-US" sz="2800" b="0" i="0" u="none" strike="noStrike" kern="1200" cap="none" spc="200" normalizeH="0" baseline="0" noProof="0" dirty="0">
                <a:ln>
                  <a:noFill/>
                </a:ln>
                <a:solidFill>
                  <a:prstClr val="black"/>
                </a:solidFill>
                <a:effectLst/>
                <a:uLnTx/>
                <a:uFillTx/>
                <a:latin typeface="汉仪润圆-65简" panose="00020600040101010101" charset="-122"/>
                <a:ea typeface="汉仪润圆-65简" panose="00020600040101010101" charset="-122"/>
                <a:cs typeface="+mn-cs"/>
              </a:rPr>
              <a:t>自秦朝设县治以来已有</a:t>
            </a:r>
            <a:r>
              <a:rPr kumimoji="0" lang="en-US" altLang="zh-CN" sz="2800" b="0" i="0" u="none" strike="noStrike" kern="1200" cap="none" spc="200" normalizeH="0" baseline="0" noProof="0" dirty="0">
                <a:ln>
                  <a:noFill/>
                </a:ln>
                <a:solidFill>
                  <a:prstClr val="black"/>
                </a:solidFill>
                <a:effectLst/>
                <a:uLnTx/>
                <a:uFillTx/>
                <a:latin typeface="汉仪润圆-65简" panose="00020600040101010101" charset="-122"/>
                <a:ea typeface="汉仪润圆-65简" panose="00020600040101010101" charset="-122"/>
                <a:cs typeface="+mn-cs"/>
              </a:rPr>
              <a:t>2200</a:t>
            </a:r>
            <a:r>
              <a:rPr kumimoji="0" lang="zh-CN" altLang="en-US" sz="2800" b="0" i="0" u="none" strike="noStrike" kern="1200" cap="none" spc="200" normalizeH="0" baseline="0" noProof="0" dirty="0">
                <a:ln>
                  <a:noFill/>
                </a:ln>
                <a:solidFill>
                  <a:prstClr val="black"/>
                </a:solidFill>
                <a:effectLst/>
                <a:uLnTx/>
                <a:uFillTx/>
                <a:latin typeface="汉仪润圆-65简" panose="00020600040101010101" charset="-122"/>
                <a:ea typeface="汉仪润圆-65简" panose="00020600040101010101" charset="-122"/>
                <a:cs typeface="+mn-cs"/>
              </a:rPr>
              <a:t>多年的历史，曾是吴越国和南宋的都城，是中国八大古都之一。因风景秀丽，素有“人间天堂”的美誉。</a:t>
            </a:r>
            <a:endParaRPr kumimoji="0" lang="zh-CN" altLang="zh-CN" sz="2800" b="0" i="0" u="none" strike="noStrike" kern="1200" cap="none" spc="200" normalizeH="0" baseline="0" noProof="0" dirty="0">
              <a:ln>
                <a:noFill/>
              </a:ln>
              <a:solidFill>
                <a:prstClr val="black"/>
              </a:solidFill>
              <a:effectLst/>
              <a:uLnTx/>
              <a:uFillTx/>
              <a:latin typeface="汉仪润圆-65简" panose="00020600040101010101" charset="-122"/>
              <a:ea typeface="汉仪润圆-65简" panose="00020600040101010101" charset="-122"/>
              <a:cs typeface="+mn-cs"/>
            </a:endParaRPr>
          </a:p>
        </p:txBody>
      </p:sp>
      <p:pic>
        <p:nvPicPr>
          <p:cNvPr id="4" name="图片 3"/>
          <p:cNvPicPr>
            <a:picLocks noChangeAspect="1"/>
          </p:cNvPicPr>
          <p:nvPr/>
        </p:nvPicPr>
        <p:blipFill>
          <a:blip r:embed="rId2" cstate="email"/>
          <a:stretch>
            <a:fillRect/>
          </a:stretch>
        </p:blipFill>
        <p:spPr>
          <a:xfrm>
            <a:off x="1203243" y="1368159"/>
            <a:ext cx="2312739" cy="1867841"/>
          </a:xfrm>
          <a:prstGeom prst="rect">
            <a:avLst/>
          </a:prstGeom>
          <a:effectLst/>
        </p:spPr>
      </p:pic>
      <p:sp>
        <p:nvSpPr>
          <p:cNvPr id="5" name="文本框 15"/>
          <p:cNvSpPr txBox="1"/>
          <p:nvPr/>
        </p:nvSpPr>
        <p:spPr>
          <a:xfrm>
            <a:off x="1255432" y="3235148"/>
            <a:ext cx="2208362" cy="1698607"/>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8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eaLnBrk="1" fontAlgn="auto" latinLnBrk="0" hangingPunct="1">
              <a:lnSpc>
                <a:spcPts val="3200"/>
              </a:lnSpc>
              <a:spcBef>
                <a:spcPct val="0"/>
              </a:spcBef>
              <a:spcAft>
                <a:spcPct val="0"/>
              </a:spcAft>
              <a:buClrTx/>
              <a:buSzTx/>
              <a:buFontTx/>
              <a:buNone/>
              <a:defRPr/>
            </a:pPr>
            <a:r>
              <a:rPr kumimoji="0" lang="zh-CN" altLang="en-US" sz="2200" b="0" i="0" u="none" strike="noStrike" kern="0" cap="none" spc="200" normalizeH="0" baseline="0" noProof="0">
                <a:ln>
                  <a:noFill/>
                </a:ln>
                <a:solidFill>
                  <a:srgbClr val="D45C26"/>
                </a:solidFill>
                <a:effectLst/>
                <a:uLnTx/>
                <a:uFillTx/>
                <a:latin typeface="汉仪润圆-65简" panose="00020600040101010101" charset="-122"/>
                <a:ea typeface="汉仪润圆-65简" panose="00020600040101010101" charset="-122"/>
              </a:rPr>
              <a:t>     </a:t>
            </a:r>
            <a:r>
              <a:rPr kumimoji="0" lang="zh-CN" altLang="en-US" sz="2200" b="0" i="0" u="none" strike="noStrike" kern="0" cap="none" spc="100" normalizeH="0" baseline="0" noProof="0">
                <a:ln>
                  <a:noFill/>
                </a:ln>
                <a:solidFill>
                  <a:srgbClr val="CB8D41"/>
                </a:solidFill>
                <a:effectLst/>
                <a:uLnTx/>
                <a:uFillTx/>
                <a:latin typeface="汉仪润圆-65简" panose="00020600040101010101" charset="-122"/>
                <a:ea typeface="汉仪润圆-65简" panose="00020600040101010101" charset="-122"/>
              </a:rPr>
              <a:t>临安</a:t>
            </a:r>
            <a:r>
              <a:rPr kumimoji="0" lang="zh-CN" altLang="en-US" sz="2200" b="0" i="0" u="none" strike="noStrike" kern="0" cap="none" spc="100" normalizeH="0" baseline="0" noProof="0">
                <a:ln>
                  <a:noFill/>
                </a:ln>
                <a:solidFill>
                  <a:schemeClr val="bg1"/>
                </a:solidFill>
                <a:effectLst/>
                <a:uLnTx/>
                <a:uFillTx/>
                <a:latin typeface="汉仪润圆-65简" panose="00020600040101010101" charset="-122"/>
                <a:ea typeface="汉仪润圆-65简" panose="00020600040101010101" charset="-122"/>
              </a:rPr>
              <a:t>是南宋王朝的都城。位于今浙江省</a:t>
            </a:r>
            <a:r>
              <a:rPr kumimoji="0" lang="zh-CN" altLang="en-US" sz="2200" b="0" i="0" u="none" strike="noStrike" kern="0" cap="none" spc="100" normalizeH="0" baseline="0" noProof="0">
                <a:ln>
                  <a:noFill/>
                </a:ln>
                <a:solidFill>
                  <a:srgbClr val="CB8D41"/>
                </a:solidFill>
                <a:effectLst/>
                <a:uLnTx/>
                <a:uFillTx/>
                <a:latin typeface="汉仪润圆-65简" panose="00020600040101010101" charset="-122"/>
                <a:ea typeface="汉仪润圆-65简" panose="00020600040101010101" charset="-122"/>
              </a:rPr>
              <a:t>杭州市</a:t>
            </a:r>
            <a:r>
              <a:rPr kumimoji="0" lang="zh-CN" altLang="en-US" sz="2200" b="0" i="0" u="none" strike="noStrike" kern="0" cap="none" spc="100" normalizeH="0" baseline="0" noProof="0">
                <a:ln>
                  <a:noFill/>
                </a:ln>
                <a:solidFill>
                  <a:schemeClr val="bg1"/>
                </a:solidFill>
                <a:effectLst/>
                <a:uLnTx/>
                <a:uFillTx/>
                <a:latin typeface="汉仪润圆-65简" panose="00020600040101010101" charset="-122"/>
                <a:ea typeface="汉仪润圆-65简" panose="00020600040101010101" charset="-122"/>
              </a:rPr>
              <a:t>。</a:t>
            </a:r>
            <a:endParaRPr kumimoji="0" lang="zh-CN" altLang="en-US" sz="2200" b="0" i="0" u="none" strike="noStrike" kern="0" cap="none" spc="100" normalizeH="0" baseline="0" noProof="0">
              <a:ln>
                <a:noFill/>
              </a:ln>
              <a:solidFill>
                <a:schemeClr val="bg1"/>
              </a:solidFill>
              <a:effectLst/>
              <a:uLnTx/>
              <a:uFillTx/>
              <a:latin typeface="汉仪润圆-65简" panose="00020600040101010101" charset="-122"/>
              <a:ea typeface="汉仪润圆-65简" panose="00020600040101010101"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grpSp>
        <p:nvGrpSpPr>
          <p:cNvPr id="28" name="组合 27"/>
          <p:cNvGrpSpPr/>
          <p:nvPr/>
        </p:nvGrpSpPr>
        <p:grpSpPr>
          <a:xfrm>
            <a:off x="4899025" y="485140"/>
            <a:ext cx="2411730" cy="782320"/>
            <a:chOff x="3598" y="540"/>
            <a:chExt cx="3798" cy="1232"/>
          </a:xfrm>
        </p:grpSpPr>
        <p:grpSp>
          <p:nvGrpSpPr>
            <p:cNvPr id="11" name="组合 10"/>
            <p:cNvGrpSpPr/>
            <p:nvPr/>
          </p:nvGrpSpPr>
          <p:grpSpPr>
            <a:xfrm>
              <a:off x="3601" y="540"/>
              <a:ext cx="3763" cy="1232"/>
              <a:chOff x="10751185" y="1498600"/>
              <a:chExt cx="6096000" cy="3860800"/>
            </a:xfrm>
            <a:effectLst>
              <a:outerShdw blurRad="228600" dist="63500" dir="5400000" algn="t" rotWithShape="0">
                <a:srgbClr val="224B58">
                  <a:lumMod val="50000"/>
                  <a:alpha val="40000"/>
                </a:srgbClr>
              </a:outerShdw>
            </a:effectLst>
          </p:grpSpPr>
          <p:sp>
            <p:nvSpPr>
              <p:cNvPr id="12" name="任意多边形: 形状 16"/>
              <p:cNvSpPr/>
              <p:nvPr/>
            </p:nvSpPr>
            <p:spPr>
              <a:xfrm>
                <a:off x="10751185" y="1498600"/>
                <a:ext cx="6096000" cy="3860800"/>
              </a:xfrm>
              <a:custGeom>
                <a:avLst/>
                <a:gdLst>
                  <a:gd name="connsiteX0" fmla="*/ 3048000 w 6096000"/>
                  <a:gd name="connsiteY0" fmla="*/ 0 h 3860800"/>
                  <a:gd name="connsiteX1" fmla="*/ 4127305 w 6096000"/>
                  <a:gd name="connsiteY1" fmla="*/ 329682 h 3860800"/>
                  <a:gd name="connsiteX2" fmla="*/ 4209518 w 6096000"/>
                  <a:gd name="connsiteY2" fmla="*/ 391160 h 3860800"/>
                  <a:gd name="connsiteX3" fmla="*/ 4828530 w 6096000"/>
                  <a:gd name="connsiteY3" fmla="*/ 391160 h 3860800"/>
                  <a:gd name="connsiteX4" fmla="*/ 5331196 w 6096000"/>
                  <a:gd name="connsiteY4" fmla="*/ 800844 h 3860800"/>
                  <a:gd name="connsiteX5" fmla="*/ 5335474 w 6096000"/>
                  <a:gd name="connsiteY5" fmla="*/ 843280 h 3860800"/>
                  <a:gd name="connsiteX6" fmla="*/ 5703137 w 6096000"/>
                  <a:gd name="connsiteY6" fmla="*/ 843280 h 3860800"/>
                  <a:gd name="connsiteX7" fmla="*/ 6096000 w 6096000"/>
                  <a:gd name="connsiteY7" fmla="*/ 1236143 h 3860800"/>
                  <a:gd name="connsiteX8" fmla="*/ 6096000 w 6096000"/>
                  <a:gd name="connsiteY8" fmla="*/ 2624657 h 3860800"/>
                  <a:gd name="connsiteX9" fmla="*/ 5703137 w 6096000"/>
                  <a:gd name="connsiteY9" fmla="*/ 3017520 h 3860800"/>
                  <a:gd name="connsiteX10" fmla="*/ 5335474 w 6096000"/>
                  <a:gd name="connsiteY10" fmla="*/ 3017520 h 3860800"/>
                  <a:gd name="connsiteX11" fmla="*/ 5331196 w 6096000"/>
                  <a:gd name="connsiteY11" fmla="*/ 3059956 h 3860800"/>
                  <a:gd name="connsiteX12" fmla="*/ 4828530 w 6096000"/>
                  <a:gd name="connsiteY12" fmla="*/ 3469640 h 3860800"/>
                  <a:gd name="connsiteX13" fmla="*/ 4209518 w 6096000"/>
                  <a:gd name="connsiteY13" fmla="*/ 3469640 h 3860800"/>
                  <a:gd name="connsiteX14" fmla="*/ 4127305 w 6096000"/>
                  <a:gd name="connsiteY14" fmla="*/ 3531118 h 3860800"/>
                  <a:gd name="connsiteX15" fmla="*/ 3048000 w 6096000"/>
                  <a:gd name="connsiteY15" fmla="*/ 3860800 h 3860800"/>
                  <a:gd name="connsiteX16" fmla="*/ 1968695 w 6096000"/>
                  <a:gd name="connsiteY16" fmla="*/ 3531118 h 3860800"/>
                  <a:gd name="connsiteX17" fmla="*/ 1886482 w 6096000"/>
                  <a:gd name="connsiteY17" fmla="*/ 3469640 h 3860800"/>
                  <a:gd name="connsiteX18" fmla="*/ 1267470 w 6096000"/>
                  <a:gd name="connsiteY18" fmla="*/ 3469640 h 3860800"/>
                  <a:gd name="connsiteX19" fmla="*/ 764804 w 6096000"/>
                  <a:gd name="connsiteY19" fmla="*/ 3059956 h 3860800"/>
                  <a:gd name="connsiteX20" fmla="*/ 760526 w 6096000"/>
                  <a:gd name="connsiteY20" fmla="*/ 3017520 h 3860800"/>
                  <a:gd name="connsiteX21" fmla="*/ 392863 w 6096000"/>
                  <a:gd name="connsiteY21" fmla="*/ 3017520 h 3860800"/>
                  <a:gd name="connsiteX22" fmla="*/ 0 w 6096000"/>
                  <a:gd name="connsiteY22" fmla="*/ 2624657 h 3860800"/>
                  <a:gd name="connsiteX23" fmla="*/ 0 w 6096000"/>
                  <a:gd name="connsiteY23" fmla="*/ 1236143 h 3860800"/>
                  <a:gd name="connsiteX24" fmla="*/ 392863 w 6096000"/>
                  <a:gd name="connsiteY24" fmla="*/ 843280 h 3860800"/>
                  <a:gd name="connsiteX25" fmla="*/ 760526 w 6096000"/>
                  <a:gd name="connsiteY25" fmla="*/ 843280 h 3860800"/>
                  <a:gd name="connsiteX26" fmla="*/ 764804 w 6096000"/>
                  <a:gd name="connsiteY26" fmla="*/ 800844 h 3860800"/>
                  <a:gd name="connsiteX27" fmla="*/ 1267470 w 6096000"/>
                  <a:gd name="connsiteY27" fmla="*/ 391160 h 3860800"/>
                  <a:gd name="connsiteX28" fmla="*/ 1886482 w 6096000"/>
                  <a:gd name="connsiteY28" fmla="*/ 391160 h 3860800"/>
                  <a:gd name="connsiteX29" fmla="*/ 1968695 w 6096000"/>
                  <a:gd name="connsiteY29" fmla="*/ 329682 h 3860800"/>
                  <a:gd name="connsiteX30" fmla="*/ 3048000 w 6096000"/>
                  <a:gd name="connsiteY30" fmla="*/ 0 h 386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0" h="3860800">
                    <a:moveTo>
                      <a:pt x="3048000" y="0"/>
                    </a:moveTo>
                    <a:cubicBezTo>
                      <a:pt x="3447799" y="0"/>
                      <a:pt x="3819211" y="121538"/>
                      <a:pt x="4127305" y="329682"/>
                    </a:cubicBezTo>
                    <a:lnTo>
                      <a:pt x="4209518" y="391160"/>
                    </a:lnTo>
                    <a:lnTo>
                      <a:pt x="4828530" y="391160"/>
                    </a:lnTo>
                    <a:cubicBezTo>
                      <a:pt x="5076481" y="391160"/>
                      <a:pt x="5283352" y="567038"/>
                      <a:pt x="5331196" y="800844"/>
                    </a:cubicBezTo>
                    <a:lnTo>
                      <a:pt x="5335474" y="843280"/>
                    </a:lnTo>
                    <a:lnTo>
                      <a:pt x="5703137" y="843280"/>
                    </a:lnTo>
                    <a:cubicBezTo>
                      <a:pt x="5703137" y="1060252"/>
                      <a:pt x="5879028" y="1236143"/>
                      <a:pt x="6096000" y="1236143"/>
                    </a:cubicBezTo>
                    <a:lnTo>
                      <a:pt x="6096000" y="2624657"/>
                    </a:lnTo>
                    <a:cubicBezTo>
                      <a:pt x="5879028" y="2624657"/>
                      <a:pt x="5703137" y="2800548"/>
                      <a:pt x="5703137" y="3017520"/>
                    </a:cubicBezTo>
                    <a:lnTo>
                      <a:pt x="5335474" y="3017520"/>
                    </a:lnTo>
                    <a:lnTo>
                      <a:pt x="5331196" y="3059956"/>
                    </a:lnTo>
                    <a:cubicBezTo>
                      <a:pt x="5283352" y="3293762"/>
                      <a:pt x="5076481" y="3469640"/>
                      <a:pt x="4828530" y="3469640"/>
                    </a:cubicBezTo>
                    <a:lnTo>
                      <a:pt x="4209518" y="3469640"/>
                    </a:lnTo>
                    <a:lnTo>
                      <a:pt x="4127305" y="3531118"/>
                    </a:lnTo>
                    <a:cubicBezTo>
                      <a:pt x="3819211" y="3739262"/>
                      <a:pt x="3447799" y="3860800"/>
                      <a:pt x="3048000" y="3860800"/>
                    </a:cubicBezTo>
                    <a:cubicBezTo>
                      <a:pt x="2648201" y="3860800"/>
                      <a:pt x="2276789" y="3739262"/>
                      <a:pt x="1968695" y="3531118"/>
                    </a:cubicBezTo>
                    <a:lnTo>
                      <a:pt x="1886482" y="3469640"/>
                    </a:lnTo>
                    <a:lnTo>
                      <a:pt x="1267470" y="3469640"/>
                    </a:lnTo>
                    <a:cubicBezTo>
                      <a:pt x="1019520" y="3469640"/>
                      <a:pt x="812648" y="3293762"/>
                      <a:pt x="764804" y="3059956"/>
                    </a:cubicBezTo>
                    <a:lnTo>
                      <a:pt x="760526" y="3017520"/>
                    </a:lnTo>
                    <a:lnTo>
                      <a:pt x="392863" y="3017520"/>
                    </a:lnTo>
                    <a:cubicBezTo>
                      <a:pt x="392863" y="2800548"/>
                      <a:pt x="216972" y="2624657"/>
                      <a:pt x="0" y="2624657"/>
                    </a:cubicBezTo>
                    <a:lnTo>
                      <a:pt x="0" y="1236143"/>
                    </a:lnTo>
                    <a:cubicBezTo>
                      <a:pt x="216972" y="1236143"/>
                      <a:pt x="392863" y="1060252"/>
                      <a:pt x="392863" y="843280"/>
                    </a:cubicBezTo>
                    <a:lnTo>
                      <a:pt x="760526" y="843280"/>
                    </a:lnTo>
                    <a:lnTo>
                      <a:pt x="764804" y="800844"/>
                    </a:lnTo>
                    <a:cubicBezTo>
                      <a:pt x="812648" y="567038"/>
                      <a:pt x="1019520" y="391160"/>
                      <a:pt x="1267470" y="391160"/>
                    </a:cubicBezTo>
                    <a:lnTo>
                      <a:pt x="1886482" y="391160"/>
                    </a:lnTo>
                    <a:lnTo>
                      <a:pt x="1968695" y="329682"/>
                    </a:lnTo>
                    <a:cubicBezTo>
                      <a:pt x="2276789" y="121538"/>
                      <a:pt x="2648201" y="0"/>
                      <a:pt x="3048000" y="0"/>
                    </a:cubicBezTo>
                    <a:close/>
                  </a:path>
                </a:pathLst>
              </a:custGeom>
              <a:solidFill>
                <a:srgbClr val="005983"/>
              </a:solidFill>
              <a:ln w="12700" cap="flat" cmpd="sng" algn="ctr">
                <a:noFill/>
                <a:prstDash val="solid"/>
                <a:miter lim="800000"/>
              </a:ln>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ea typeface="等线" panose="02010600030101010101" charset="-122"/>
                  <a:cs typeface="+mn-cs"/>
                </a:endParaRPr>
              </a:p>
            </p:txBody>
          </p:sp>
          <p:sp>
            <p:nvSpPr>
              <p:cNvPr id="13" name="任意多边形: 形状 17"/>
              <p:cNvSpPr/>
              <p:nvPr/>
            </p:nvSpPr>
            <p:spPr>
              <a:xfrm>
                <a:off x="10850005" y="1680358"/>
                <a:ext cx="5888642" cy="3494149"/>
              </a:xfrm>
              <a:custGeom>
                <a:avLst/>
                <a:gdLst>
                  <a:gd name="connsiteX0" fmla="*/ 2891790 w 5783580"/>
                  <a:gd name="connsiteY0" fmla="*/ 0 h 3495040"/>
                  <a:gd name="connsiteX1" fmla="*/ 3868845 w 5783580"/>
                  <a:gd name="connsiteY1" fmla="*/ 298449 h 3495040"/>
                  <a:gd name="connsiteX2" fmla="*/ 3951440 w 5783580"/>
                  <a:gd name="connsiteY2" fmla="*/ 360212 h 3495040"/>
                  <a:gd name="connsiteX3" fmla="*/ 4583265 w 5783580"/>
                  <a:gd name="connsiteY3" fmla="*/ 360212 h 3495040"/>
                  <a:gd name="connsiteX4" fmla="*/ 5036315 w 5783580"/>
                  <a:gd name="connsiteY4" fmla="*/ 729458 h 3495040"/>
                  <a:gd name="connsiteX5" fmla="*/ 5043217 w 5783580"/>
                  <a:gd name="connsiteY5" fmla="*/ 797928 h 3495040"/>
                  <a:gd name="connsiteX6" fmla="*/ 5404864 w 5783580"/>
                  <a:gd name="connsiteY6" fmla="*/ 797928 h 3495040"/>
                  <a:gd name="connsiteX7" fmla="*/ 5783580 w 5783580"/>
                  <a:gd name="connsiteY7" fmla="*/ 1176644 h 3495040"/>
                  <a:gd name="connsiteX8" fmla="*/ 5783580 w 5783580"/>
                  <a:gd name="connsiteY8" fmla="*/ 2318396 h 3495040"/>
                  <a:gd name="connsiteX9" fmla="*/ 5404864 w 5783580"/>
                  <a:gd name="connsiteY9" fmla="*/ 2697112 h 3495040"/>
                  <a:gd name="connsiteX10" fmla="*/ 5043217 w 5783580"/>
                  <a:gd name="connsiteY10" fmla="*/ 2697112 h 3495040"/>
                  <a:gd name="connsiteX11" fmla="*/ 5036315 w 5783580"/>
                  <a:gd name="connsiteY11" fmla="*/ 2765583 h 3495040"/>
                  <a:gd name="connsiteX12" fmla="*/ 4583265 w 5783580"/>
                  <a:gd name="connsiteY12" fmla="*/ 3134829 h 3495040"/>
                  <a:gd name="connsiteX13" fmla="*/ 3951439 w 5783580"/>
                  <a:gd name="connsiteY13" fmla="*/ 3134829 h 3495040"/>
                  <a:gd name="connsiteX14" fmla="*/ 3868845 w 5783580"/>
                  <a:gd name="connsiteY14" fmla="*/ 3196591 h 3495040"/>
                  <a:gd name="connsiteX15" fmla="*/ 2891790 w 5783580"/>
                  <a:gd name="connsiteY15" fmla="*/ 3495040 h 3495040"/>
                  <a:gd name="connsiteX16" fmla="*/ 1914735 w 5783580"/>
                  <a:gd name="connsiteY16" fmla="*/ 3196591 h 3495040"/>
                  <a:gd name="connsiteX17" fmla="*/ 1832142 w 5783580"/>
                  <a:gd name="connsiteY17" fmla="*/ 3134829 h 3495040"/>
                  <a:gd name="connsiteX18" fmla="*/ 1200315 w 5783580"/>
                  <a:gd name="connsiteY18" fmla="*/ 3134829 h 3495040"/>
                  <a:gd name="connsiteX19" fmla="*/ 747265 w 5783580"/>
                  <a:gd name="connsiteY19" fmla="*/ 2765583 h 3495040"/>
                  <a:gd name="connsiteX20" fmla="*/ 740363 w 5783580"/>
                  <a:gd name="connsiteY20" fmla="*/ 2697112 h 3495040"/>
                  <a:gd name="connsiteX21" fmla="*/ 378716 w 5783580"/>
                  <a:gd name="connsiteY21" fmla="*/ 2697112 h 3495040"/>
                  <a:gd name="connsiteX22" fmla="*/ 0 w 5783580"/>
                  <a:gd name="connsiteY22" fmla="*/ 2318396 h 3495040"/>
                  <a:gd name="connsiteX23" fmla="*/ 0 w 5783580"/>
                  <a:gd name="connsiteY23" fmla="*/ 1176644 h 3495040"/>
                  <a:gd name="connsiteX24" fmla="*/ 378716 w 5783580"/>
                  <a:gd name="connsiteY24" fmla="*/ 797928 h 3495040"/>
                  <a:gd name="connsiteX25" fmla="*/ 740363 w 5783580"/>
                  <a:gd name="connsiteY25" fmla="*/ 797928 h 3495040"/>
                  <a:gd name="connsiteX26" fmla="*/ 747265 w 5783580"/>
                  <a:gd name="connsiteY26" fmla="*/ 729458 h 3495040"/>
                  <a:gd name="connsiteX27" fmla="*/ 1200315 w 5783580"/>
                  <a:gd name="connsiteY27" fmla="*/ 360212 h 3495040"/>
                  <a:gd name="connsiteX28" fmla="*/ 1832140 w 5783580"/>
                  <a:gd name="connsiteY28" fmla="*/ 360212 h 3495040"/>
                  <a:gd name="connsiteX29" fmla="*/ 1914735 w 5783580"/>
                  <a:gd name="connsiteY29" fmla="*/ 298449 h 3495040"/>
                  <a:gd name="connsiteX30" fmla="*/ 2891790 w 5783580"/>
                  <a:gd name="connsiteY30" fmla="*/ 0 h 349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83580" h="3495040">
                    <a:moveTo>
                      <a:pt x="2891790" y="0"/>
                    </a:moveTo>
                    <a:cubicBezTo>
                      <a:pt x="3253713" y="0"/>
                      <a:pt x="3589939" y="110024"/>
                      <a:pt x="3868845" y="298449"/>
                    </a:cubicBezTo>
                    <a:lnTo>
                      <a:pt x="3951440" y="360212"/>
                    </a:lnTo>
                    <a:lnTo>
                      <a:pt x="4583265" y="360212"/>
                    </a:lnTo>
                    <a:cubicBezTo>
                      <a:pt x="4806741" y="360212"/>
                      <a:pt x="4993193" y="518730"/>
                      <a:pt x="5036315" y="729458"/>
                    </a:cubicBezTo>
                    <a:lnTo>
                      <a:pt x="5043217" y="797928"/>
                    </a:lnTo>
                    <a:lnTo>
                      <a:pt x="5404864" y="797928"/>
                    </a:lnTo>
                    <a:cubicBezTo>
                      <a:pt x="5404864" y="1007087"/>
                      <a:pt x="5574421" y="1176644"/>
                      <a:pt x="5783580" y="1176644"/>
                    </a:cubicBezTo>
                    <a:lnTo>
                      <a:pt x="5783580" y="2318396"/>
                    </a:lnTo>
                    <a:cubicBezTo>
                      <a:pt x="5574421" y="2318396"/>
                      <a:pt x="5404864" y="2487953"/>
                      <a:pt x="5404864" y="2697112"/>
                    </a:cubicBezTo>
                    <a:lnTo>
                      <a:pt x="5043217" y="2697112"/>
                    </a:lnTo>
                    <a:lnTo>
                      <a:pt x="5036315" y="2765583"/>
                    </a:lnTo>
                    <a:cubicBezTo>
                      <a:pt x="4993193" y="2976311"/>
                      <a:pt x="4806741" y="3134829"/>
                      <a:pt x="4583265" y="3134829"/>
                    </a:cubicBezTo>
                    <a:lnTo>
                      <a:pt x="3951439" y="3134829"/>
                    </a:lnTo>
                    <a:lnTo>
                      <a:pt x="3868845" y="3196591"/>
                    </a:lnTo>
                    <a:cubicBezTo>
                      <a:pt x="3589939" y="3385016"/>
                      <a:pt x="3253713" y="3495040"/>
                      <a:pt x="2891790" y="3495040"/>
                    </a:cubicBezTo>
                    <a:cubicBezTo>
                      <a:pt x="2529867" y="3495040"/>
                      <a:pt x="2193641" y="3385016"/>
                      <a:pt x="1914735" y="3196591"/>
                    </a:cubicBezTo>
                    <a:lnTo>
                      <a:pt x="1832142" y="3134829"/>
                    </a:lnTo>
                    <a:lnTo>
                      <a:pt x="1200315" y="3134829"/>
                    </a:lnTo>
                    <a:cubicBezTo>
                      <a:pt x="976839" y="3134829"/>
                      <a:pt x="790387" y="2976311"/>
                      <a:pt x="747265" y="2765583"/>
                    </a:cubicBezTo>
                    <a:lnTo>
                      <a:pt x="740363" y="2697112"/>
                    </a:lnTo>
                    <a:lnTo>
                      <a:pt x="378716" y="2697112"/>
                    </a:lnTo>
                    <a:cubicBezTo>
                      <a:pt x="378716" y="2487953"/>
                      <a:pt x="209159" y="2318396"/>
                      <a:pt x="0" y="2318396"/>
                    </a:cubicBezTo>
                    <a:lnTo>
                      <a:pt x="0" y="1176644"/>
                    </a:lnTo>
                    <a:cubicBezTo>
                      <a:pt x="209159" y="1176644"/>
                      <a:pt x="378716" y="1007087"/>
                      <a:pt x="378716" y="797928"/>
                    </a:cubicBezTo>
                    <a:lnTo>
                      <a:pt x="740363" y="797928"/>
                    </a:lnTo>
                    <a:lnTo>
                      <a:pt x="747265" y="729458"/>
                    </a:lnTo>
                    <a:cubicBezTo>
                      <a:pt x="790387" y="518730"/>
                      <a:pt x="976839" y="360212"/>
                      <a:pt x="1200315" y="360212"/>
                    </a:cubicBezTo>
                    <a:lnTo>
                      <a:pt x="1832140" y="360212"/>
                    </a:lnTo>
                    <a:lnTo>
                      <a:pt x="1914735" y="298449"/>
                    </a:lnTo>
                    <a:cubicBezTo>
                      <a:pt x="2193641" y="110024"/>
                      <a:pt x="2529867" y="0"/>
                      <a:pt x="2891790" y="0"/>
                    </a:cubicBezTo>
                    <a:close/>
                  </a:path>
                </a:pathLst>
              </a:custGeom>
              <a:noFill/>
              <a:ln w="9525" cap="flat" cmpd="sng" algn="ctr">
                <a:gradFill>
                  <a:gsLst>
                    <a:gs pos="0">
                      <a:srgbClr val="ED7D31">
                        <a:lumMod val="20000"/>
                        <a:lumOff val="80000"/>
                      </a:srgbClr>
                    </a:gs>
                    <a:gs pos="100000">
                      <a:srgbClr val="ED7D31">
                        <a:lumMod val="40000"/>
                        <a:lumOff val="60000"/>
                      </a:srgbClr>
                    </a:gs>
                  </a:gsLst>
                  <a:lin ang="2700000" scaled="0"/>
                </a:gradFill>
                <a:prstDash val="solid"/>
                <a:miter lim="800000"/>
              </a:ln>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ea typeface="等线" panose="02010600030101010101" charset="-122"/>
                  <a:cs typeface="+mn-cs"/>
                </a:endParaRPr>
              </a:p>
            </p:txBody>
          </p:sp>
        </p:grpSp>
        <p:sp>
          <p:nvSpPr>
            <p:cNvPr id="14" name="文本框 13"/>
            <p:cNvSpPr txBox="1"/>
            <p:nvPr/>
          </p:nvSpPr>
          <p:spPr>
            <a:xfrm>
              <a:off x="3598" y="725"/>
              <a:ext cx="3798" cy="919"/>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spc="200" noProof="0" dirty="0">
                  <a:ln>
                    <a:noFill/>
                  </a:ln>
                  <a:solidFill>
                    <a:srgbClr val="DDB382"/>
                  </a:solidFill>
                  <a:effectLst/>
                  <a:uLnTx/>
                  <a:uFillTx/>
                  <a:latin typeface="汉仪润圆-65简" panose="00020600040101010101" charset="-122"/>
                  <a:ea typeface="汉仪润圆-65简" panose="00020600040101010101" charset="-122"/>
                </a:rPr>
                <a:t>学习目标</a:t>
              </a:r>
              <a:endParaRPr kumimoji="0" lang="zh-CN" altLang="en-US" sz="3200" b="1" i="0" spc="200" noProof="0" dirty="0">
                <a:ln>
                  <a:noFill/>
                </a:ln>
                <a:solidFill>
                  <a:srgbClr val="DDB382"/>
                </a:solidFill>
                <a:effectLst/>
                <a:uLnTx/>
                <a:uFillTx/>
                <a:latin typeface="汉仪润圆-65简" panose="00020600040101010101" charset="-122"/>
                <a:ea typeface="汉仪润圆-65简" panose="00020600040101010101" charset="-122"/>
              </a:endParaRPr>
            </a:p>
          </p:txBody>
        </p:sp>
      </p:grpSp>
      <p:grpSp>
        <p:nvGrpSpPr>
          <p:cNvPr id="33" name="组合 32"/>
          <p:cNvGrpSpPr/>
          <p:nvPr/>
        </p:nvGrpSpPr>
        <p:grpSpPr>
          <a:xfrm>
            <a:off x="1589568" y="1864131"/>
            <a:ext cx="2367500" cy="3752674"/>
            <a:chOff x="2643" y="2936"/>
            <a:chExt cx="3728" cy="5910"/>
          </a:xfrm>
        </p:grpSpPr>
        <p:sp>
          <p:nvSpPr>
            <p:cNvPr id="29" name="缺角矩形 28"/>
            <p:cNvSpPr/>
            <p:nvPr/>
          </p:nvSpPr>
          <p:spPr>
            <a:xfrm>
              <a:off x="2643" y="2936"/>
              <a:ext cx="3728" cy="5366"/>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30" name="椭圆 29"/>
            <p:cNvSpPr/>
            <p:nvPr/>
          </p:nvSpPr>
          <p:spPr>
            <a:xfrm>
              <a:off x="4082" y="3366"/>
              <a:ext cx="850" cy="850"/>
            </a:xfrm>
            <a:prstGeom prst="ellipse">
              <a:avLst/>
            </a:prstGeom>
            <a:solidFill>
              <a:srgbClr val="7EDE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rPr>
                <a:t>1</a:t>
              </a:r>
              <a:endPar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endParaRPr>
            </a:p>
          </p:txBody>
        </p:sp>
        <p:pic>
          <p:nvPicPr>
            <p:cNvPr id="31" name="图片 30"/>
            <p:cNvPicPr>
              <a:picLocks noChangeAspect="1"/>
            </p:cNvPicPr>
            <p:nvPr/>
          </p:nvPicPr>
          <p:blipFill>
            <a:blip r:embed="rId2" cstate="email">
              <a:duotone>
                <a:schemeClr val="bg2">
                  <a:shade val="45000"/>
                  <a:satMod val="135000"/>
                </a:schemeClr>
                <a:prstClr val="white"/>
              </a:duotone>
            </a:blip>
            <a:stretch>
              <a:fillRect/>
            </a:stretch>
          </p:blipFill>
          <p:spPr>
            <a:xfrm>
              <a:off x="3910" y="7575"/>
              <a:ext cx="2189" cy="1271"/>
            </a:xfrm>
            <a:prstGeom prst="rect">
              <a:avLst/>
            </a:prstGeom>
          </p:spPr>
        </p:pic>
        <p:sp>
          <p:nvSpPr>
            <p:cNvPr id="32" name="文本框 31"/>
            <p:cNvSpPr txBox="1"/>
            <p:nvPr/>
          </p:nvSpPr>
          <p:spPr>
            <a:xfrm>
              <a:off x="3019" y="4378"/>
              <a:ext cx="2977" cy="31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en-US" altLang="zh-CN"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   </a:t>
              </a:r>
              <a:r>
                <a:rPr kumimoji="0" lang="zh-CN" altLang="zh-CN" sz="2800" b="0" i="0" u="none" strike="noStrike" kern="1200" cap="none" spc="300" normalizeH="0" baseline="0" noProof="0" dirty="0" smtClean="0">
                  <a:ln>
                    <a:noFill/>
                  </a:ln>
                  <a:solidFill>
                    <a:schemeClr val="bg1"/>
                  </a:solidFill>
                  <a:effectLst/>
                  <a:uLnTx/>
                  <a:uFillTx/>
                  <a:latin typeface="汉仪润圆-65简" panose="00020600040101010101" charset="-122"/>
                  <a:ea typeface="汉仪润圆-65简" panose="00020600040101010101" charset="-122"/>
                  <a:cs typeface="+mn-cs"/>
                </a:rPr>
                <a:t>会认写熏、杭等生字</a:t>
              </a:r>
              <a:r>
                <a:rPr kumimoji="0" lang="zh-CN" altLang="en-US" sz="2800" b="0" i="0" u="none" strike="noStrike" kern="1200" cap="none" spc="300" normalizeH="0" baseline="0" noProof="0" dirty="0" smtClean="0">
                  <a:ln>
                    <a:noFill/>
                  </a:ln>
                  <a:solidFill>
                    <a:schemeClr val="bg1"/>
                  </a:solidFill>
                  <a:effectLst/>
                  <a:uLnTx/>
                  <a:uFillTx/>
                  <a:latin typeface="汉仪润圆-65简" panose="00020600040101010101" charset="-122"/>
                  <a:ea typeface="汉仪润圆-65简" panose="00020600040101010101" charset="-122"/>
                  <a:cs typeface="+mn-cs"/>
                </a:rPr>
                <a:t>词</a:t>
              </a:r>
              <a:r>
                <a:rPr kumimoji="0" lang="zh-CN" altLang="zh-CN" sz="2800" b="0" i="0" u="none" strike="noStrike" kern="1200" cap="none" spc="300" normalizeH="0" baseline="0" noProof="0" dirty="0" smtClean="0">
                  <a:ln>
                    <a:noFill/>
                  </a:ln>
                  <a:solidFill>
                    <a:schemeClr val="bg1"/>
                  </a:solidFill>
                  <a:effectLst/>
                  <a:uLnTx/>
                  <a:uFillTx/>
                  <a:latin typeface="汉仪润圆-65简" panose="00020600040101010101" charset="-122"/>
                  <a:ea typeface="汉仪润圆-65简" panose="00020600040101010101" charset="-122"/>
                  <a:cs typeface="+mn-cs"/>
                </a:rPr>
                <a:t>。</a:t>
              </a:r>
              <a:endParaRPr kumimoji="0" lang="zh-CN" altLang="zh-CN"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endParaRPr>
            </a:p>
          </p:txBody>
        </p:sp>
      </p:grpSp>
      <p:grpSp>
        <p:nvGrpSpPr>
          <p:cNvPr id="34" name="组合 33"/>
          <p:cNvGrpSpPr/>
          <p:nvPr/>
        </p:nvGrpSpPr>
        <p:grpSpPr>
          <a:xfrm>
            <a:off x="4909820" y="1864360"/>
            <a:ext cx="2367280" cy="3752850"/>
            <a:chOff x="2643" y="2936"/>
            <a:chExt cx="3728" cy="5910"/>
          </a:xfrm>
        </p:grpSpPr>
        <p:sp>
          <p:nvSpPr>
            <p:cNvPr id="35" name="缺角矩形 34"/>
            <p:cNvSpPr/>
            <p:nvPr/>
          </p:nvSpPr>
          <p:spPr>
            <a:xfrm>
              <a:off x="2643" y="2936"/>
              <a:ext cx="3728" cy="5366"/>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36" name="椭圆 35"/>
            <p:cNvSpPr/>
            <p:nvPr/>
          </p:nvSpPr>
          <p:spPr>
            <a:xfrm>
              <a:off x="4082" y="3366"/>
              <a:ext cx="850" cy="850"/>
            </a:xfrm>
            <a:prstGeom prst="ellipse">
              <a:avLst/>
            </a:prstGeom>
            <a:solidFill>
              <a:srgbClr val="7EDE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rPr>
                <a:t>2</a:t>
              </a:r>
              <a:endPar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endParaRPr>
            </a:p>
          </p:txBody>
        </p:sp>
        <p:pic>
          <p:nvPicPr>
            <p:cNvPr id="37" name="图片 36"/>
            <p:cNvPicPr>
              <a:picLocks noChangeAspect="1"/>
            </p:cNvPicPr>
            <p:nvPr/>
          </p:nvPicPr>
          <p:blipFill>
            <a:blip r:embed="rId2" cstate="email">
              <a:duotone>
                <a:schemeClr val="bg2">
                  <a:shade val="45000"/>
                  <a:satMod val="135000"/>
                </a:schemeClr>
                <a:prstClr val="white"/>
              </a:duotone>
            </a:blip>
            <a:stretch>
              <a:fillRect/>
            </a:stretch>
          </p:blipFill>
          <p:spPr>
            <a:xfrm>
              <a:off x="3910" y="7575"/>
              <a:ext cx="2189" cy="1271"/>
            </a:xfrm>
            <a:prstGeom prst="rect">
              <a:avLst/>
            </a:prstGeom>
          </p:spPr>
        </p:pic>
        <p:sp>
          <p:nvSpPr>
            <p:cNvPr id="38" name="文本框 37"/>
            <p:cNvSpPr txBox="1"/>
            <p:nvPr/>
          </p:nvSpPr>
          <p:spPr>
            <a:xfrm>
              <a:off x="3019" y="4378"/>
              <a:ext cx="2977" cy="31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en-US" altLang="zh-CN"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   </a:t>
              </a:r>
              <a:r>
                <a:rPr lang="zh-CN" altLang="en-US" sz="2800" spc="300" noProof="0" dirty="0">
                  <a:ln>
                    <a:noFill/>
                  </a:ln>
                  <a:solidFill>
                    <a:schemeClr val="bg1"/>
                  </a:solidFill>
                  <a:effectLst/>
                  <a:uLnTx/>
                  <a:uFillTx/>
                  <a:latin typeface="汉仪润圆-65简" panose="00020600040101010101" charset="-122"/>
                  <a:ea typeface="汉仪润圆-65简" panose="00020600040101010101" charset="-122"/>
                  <a:sym typeface="+mn-ea"/>
                </a:rPr>
                <a:t>朗读背诵并理解诗意。</a:t>
              </a:r>
              <a:endParaRPr kumimoji="0" lang="zh-CN" altLang="en-US"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sym typeface="+mn-ea"/>
              </a:endParaRPr>
            </a:p>
          </p:txBody>
        </p:sp>
      </p:grpSp>
      <p:grpSp>
        <p:nvGrpSpPr>
          <p:cNvPr id="39" name="组合 38"/>
          <p:cNvGrpSpPr/>
          <p:nvPr/>
        </p:nvGrpSpPr>
        <p:grpSpPr>
          <a:xfrm>
            <a:off x="8402955" y="1864360"/>
            <a:ext cx="2367280" cy="3752850"/>
            <a:chOff x="2643" y="2936"/>
            <a:chExt cx="3728" cy="5910"/>
          </a:xfrm>
        </p:grpSpPr>
        <p:sp>
          <p:nvSpPr>
            <p:cNvPr id="40" name="缺角矩形 39"/>
            <p:cNvSpPr/>
            <p:nvPr/>
          </p:nvSpPr>
          <p:spPr>
            <a:xfrm>
              <a:off x="2643" y="2936"/>
              <a:ext cx="3728" cy="5366"/>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41" name="椭圆 40"/>
            <p:cNvSpPr/>
            <p:nvPr/>
          </p:nvSpPr>
          <p:spPr>
            <a:xfrm>
              <a:off x="4082" y="3366"/>
              <a:ext cx="850" cy="850"/>
            </a:xfrm>
            <a:prstGeom prst="ellipse">
              <a:avLst/>
            </a:prstGeom>
            <a:solidFill>
              <a:srgbClr val="7EDE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rPr>
                <a:t>3</a:t>
              </a:r>
              <a:endPar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endParaRPr>
            </a:p>
          </p:txBody>
        </p:sp>
        <p:pic>
          <p:nvPicPr>
            <p:cNvPr id="42" name="图片 41"/>
            <p:cNvPicPr>
              <a:picLocks noChangeAspect="1"/>
            </p:cNvPicPr>
            <p:nvPr/>
          </p:nvPicPr>
          <p:blipFill>
            <a:blip r:embed="rId2" cstate="email">
              <a:duotone>
                <a:schemeClr val="bg2">
                  <a:shade val="45000"/>
                  <a:satMod val="135000"/>
                </a:schemeClr>
                <a:prstClr val="white"/>
              </a:duotone>
            </a:blip>
            <a:stretch>
              <a:fillRect/>
            </a:stretch>
          </p:blipFill>
          <p:spPr>
            <a:xfrm>
              <a:off x="3910" y="7575"/>
              <a:ext cx="2189" cy="1271"/>
            </a:xfrm>
            <a:prstGeom prst="rect">
              <a:avLst/>
            </a:prstGeom>
          </p:spPr>
        </p:pic>
        <p:sp>
          <p:nvSpPr>
            <p:cNvPr id="43" name="文本框 42"/>
            <p:cNvSpPr txBox="1"/>
            <p:nvPr/>
          </p:nvSpPr>
          <p:spPr>
            <a:xfrm>
              <a:off x="3019" y="4378"/>
              <a:ext cx="2977" cy="31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en-US" altLang="zh-CN"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rPr>
                <a:t>   </a:t>
              </a:r>
              <a:r>
                <a:rPr lang="zh-CN" altLang="en-US" sz="2800" spc="300" noProof="0" dirty="0">
                  <a:ln>
                    <a:noFill/>
                  </a:ln>
                  <a:solidFill>
                    <a:schemeClr val="bg1"/>
                  </a:solidFill>
                  <a:effectLst/>
                  <a:uLnTx/>
                  <a:uFillTx/>
                  <a:latin typeface="汉仪润圆-65简" panose="00020600040101010101" charset="-122"/>
                  <a:ea typeface="汉仪润圆-65简" panose="00020600040101010101" charset="-122"/>
                  <a:sym typeface="+mn-ea"/>
                </a:rPr>
                <a:t>体会诗人的爱国情感。</a:t>
              </a:r>
              <a:endParaRPr kumimoji="0" lang="zh-CN" altLang="en-US" sz="28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mn-cs"/>
                <a:sym typeface="+mn-ea"/>
              </a:endParaRPr>
            </a:p>
          </p:txBody>
        </p:sp>
      </p:gr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grpSp>
        <p:nvGrpSpPr>
          <p:cNvPr id="28" name="组合 27"/>
          <p:cNvGrpSpPr/>
          <p:nvPr/>
        </p:nvGrpSpPr>
        <p:grpSpPr>
          <a:xfrm>
            <a:off x="4899025" y="485140"/>
            <a:ext cx="2411730" cy="782320"/>
            <a:chOff x="3598" y="540"/>
            <a:chExt cx="3798" cy="1232"/>
          </a:xfrm>
        </p:grpSpPr>
        <p:grpSp>
          <p:nvGrpSpPr>
            <p:cNvPr id="11" name="组合 10"/>
            <p:cNvGrpSpPr/>
            <p:nvPr/>
          </p:nvGrpSpPr>
          <p:grpSpPr>
            <a:xfrm>
              <a:off x="3601" y="540"/>
              <a:ext cx="3763" cy="1232"/>
              <a:chOff x="10751185" y="1498600"/>
              <a:chExt cx="6096000" cy="3860800"/>
            </a:xfrm>
            <a:effectLst>
              <a:outerShdw blurRad="228600" dist="63500" dir="5400000" algn="t" rotWithShape="0">
                <a:srgbClr val="224B58">
                  <a:lumMod val="50000"/>
                  <a:alpha val="40000"/>
                </a:srgbClr>
              </a:outerShdw>
            </a:effectLst>
          </p:grpSpPr>
          <p:sp>
            <p:nvSpPr>
              <p:cNvPr id="12" name="任意多边形: 形状 16"/>
              <p:cNvSpPr/>
              <p:nvPr/>
            </p:nvSpPr>
            <p:spPr>
              <a:xfrm>
                <a:off x="10751185" y="1498600"/>
                <a:ext cx="6096000" cy="3860800"/>
              </a:xfrm>
              <a:custGeom>
                <a:avLst/>
                <a:gdLst>
                  <a:gd name="connsiteX0" fmla="*/ 3048000 w 6096000"/>
                  <a:gd name="connsiteY0" fmla="*/ 0 h 3860800"/>
                  <a:gd name="connsiteX1" fmla="*/ 4127305 w 6096000"/>
                  <a:gd name="connsiteY1" fmla="*/ 329682 h 3860800"/>
                  <a:gd name="connsiteX2" fmla="*/ 4209518 w 6096000"/>
                  <a:gd name="connsiteY2" fmla="*/ 391160 h 3860800"/>
                  <a:gd name="connsiteX3" fmla="*/ 4828530 w 6096000"/>
                  <a:gd name="connsiteY3" fmla="*/ 391160 h 3860800"/>
                  <a:gd name="connsiteX4" fmla="*/ 5331196 w 6096000"/>
                  <a:gd name="connsiteY4" fmla="*/ 800844 h 3860800"/>
                  <a:gd name="connsiteX5" fmla="*/ 5335474 w 6096000"/>
                  <a:gd name="connsiteY5" fmla="*/ 843280 h 3860800"/>
                  <a:gd name="connsiteX6" fmla="*/ 5703137 w 6096000"/>
                  <a:gd name="connsiteY6" fmla="*/ 843280 h 3860800"/>
                  <a:gd name="connsiteX7" fmla="*/ 6096000 w 6096000"/>
                  <a:gd name="connsiteY7" fmla="*/ 1236143 h 3860800"/>
                  <a:gd name="connsiteX8" fmla="*/ 6096000 w 6096000"/>
                  <a:gd name="connsiteY8" fmla="*/ 2624657 h 3860800"/>
                  <a:gd name="connsiteX9" fmla="*/ 5703137 w 6096000"/>
                  <a:gd name="connsiteY9" fmla="*/ 3017520 h 3860800"/>
                  <a:gd name="connsiteX10" fmla="*/ 5335474 w 6096000"/>
                  <a:gd name="connsiteY10" fmla="*/ 3017520 h 3860800"/>
                  <a:gd name="connsiteX11" fmla="*/ 5331196 w 6096000"/>
                  <a:gd name="connsiteY11" fmla="*/ 3059956 h 3860800"/>
                  <a:gd name="connsiteX12" fmla="*/ 4828530 w 6096000"/>
                  <a:gd name="connsiteY12" fmla="*/ 3469640 h 3860800"/>
                  <a:gd name="connsiteX13" fmla="*/ 4209518 w 6096000"/>
                  <a:gd name="connsiteY13" fmla="*/ 3469640 h 3860800"/>
                  <a:gd name="connsiteX14" fmla="*/ 4127305 w 6096000"/>
                  <a:gd name="connsiteY14" fmla="*/ 3531118 h 3860800"/>
                  <a:gd name="connsiteX15" fmla="*/ 3048000 w 6096000"/>
                  <a:gd name="connsiteY15" fmla="*/ 3860800 h 3860800"/>
                  <a:gd name="connsiteX16" fmla="*/ 1968695 w 6096000"/>
                  <a:gd name="connsiteY16" fmla="*/ 3531118 h 3860800"/>
                  <a:gd name="connsiteX17" fmla="*/ 1886482 w 6096000"/>
                  <a:gd name="connsiteY17" fmla="*/ 3469640 h 3860800"/>
                  <a:gd name="connsiteX18" fmla="*/ 1267470 w 6096000"/>
                  <a:gd name="connsiteY18" fmla="*/ 3469640 h 3860800"/>
                  <a:gd name="connsiteX19" fmla="*/ 764804 w 6096000"/>
                  <a:gd name="connsiteY19" fmla="*/ 3059956 h 3860800"/>
                  <a:gd name="connsiteX20" fmla="*/ 760526 w 6096000"/>
                  <a:gd name="connsiteY20" fmla="*/ 3017520 h 3860800"/>
                  <a:gd name="connsiteX21" fmla="*/ 392863 w 6096000"/>
                  <a:gd name="connsiteY21" fmla="*/ 3017520 h 3860800"/>
                  <a:gd name="connsiteX22" fmla="*/ 0 w 6096000"/>
                  <a:gd name="connsiteY22" fmla="*/ 2624657 h 3860800"/>
                  <a:gd name="connsiteX23" fmla="*/ 0 w 6096000"/>
                  <a:gd name="connsiteY23" fmla="*/ 1236143 h 3860800"/>
                  <a:gd name="connsiteX24" fmla="*/ 392863 w 6096000"/>
                  <a:gd name="connsiteY24" fmla="*/ 843280 h 3860800"/>
                  <a:gd name="connsiteX25" fmla="*/ 760526 w 6096000"/>
                  <a:gd name="connsiteY25" fmla="*/ 843280 h 3860800"/>
                  <a:gd name="connsiteX26" fmla="*/ 764804 w 6096000"/>
                  <a:gd name="connsiteY26" fmla="*/ 800844 h 3860800"/>
                  <a:gd name="connsiteX27" fmla="*/ 1267470 w 6096000"/>
                  <a:gd name="connsiteY27" fmla="*/ 391160 h 3860800"/>
                  <a:gd name="connsiteX28" fmla="*/ 1886482 w 6096000"/>
                  <a:gd name="connsiteY28" fmla="*/ 391160 h 3860800"/>
                  <a:gd name="connsiteX29" fmla="*/ 1968695 w 6096000"/>
                  <a:gd name="connsiteY29" fmla="*/ 329682 h 3860800"/>
                  <a:gd name="connsiteX30" fmla="*/ 3048000 w 6096000"/>
                  <a:gd name="connsiteY30" fmla="*/ 0 h 386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0" h="3860800">
                    <a:moveTo>
                      <a:pt x="3048000" y="0"/>
                    </a:moveTo>
                    <a:cubicBezTo>
                      <a:pt x="3447799" y="0"/>
                      <a:pt x="3819211" y="121538"/>
                      <a:pt x="4127305" y="329682"/>
                    </a:cubicBezTo>
                    <a:lnTo>
                      <a:pt x="4209518" y="391160"/>
                    </a:lnTo>
                    <a:lnTo>
                      <a:pt x="4828530" y="391160"/>
                    </a:lnTo>
                    <a:cubicBezTo>
                      <a:pt x="5076481" y="391160"/>
                      <a:pt x="5283352" y="567038"/>
                      <a:pt x="5331196" y="800844"/>
                    </a:cubicBezTo>
                    <a:lnTo>
                      <a:pt x="5335474" y="843280"/>
                    </a:lnTo>
                    <a:lnTo>
                      <a:pt x="5703137" y="843280"/>
                    </a:lnTo>
                    <a:cubicBezTo>
                      <a:pt x="5703137" y="1060252"/>
                      <a:pt x="5879028" y="1236143"/>
                      <a:pt x="6096000" y="1236143"/>
                    </a:cubicBezTo>
                    <a:lnTo>
                      <a:pt x="6096000" y="2624657"/>
                    </a:lnTo>
                    <a:cubicBezTo>
                      <a:pt x="5879028" y="2624657"/>
                      <a:pt x="5703137" y="2800548"/>
                      <a:pt x="5703137" y="3017520"/>
                    </a:cubicBezTo>
                    <a:lnTo>
                      <a:pt x="5335474" y="3017520"/>
                    </a:lnTo>
                    <a:lnTo>
                      <a:pt x="5331196" y="3059956"/>
                    </a:lnTo>
                    <a:cubicBezTo>
                      <a:pt x="5283352" y="3293762"/>
                      <a:pt x="5076481" y="3469640"/>
                      <a:pt x="4828530" y="3469640"/>
                    </a:cubicBezTo>
                    <a:lnTo>
                      <a:pt x="4209518" y="3469640"/>
                    </a:lnTo>
                    <a:lnTo>
                      <a:pt x="4127305" y="3531118"/>
                    </a:lnTo>
                    <a:cubicBezTo>
                      <a:pt x="3819211" y="3739262"/>
                      <a:pt x="3447799" y="3860800"/>
                      <a:pt x="3048000" y="3860800"/>
                    </a:cubicBezTo>
                    <a:cubicBezTo>
                      <a:pt x="2648201" y="3860800"/>
                      <a:pt x="2276789" y="3739262"/>
                      <a:pt x="1968695" y="3531118"/>
                    </a:cubicBezTo>
                    <a:lnTo>
                      <a:pt x="1886482" y="3469640"/>
                    </a:lnTo>
                    <a:lnTo>
                      <a:pt x="1267470" y="3469640"/>
                    </a:lnTo>
                    <a:cubicBezTo>
                      <a:pt x="1019520" y="3469640"/>
                      <a:pt x="812648" y="3293762"/>
                      <a:pt x="764804" y="3059956"/>
                    </a:cubicBezTo>
                    <a:lnTo>
                      <a:pt x="760526" y="3017520"/>
                    </a:lnTo>
                    <a:lnTo>
                      <a:pt x="392863" y="3017520"/>
                    </a:lnTo>
                    <a:cubicBezTo>
                      <a:pt x="392863" y="2800548"/>
                      <a:pt x="216972" y="2624657"/>
                      <a:pt x="0" y="2624657"/>
                    </a:cubicBezTo>
                    <a:lnTo>
                      <a:pt x="0" y="1236143"/>
                    </a:lnTo>
                    <a:cubicBezTo>
                      <a:pt x="216972" y="1236143"/>
                      <a:pt x="392863" y="1060252"/>
                      <a:pt x="392863" y="843280"/>
                    </a:cubicBezTo>
                    <a:lnTo>
                      <a:pt x="760526" y="843280"/>
                    </a:lnTo>
                    <a:lnTo>
                      <a:pt x="764804" y="800844"/>
                    </a:lnTo>
                    <a:cubicBezTo>
                      <a:pt x="812648" y="567038"/>
                      <a:pt x="1019520" y="391160"/>
                      <a:pt x="1267470" y="391160"/>
                    </a:cubicBezTo>
                    <a:lnTo>
                      <a:pt x="1886482" y="391160"/>
                    </a:lnTo>
                    <a:lnTo>
                      <a:pt x="1968695" y="329682"/>
                    </a:lnTo>
                    <a:cubicBezTo>
                      <a:pt x="2276789" y="121538"/>
                      <a:pt x="2648201" y="0"/>
                      <a:pt x="3048000" y="0"/>
                    </a:cubicBezTo>
                    <a:close/>
                  </a:path>
                </a:pathLst>
              </a:custGeom>
              <a:solidFill>
                <a:srgbClr val="005983"/>
              </a:solidFill>
              <a:ln w="12700" cap="flat" cmpd="sng" algn="ctr">
                <a:noFill/>
                <a:prstDash val="solid"/>
                <a:miter lim="800000"/>
              </a:ln>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ea typeface="等线" panose="02010600030101010101" charset="-122"/>
                  <a:cs typeface="+mn-cs"/>
                </a:endParaRPr>
              </a:p>
            </p:txBody>
          </p:sp>
          <p:sp>
            <p:nvSpPr>
              <p:cNvPr id="13" name="任意多边形: 形状 17"/>
              <p:cNvSpPr/>
              <p:nvPr/>
            </p:nvSpPr>
            <p:spPr>
              <a:xfrm>
                <a:off x="10850005" y="1680358"/>
                <a:ext cx="5888642" cy="3494149"/>
              </a:xfrm>
              <a:custGeom>
                <a:avLst/>
                <a:gdLst>
                  <a:gd name="connsiteX0" fmla="*/ 2891790 w 5783580"/>
                  <a:gd name="connsiteY0" fmla="*/ 0 h 3495040"/>
                  <a:gd name="connsiteX1" fmla="*/ 3868845 w 5783580"/>
                  <a:gd name="connsiteY1" fmla="*/ 298449 h 3495040"/>
                  <a:gd name="connsiteX2" fmla="*/ 3951440 w 5783580"/>
                  <a:gd name="connsiteY2" fmla="*/ 360212 h 3495040"/>
                  <a:gd name="connsiteX3" fmla="*/ 4583265 w 5783580"/>
                  <a:gd name="connsiteY3" fmla="*/ 360212 h 3495040"/>
                  <a:gd name="connsiteX4" fmla="*/ 5036315 w 5783580"/>
                  <a:gd name="connsiteY4" fmla="*/ 729458 h 3495040"/>
                  <a:gd name="connsiteX5" fmla="*/ 5043217 w 5783580"/>
                  <a:gd name="connsiteY5" fmla="*/ 797928 h 3495040"/>
                  <a:gd name="connsiteX6" fmla="*/ 5404864 w 5783580"/>
                  <a:gd name="connsiteY6" fmla="*/ 797928 h 3495040"/>
                  <a:gd name="connsiteX7" fmla="*/ 5783580 w 5783580"/>
                  <a:gd name="connsiteY7" fmla="*/ 1176644 h 3495040"/>
                  <a:gd name="connsiteX8" fmla="*/ 5783580 w 5783580"/>
                  <a:gd name="connsiteY8" fmla="*/ 2318396 h 3495040"/>
                  <a:gd name="connsiteX9" fmla="*/ 5404864 w 5783580"/>
                  <a:gd name="connsiteY9" fmla="*/ 2697112 h 3495040"/>
                  <a:gd name="connsiteX10" fmla="*/ 5043217 w 5783580"/>
                  <a:gd name="connsiteY10" fmla="*/ 2697112 h 3495040"/>
                  <a:gd name="connsiteX11" fmla="*/ 5036315 w 5783580"/>
                  <a:gd name="connsiteY11" fmla="*/ 2765583 h 3495040"/>
                  <a:gd name="connsiteX12" fmla="*/ 4583265 w 5783580"/>
                  <a:gd name="connsiteY12" fmla="*/ 3134829 h 3495040"/>
                  <a:gd name="connsiteX13" fmla="*/ 3951439 w 5783580"/>
                  <a:gd name="connsiteY13" fmla="*/ 3134829 h 3495040"/>
                  <a:gd name="connsiteX14" fmla="*/ 3868845 w 5783580"/>
                  <a:gd name="connsiteY14" fmla="*/ 3196591 h 3495040"/>
                  <a:gd name="connsiteX15" fmla="*/ 2891790 w 5783580"/>
                  <a:gd name="connsiteY15" fmla="*/ 3495040 h 3495040"/>
                  <a:gd name="connsiteX16" fmla="*/ 1914735 w 5783580"/>
                  <a:gd name="connsiteY16" fmla="*/ 3196591 h 3495040"/>
                  <a:gd name="connsiteX17" fmla="*/ 1832142 w 5783580"/>
                  <a:gd name="connsiteY17" fmla="*/ 3134829 h 3495040"/>
                  <a:gd name="connsiteX18" fmla="*/ 1200315 w 5783580"/>
                  <a:gd name="connsiteY18" fmla="*/ 3134829 h 3495040"/>
                  <a:gd name="connsiteX19" fmla="*/ 747265 w 5783580"/>
                  <a:gd name="connsiteY19" fmla="*/ 2765583 h 3495040"/>
                  <a:gd name="connsiteX20" fmla="*/ 740363 w 5783580"/>
                  <a:gd name="connsiteY20" fmla="*/ 2697112 h 3495040"/>
                  <a:gd name="connsiteX21" fmla="*/ 378716 w 5783580"/>
                  <a:gd name="connsiteY21" fmla="*/ 2697112 h 3495040"/>
                  <a:gd name="connsiteX22" fmla="*/ 0 w 5783580"/>
                  <a:gd name="connsiteY22" fmla="*/ 2318396 h 3495040"/>
                  <a:gd name="connsiteX23" fmla="*/ 0 w 5783580"/>
                  <a:gd name="connsiteY23" fmla="*/ 1176644 h 3495040"/>
                  <a:gd name="connsiteX24" fmla="*/ 378716 w 5783580"/>
                  <a:gd name="connsiteY24" fmla="*/ 797928 h 3495040"/>
                  <a:gd name="connsiteX25" fmla="*/ 740363 w 5783580"/>
                  <a:gd name="connsiteY25" fmla="*/ 797928 h 3495040"/>
                  <a:gd name="connsiteX26" fmla="*/ 747265 w 5783580"/>
                  <a:gd name="connsiteY26" fmla="*/ 729458 h 3495040"/>
                  <a:gd name="connsiteX27" fmla="*/ 1200315 w 5783580"/>
                  <a:gd name="connsiteY27" fmla="*/ 360212 h 3495040"/>
                  <a:gd name="connsiteX28" fmla="*/ 1832140 w 5783580"/>
                  <a:gd name="connsiteY28" fmla="*/ 360212 h 3495040"/>
                  <a:gd name="connsiteX29" fmla="*/ 1914735 w 5783580"/>
                  <a:gd name="connsiteY29" fmla="*/ 298449 h 3495040"/>
                  <a:gd name="connsiteX30" fmla="*/ 2891790 w 5783580"/>
                  <a:gd name="connsiteY30" fmla="*/ 0 h 349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83580" h="3495040">
                    <a:moveTo>
                      <a:pt x="2891790" y="0"/>
                    </a:moveTo>
                    <a:cubicBezTo>
                      <a:pt x="3253713" y="0"/>
                      <a:pt x="3589939" y="110024"/>
                      <a:pt x="3868845" y="298449"/>
                    </a:cubicBezTo>
                    <a:lnTo>
                      <a:pt x="3951440" y="360212"/>
                    </a:lnTo>
                    <a:lnTo>
                      <a:pt x="4583265" y="360212"/>
                    </a:lnTo>
                    <a:cubicBezTo>
                      <a:pt x="4806741" y="360212"/>
                      <a:pt x="4993193" y="518730"/>
                      <a:pt x="5036315" y="729458"/>
                    </a:cubicBezTo>
                    <a:lnTo>
                      <a:pt x="5043217" y="797928"/>
                    </a:lnTo>
                    <a:lnTo>
                      <a:pt x="5404864" y="797928"/>
                    </a:lnTo>
                    <a:cubicBezTo>
                      <a:pt x="5404864" y="1007087"/>
                      <a:pt x="5574421" y="1176644"/>
                      <a:pt x="5783580" y="1176644"/>
                    </a:cubicBezTo>
                    <a:lnTo>
                      <a:pt x="5783580" y="2318396"/>
                    </a:lnTo>
                    <a:cubicBezTo>
                      <a:pt x="5574421" y="2318396"/>
                      <a:pt x="5404864" y="2487953"/>
                      <a:pt x="5404864" y="2697112"/>
                    </a:cubicBezTo>
                    <a:lnTo>
                      <a:pt x="5043217" y="2697112"/>
                    </a:lnTo>
                    <a:lnTo>
                      <a:pt x="5036315" y="2765583"/>
                    </a:lnTo>
                    <a:cubicBezTo>
                      <a:pt x="4993193" y="2976311"/>
                      <a:pt x="4806741" y="3134829"/>
                      <a:pt x="4583265" y="3134829"/>
                    </a:cubicBezTo>
                    <a:lnTo>
                      <a:pt x="3951439" y="3134829"/>
                    </a:lnTo>
                    <a:lnTo>
                      <a:pt x="3868845" y="3196591"/>
                    </a:lnTo>
                    <a:cubicBezTo>
                      <a:pt x="3589939" y="3385016"/>
                      <a:pt x="3253713" y="3495040"/>
                      <a:pt x="2891790" y="3495040"/>
                    </a:cubicBezTo>
                    <a:cubicBezTo>
                      <a:pt x="2529867" y="3495040"/>
                      <a:pt x="2193641" y="3385016"/>
                      <a:pt x="1914735" y="3196591"/>
                    </a:cubicBezTo>
                    <a:lnTo>
                      <a:pt x="1832142" y="3134829"/>
                    </a:lnTo>
                    <a:lnTo>
                      <a:pt x="1200315" y="3134829"/>
                    </a:lnTo>
                    <a:cubicBezTo>
                      <a:pt x="976839" y="3134829"/>
                      <a:pt x="790387" y="2976311"/>
                      <a:pt x="747265" y="2765583"/>
                    </a:cubicBezTo>
                    <a:lnTo>
                      <a:pt x="740363" y="2697112"/>
                    </a:lnTo>
                    <a:lnTo>
                      <a:pt x="378716" y="2697112"/>
                    </a:lnTo>
                    <a:cubicBezTo>
                      <a:pt x="378716" y="2487953"/>
                      <a:pt x="209159" y="2318396"/>
                      <a:pt x="0" y="2318396"/>
                    </a:cubicBezTo>
                    <a:lnTo>
                      <a:pt x="0" y="1176644"/>
                    </a:lnTo>
                    <a:cubicBezTo>
                      <a:pt x="209159" y="1176644"/>
                      <a:pt x="378716" y="1007087"/>
                      <a:pt x="378716" y="797928"/>
                    </a:cubicBezTo>
                    <a:lnTo>
                      <a:pt x="740363" y="797928"/>
                    </a:lnTo>
                    <a:lnTo>
                      <a:pt x="747265" y="729458"/>
                    </a:lnTo>
                    <a:cubicBezTo>
                      <a:pt x="790387" y="518730"/>
                      <a:pt x="976839" y="360212"/>
                      <a:pt x="1200315" y="360212"/>
                    </a:cubicBezTo>
                    <a:lnTo>
                      <a:pt x="1832140" y="360212"/>
                    </a:lnTo>
                    <a:lnTo>
                      <a:pt x="1914735" y="298449"/>
                    </a:lnTo>
                    <a:cubicBezTo>
                      <a:pt x="2193641" y="110024"/>
                      <a:pt x="2529867" y="0"/>
                      <a:pt x="2891790" y="0"/>
                    </a:cubicBezTo>
                    <a:close/>
                  </a:path>
                </a:pathLst>
              </a:custGeom>
              <a:noFill/>
              <a:ln w="9525" cap="flat" cmpd="sng" algn="ctr">
                <a:gradFill>
                  <a:gsLst>
                    <a:gs pos="0">
                      <a:srgbClr val="ED7D31">
                        <a:lumMod val="20000"/>
                        <a:lumOff val="80000"/>
                      </a:srgbClr>
                    </a:gs>
                    <a:gs pos="100000">
                      <a:srgbClr val="ED7D31">
                        <a:lumMod val="40000"/>
                        <a:lumOff val="60000"/>
                      </a:srgbClr>
                    </a:gs>
                  </a:gsLst>
                  <a:lin ang="2700000" scaled="0"/>
                </a:gradFill>
                <a:prstDash val="solid"/>
                <a:miter lim="800000"/>
              </a:ln>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ea typeface="等线" panose="02010600030101010101" charset="-122"/>
                  <a:cs typeface="+mn-cs"/>
                </a:endParaRPr>
              </a:p>
            </p:txBody>
          </p:sp>
        </p:grpSp>
        <p:sp>
          <p:nvSpPr>
            <p:cNvPr id="14" name="文本框 13"/>
            <p:cNvSpPr txBox="1"/>
            <p:nvPr/>
          </p:nvSpPr>
          <p:spPr>
            <a:xfrm>
              <a:off x="3598" y="725"/>
              <a:ext cx="3798" cy="919"/>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spc="200" noProof="0">
                  <a:ln>
                    <a:noFill/>
                  </a:ln>
                  <a:solidFill>
                    <a:srgbClr val="DDB382"/>
                  </a:solidFill>
                  <a:effectLst/>
                  <a:uLnTx/>
                  <a:uFillTx/>
                  <a:latin typeface="汉仪润圆-65简" panose="00020600040101010101" charset="-122"/>
                  <a:ea typeface="汉仪润圆-65简" panose="00020600040101010101" charset="-122"/>
                </a:rPr>
                <a:t>学习</a:t>
              </a:r>
              <a:r>
                <a:rPr lang="zh-CN" altLang="en-US" sz="3200" b="1" spc="200" noProof="0">
                  <a:ln>
                    <a:noFill/>
                  </a:ln>
                  <a:solidFill>
                    <a:srgbClr val="DDB382"/>
                  </a:solidFill>
                  <a:effectLst/>
                  <a:uLnTx/>
                  <a:uFillTx/>
                  <a:latin typeface="汉仪润圆-65简" panose="00020600040101010101" charset="-122"/>
                  <a:ea typeface="汉仪润圆-65简" panose="00020600040101010101" charset="-122"/>
                  <a:sym typeface="+mn-ea"/>
                </a:rPr>
                <a:t>目录</a:t>
              </a:r>
              <a:endParaRPr kumimoji="0" lang="zh-CN" altLang="en-US" sz="3200" b="1" i="0" spc="200" noProof="0">
                <a:ln>
                  <a:noFill/>
                </a:ln>
                <a:solidFill>
                  <a:srgbClr val="DDB382"/>
                </a:solidFill>
                <a:effectLst/>
                <a:uLnTx/>
                <a:uFillTx/>
                <a:latin typeface="汉仪润圆-65简" panose="00020600040101010101" charset="-122"/>
                <a:ea typeface="汉仪润圆-65简" panose="00020600040101010101" charset="-122"/>
              </a:endParaRPr>
            </a:p>
          </p:txBody>
        </p:sp>
      </p:grpSp>
      <p:sp>
        <p:nvSpPr>
          <p:cNvPr id="2" name="缺角矩形 1"/>
          <p:cNvSpPr/>
          <p:nvPr/>
        </p:nvSpPr>
        <p:spPr>
          <a:xfrm>
            <a:off x="4687570" y="2021840"/>
            <a:ext cx="792000" cy="2952000"/>
          </a:xfrm>
          <a:prstGeom prst="plaque">
            <a:avLst>
              <a:gd name="adj" fmla="val 11977"/>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4" name="缺角矩形 3"/>
          <p:cNvSpPr/>
          <p:nvPr/>
        </p:nvSpPr>
        <p:spPr>
          <a:xfrm>
            <a:off x="2667635" y="2023745"/>
            <a:ext cx="792000" cy="2952000"/>
          </a:xfrm>
          <a:prstGeom prst="plaque">
            <a:avLst>
              <a:gd name="adj" fmla="val 11977"/>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5" name="缺角矩形 4"/>
          <p:cNvSpPr/>
          <p:nvPr/>
        </p:nvSpPr>
        <p:spPr>
          <a:xfrm>
            <a:off x="6793865" y="2021840"/>
            <a:ext cx="792000" cy="2952000"/>
          </a:xfrm>
          <a:prstGeom prst="plaque">
            <a:avLst>
              <a:gd name="adj" fmla="val 11977"/>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6" name="缺角矩形 5"/>
          <p:cNvSpPr/>
          <p:nvPr/>
        </p:nvSpPr>
        <p:spPr>
          <a:xfrm>
            <a:off x="8987155" y="2021840"/>
            <a:ext cx="792000" cy="2952000"/>
          </a:xfrm>
          <a:prstGeom prst="plaque">
            <a:avLst>
              <a:gd name="adj" fmla="val 11977"/>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7" name="文本框 6"/>
          <p:cNvSpPr txBox="1"/>
          <p:nvPr/>
        </p:nvSpPr>
        <p:spPr>
          <a:xfrm>
            <a:off x="2755265" y="2263775"/>
            <a:ext cx="617220" cy="2471420"/>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rPr>
              <a:t>初读理解</a:t>
            </a:r>
            <a:endPar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endParaRPr>
          </a:p>
        </p:txBody>
      </p:sp>
      <p:sp>
        <p:nvSpPr>
          <p:cNvPr id="9" name="文本框 8"/>
          <p:cNvSpPr txBox="1"/>
          <p:nvPr/>
        </p:nvSpPr>
        <p:spPr>
          <a:xfrm>
            <a:off x="4774565" y="2262505"/>
            <a:ext cx="617220" cy="2471420"/>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rPr>
              <a:t>深入赏析</a:t>
            </a:r>
            <a:endPar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endParaRPr>
          </a:p>
        </p:txBody>
      </p:sp>
      <p:sp>
        <p:nvSpPr>
          <p:cNvPr id="10" name="文本框 9"/>
          <p:cNvSpPr txBox="1"/>
          <p:nvPr/>
        </p:nvSpPr>
        <p:spPr>
          <a:xfrm>
            <a:off x="6880860" y="2262505"/>
            <a:ext cx="617220" cy="2471420"/>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rPr>
              <a:t>结构主旨</a:t>
            </a:r>
            <a:endPar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endParaRPr>
          </a:p>
        </p:txBody>
      </p:sp>
      <p:sp>
        <p:nvSpPr>
          <p:cNvPr id="15" name="文本框 14"/>
          <p:cNvSpPr txBox="1"/>
          <p:nvPr/>
        </p:nvSpPr>
        <p:spPr>
          <a:xfrm>
            <a:off x="9073515" y="2263140"/>
            <a:ext cx="617220" cy="2471420"/>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rPr>
              <a:t>思考练习</a:t>
            </a:r>
            <a:endPar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4097020" y="960120"/>
            <a:ext cx="3987800" cy="3987800"/>
          </a:xfrm>
          <a:prstGeom prst="ellipse">
            <a:avLst/>
          </a:prstGeom>
          <a:solidFill>
            <a:srgbClr val="005983"/>
          </a:solidFill>
          <a:ln w="28575" cap="flat" cmpd="sng" algn="ctr">
            <a:solidFill>
              <a:srgbClr val="DDB382"/>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a:blip r:embed="rId2" cstate="email"/>
          <a:stretch>
            <a:fillRect/>
          </a:stretch>
        </p:blipFill>
        <p:spPr>
          <a:xfrm>
            <a:off x="6652895" y="1211580"/>
            <a:ext cx="1331595" cy="719455"/>
          </a:xfrm>
          <a:prstGeom prst="rect">
            <a:avLst/>
          </a:prstGeom>
        </p:spPr>
      </p:pic>
      <p:pic>
        <p:nvPicPr>
          <p:cNvPr id="41" name="图片 40"/>
          <p:cNvPicPr>
            <a:picLocks noChangeAspect="1"/>
          </p:cNvPicPr>
          <p:nvPr/>
        </p:nvPicPr>
        <p:blipFill>
          <a:blip r:embed="rId3" cstate="email"/>
          <a:stretch>
            <a:fillRect/>
          </a:stretch>
        </p:blipFill>
        <p:spPr>
          <a:xfrm>
            <a:off x="3562985" y="3791585"/>
            <a:ext cx="1896110" cy="719455"/>
          </a:xfrm>
          <a:prstGeom prst="rect">
            <a:avLst/>
          </a:prstGeom>
        </p:spPr>
      </p:pic>
      <p:pic>
        <p:nvPicPr>
          <p:cNvPr id="42" name="图片 41"/>
          <p:cNvPicPr>
            <a:picLocks noChangeAspect="1"/>
          </p:cNvPicPr>
          <p:nvPr/>
        </p:nvPicPr>
        <p:blipFill>
          <a:blip r:embed="rId4" cstate="email">
            <a:duotone>
              <a:prstClr val="black"/>
              <a:schemeClr val="accent2">
                <a:tint val="45000"/>
                <a:satMod val="400000"/>
              </a:schemeClr>
            </a:duotone>
            <a:extLst>
              <a:ext uri="{BEBA8EAE-BF5A-486C-A8C5-ECC9F3942E4B}">
                <a14:imgProps xmlns:a14="http://schemas.microsoft.com/office/drawing/2010/main">
                  <a14:imgLayer r:embed="rId5">
                    <a14:imgEffect>
                      <a14:brightnessContrast bright="100000"/>
                    </a14:imgEffect>
                  </a14:imgLayer>
                </a14:imgProps>
              </a:ext>
            </a:extLst>
          </a:blip>
          <a:srcRect/>
          <a:stretch>
            <a:fillRect/>
          </a:stretch>
        </p:blipFill>
        <p:spPr>
          <a:xfrm flipH="1">
            <a:off x="6374130" y="1931035"/>
            <a:ext cx="714375" cy="478790"/>
          </a:xfrm>
          <a:prstGeom prst="ellipse">
            <a:avLst/>
          </a:prstGeom>
        </p:spPr>
      </p:pic>
      <p:pic>
        <p:nvPicPr>
          <p:cNvPr id="43" name="图片 42"/>
          <p:cNvPicPr>
            <a:picLocks noChangeAspect="1"/>
          </p:cNvPicPr>
          <p:nvPr/>
        </p:nvPicPr>
        <p:blipFill>
          <a:blip r:embed="rId6" cstate="email">
            <a:duotone>
              <a:prstClr val="black"/>
              <a:schemeClr val="accent2">
                <a:tint val="45000"/>
                <a:satMod val="400000"/>
              </a:schemeClr>
            </a:duotone>
            <a:extLst>
              <a:ext uri="{BEBA8EAE-BF5A-486C-A8C5-ECC9F3942E4B}">
                <a14:imgProps xmlns:a14="http://schemas.microsoft.com/office/drawing/2010/main">
                  <a14:imgLayer r:embed="rId7">
                    <a14:imgEffect>
                      <a14:brightnessContrast bright="100000"/>
                    </a14:imgEffect>
                  </a14:imgLayer>
                </a14:imgProps>
              </a:ext>
            </a:extLst>
          </a:blip>
          <a:srcRect/>
          <a:stretch>
            <a:fillRect/>
          </a:stretch>
        </p:blipFill>
        <p:spPr>
          <a:xfrm flipH="1">
            <a:off x="4986020" y="1002030"/>
            <a:ext cx="565150" cy="379095"/>
          </a:xfrm>
          <a:prstGeom prst="ellipse">
            <a:avLst/>
          </a:prstGeom>
        </p:spPr>
      </p:pic>
      <p:pic>
        <p:nvPicPr>
          <p:cNvPr id="11" name="图片 10"/>
          <p:cNvPicPr>
            <a:picLocks noChangeAspect="1"/>
          </p:cNvPicPr>
          <p:nvPr/>
        </p:nvPicPr>
        <p:blipFill>
          <a:blip r:embed="rId8" cstate="email">
            <a:duotone>
              <a:prstClr val="black"/>
              <a:schemeClr val="accent2">
                <a:tint val="45000"/>
                <a:satMod val="400000"/>
              </a:schemeClr>
            </a:duotone>
          </a:blip>
          <a:srcRect/>
          <a:stretch>
            <a:fillRect/>
          </a:stretch>
        </p:blipFill>
        <p:spPr>
          <a:xfrm>
            <a:off x="4430749" y="121173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6" name="缺角矩形 5"/>
          <p:cNvSpPr/>
          <p:nvPr/>
        </p:nvSpPr>
        <p:spPr>
          <a:xfrm>
            <a:off x="4422140" y="2686050"/>
            <a:ext cx="3347720" cy="934085"/>
          </a:xfrm>
          <a:prstGeom prst="plaque">
            <a:avLst>
              <a:gd name="adj" fmla="val 14967"/>
            </a:avLst>
          </a:prstGeom>
          <a:solidFill>
            <a:srgbClr val="015883"/>
          </a:solid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pic>
        <p:nvPicPr>
          <p:cNvPr id="3" name="图片 2"/>
          <p:cNvPicPr>
            <a:picLocks noChangeAspect="1"/>
          </p:cNvPicPr>
          <p:nvPr/>
        </p:nvPicPr>
        <p:blipFill>
          <a:blip r:embed="rId8" cstate="email">
            <a:duotone>
              <a:prstClr val="black"/>
              <a:schemeClr val="accent2">
                <a:tint val="45000"/>
                <a:satMod val="400000"/>
              </a:schemeClr>
            </a:duotone>
          </a:blip>
          <a:srcRect/>
          <a:stretch>
            <a:fillRect/>
          </a:stretch>
        </p:blipFill>
        <p:spPr>
          <a:xfrm flipH="1">
            <a:off x="6549109" y="3144037"/>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7" name="文本框 6"/>
          <p:cNvSpPr txBox="1"/>
          <p:nvPr/>
        </p:nvSpPr>
        <p:spPr>
          <a:xfrm>
            <a:off x="4421505" y="2836545"/>
            <a:ext cx="3348355" cy="686435"/>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rPr>
              <a:t>初读理解</a:t>
            </a:r>
            <a:endPar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endParaRPr>
          </a:p>
        </p:txBody>
      </p:sp>
      <p:pic>
        <p:nvPicPr>
          <p:cNvPr id="8" name="图片 7"/>
          <p:cNvPicPr>
            <a:picLocks noChangeAspect="1"/>
          </p:cNvPicPr>
          <p:nvPr/>
        </p:nvPicPr>
        <p:blipFill>
          <a:blip r:embed="rId9" cstate="email">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a:off x="9086215" y="1381125"/>
            <a:ext cx="1875155" cy="1011555"/>
          </a:xfrm>
          <a:prstGeom prst="rect">
            <a:avLst/>
          </a:prstGeom>
        </p:spPr>
      </p:pic>
      <p:pic>
        <p:nvPicPr>
          <p:cNvPr id="9" name="图片 8"/>
          <p:cNvPicPr>
            <a:picLocks noChangeAspect="1"/>
          </p:cNvPicPr>
          <p:nvPr/>
        </p:nvPicPr>
        <p:blipFill>
          <a:blip r:embed="rId9" cstate="email">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flipH="1">
            <a:off x="940435" y="3016250"/>
            <a:ext cx="1875155" cy="1011555"/>
          </a:xfrm>
          <a:prstGeom prst="rect">
            <a:avLst/>
          </a:prstGeom>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27" name="缺角矩形 26"/>
          <p:cNvSpPr/>
          <p:nvPr/>
        </p:nvSpPr>
        <p:spPr>
          <a:xfrm>
            <a:off x="935635" y="4172248"/>
            <a:ext cx="5170237" cy="1152000"/>
          </a:xfrm>
          <a:prstGeom prst="plaque">
            <a:avLst>
              <a:gd name="adj" fmla="val 10568"/>
            </a:avLst>
          </a:prstGeom>
          <a:solidFill>
            <a:srgbClr val="005983"/>
          </a:solidFill>
          <a:ln w="12700" cap="flat" cmpd="sng" algn="ctr">
            <a:noFill/>
            <a:prstDash val="solid"/>
            <a:miter lim="800000"/>
          </a:ln>
          <a:effectLst>
            <a:outerShdw blurRad="635000" dist="444500" dir="5400000" sx="95000" sy="95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25" name="缺角矩形 24"/>
          <p:cNvSpPr/>
          <p:nvPr/>
        </p:nvSpPr>
        <p:spPr>
          <a:xfrm>
            <a:off x="925763" y="2550420"/>
            <a:ext cx="5170237" cy="1152000"/>
          </a:xfrm>
          <a:prstGeom prst="plaque">
            <a:avLst>
              <a:gd name="adj" fmla="val 9071"/>
            </a:avLst>
          </a:prstGeom>
          <a:solidFill>
            <a:srgbClr val="005983"/>
          </a:solidFill>
          <a:ln w="12700" cap="flat" cmpd="sng" algn="ctr">
            <a:noFill/>
            <a:prstDash val="solid"/>
            <a:miter lim="800000"/>
          </a:ln>
          <a:effectLst>
            <a:outerShdw blurRad="635000" dist="444500" dir="5400000" sx="95000" sy="95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24" name="缺角矩形 23"/>
          <p:cNvSpPr/>
          <p:nvPr/>
        </p:nvSpPr>
        <p:spPr>
          <a:xfrm>
            <a:off x="925763" y="1354366"/>
            <a:ext cx="5170237" cy="786608"/>
          </a:xfrm>
          <a:prstGeom prst="plaque">
            <a:avLst>
              <a:gd name="adj" fmla="val 13056"/>
            </a:avLst>
          </a:prstGeom>
          <a:solidFill>
            <a:srgbClr val="005983"/>
          </a:solidFill>
          <a:ln w="12700" cap="flat" cmpd="sng" algn="ctr">
            <a:noFill/>
            <a:prstDash val="solid"/>
            <a:miter lim="800000"/>
          </a:ln>
          <a:effectLst>
            <a:outerShdw blurRad="635000" dist="444500" dir="5400000" sx="95000" sy="95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26" name="缺角矩形 25"/>
          <p:cNvSpPr/>
          <p:nvPr/>
        </p:nvSpPr>
        <p:spPr>
          <a:xfrm>
            <a:off x="6504317" y="1077157"/>
            <a:ext cx="4524491" cy="4634696"/>
          </a:xfrm>
          <a:prstGeom prst="plaque">
            <a:avLst>
              <a:gd name="adj" fmla="val 5612"/>
            </a:avLst>
          </a:prstGeom>
          <a:solidFill>
            <a:srgbClr val="005983"/>
          </a:solidFill>
          <a:ln w="12700" cap="flat" cmpd="sng" algn="ctr">
            <a:noFill/>
            <a:prstDash val="solid"/>
            <a:miter lim="800000"/>
          </a:ln>
          <a:effectLst>
            <a:outerShdw blurRad="635000" dist="444500" dir="5400000" sx="95000" sy="95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28" name="文本框 27"/>
          <p:cNvSpPr txBox="1"/>
          <p:nvPr/>
        </p:nvSpPr>
        <p:spPr>
          <a:xfrm>
            <a:off x="6355655" y="2430132"/>
            <a:ext cx="5017632" cy="2823081"/>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ts val="5500"/>
              </a:lnSpc>
              <a:spcBef>
                <a:spcPct val="0"/>
              </a:spcBef>
              <a:spcAft>
                <a:spcPct val="0"/>
              </a:spcAft>
              <a:buClrTx/>
              <a:buSzTx/>
              <a:buFontTx/>
              <a:buNone/>
              <a:defRPr/>
            </a:pP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山外</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青山</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楼外</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楼，</a:t>
            </a:r>
            <a:endParaRPr kumimoji="0" lang="en-US" altLang="zh-CN"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a:p>
            <a:pPr marL="0" marR="0" lvl="0" indent="0" algn="ctr" defTabSz="914400" rtl="0" eaLnBrk="1" fontAlgn="auto" latinLnBrk="0" hangingPunct="1">
              <a:lnSpc>
                <a:spcPts val="5500"/>
              </a:lnSpc>
              <a:spcBef>
                <a:spcPct val="0"/>
              </a:spcBef>
              <a:spcAft>
                <a:spcPct val="0"/>
              </a:spcAft>
              <a:buClrTx/>
              <a:buSzTx/>
              <a:buFontTx/>
              <a:buNone/>
              <a:defRPr/>
            </a:pP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西湖</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歌舞</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几时</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休？</a:t>
            </a:r>
            <a:endPar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a:p>
            <a:pPr marL="0" marR="0" lvl="0" indent="0" algn="ctr" defTabSz="914400" rtl="0" eaLnBrk="1" fontAlgn="auto" latinLnBrk="0" hangingPunct="1">
              <a:lnSpc>
                <a:spcPts val="5500"/>
              </a:lnSpc>
              <a:spcBef>
                <a:spcPct val="0"/>
              </a:spcBef>
              <a:spcAft>
                <a:spcPct val="0"/>
              </a:spcAft>
              <a:buClrTx/>
              <a:buSzTx/>
              <a:buFontTx/>
              <a:buNone/>
              <a:defRPr/>
            </a:pP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暖风</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熏得</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游人</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醉，</a:t>
            </a:r>
            <a:endParaRPr kumimoji="0" lang="en-US" altLang="zh-CN"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a:p>
            <a:pPr marL="0" marR="0" lvl="0" indent="0" algn="ctr" defTabSz="914400" rtl="0" eaLnBrk="1" fontAlgn="auto" latinLnBrk="0" hangingPunct="1">
              <a:lnSpc>
                <a:spcPts val="5500"/>
              </a:lnSpc>
              <a:spcBef>
                <a:spcPct val="0"/>
              </a:spcBef>
              <a:spcAft>
                <a:spcPct val="0"/>
              </a:spcAft>
              <a:buClrTx/>
              <a:buSzTx/>
              <a:buFontTx/>
              <a:buNone/>
              <a:defRPr/>
            </a:pP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直把</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杭州</a:t>
            </a:r>
            <a:r>
              <a:rPr kumimoji="0" lang="en-US" altLang="zh-CN" sz="2800" b="0" i="0" u="none" strike="noStrike" kern="1200" cap="none" spc="500" normalizeH="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作</a:t>
            </a:r>
            <a:r>
              <a:rPr kumimoji="0" lang="en-US" altLang="zh-CN" sz="2800" b="0" i="0" u="none" strike="noStrike" kern="1200" cap="none" spc="500" normalizeH="0" baseline="0" noProof="0" dirty="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rPr>
              <a:t>汴州。</a:t>
            </a:r>
            <a:endParaRPr kumimoji="0" lang="zh-CN" altLang="en-US" sz="2800" b="0" i="0" u="none" strike="noStrike" kern="1200" cap="none" spc="500" normalizeH="0" noProof="0" dirty="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p:txBody>
      </p:sp>
      <p:sp>
        <p:nvSpPr>
          <p:cNvPr id="13" name="文本框 12"/>
          <p:cNvSpPr txBox="1"/>
          <p:nvPr/>
        </p:nvSpPr>
        <p:spPr>
          <a:xfrm>
            <a:off x="7242256" y="1283472"/>
            <a:ext cx="3048612"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200" normalizeH="0" noProof="0">
                <a:ln>
                  <a:noFill/>
                </a:ln>
                <a:solidFill>
                  <a:srgbClr val="DDB382"/>
                </a:solidFill>
                <a:effectLst/>
                <a:uLnTx/>
                <a:uFillTx/>
                <a:latin typeface="汉仪润圆-65简" panose="00020600040101010101" charset="-122"/>
                <a:ea typeface="汉仪润圆-65简" panose="00020600040101010101" charset="-122"/>
                <a:cs typeface="+mn-cs"/>
              </a:rPr>
              <a:t>题临安邸</a:t>
            </a:r>
            <a:endParaRPr kumimoji="0" lang="zh-CN" altLang="en-US" sz="3200" b="0" i="0" u="none" strike="noStrike" kern="1200" cap="none" spc="200" normalizeH="0" noProof="0">
              <a:ln>
                <a:noFill/>
              </a:ln>
              <a:solidFill>
                <a:srgbClr val="DDB382"/>
              </a:solidFill>
              <a:effectLst/>
              <a:uLnTx/>
              <a:uFillTx/>
              <a:latin typeface="汉仪润圆-65简" panose="00020600040101010101" charset="-122"/>
              <a:ea typeface="汉仪润圆-65简" panose="00020600040101010101" charset="-122"/>
              <a:cs typeface="+mn-cs"/>
            </a:endParaRPr>
          </a:p>
        </p:txBody>
      </p:sp>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初读古诗</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18" name="文本框 17"/>
          <p:cNvSpPr txBox="1"/>
          <p:nvPr/>
        </p:nvSpPr>
        <p:spPr>
          <a:xfrm>
            <a:off x="7994711" y="1786750"/>
            <a:ext cx="1687763" cy="581313"/>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50000"/>
              </a:lnSpc>
              <a:spcBef>
                <a:spcPct val="0"/>
              </a:spcBef>
              <a:spcAft>
                <a:spcPct val="0"/>
              </a:spcAft>
              <a:buClrTx/>
              <a:buSzTx/>
              <a:buFontTx/>
              <a:buNone/>
              <a:defRPr/>
            </a:pPr>
            <a:r>
              <a:rPr kumimoji="0" lang="zh-CN" altLang="en-US" sz="2400" b="0" i="0" u="none" strike="noStrike" kern="1200" cap="none" spc="300" normalizeH="0" baseline="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宋  林升</a:t>
            </a:r>
            <a:endParaRPr kumimoji="0" lang="zh-CN" altLang="en-US" sz="2400" b="0" i="0" u="none" strike="noStrike" kern="1200" cap="none" spc="300" normalizeH="0" baseline="0" noProof="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p:txBody>
      </p:sp>
      <p:sp>
        <p:nvSpPr>
          <p:cNvPr id="22" name="文本框 21"/>
          <p:cNvSpPr txBox="1"/>
          <p:nvPr/>
        </p:nvSpPr>
        <p:spPr>
          <a:xfrm>
            <a:off x="1150302" y="1391427"/>
            <a:ext cx="4742175" cy="393827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4000"/>
              </a:lnSpc>
              <a:spcBef>
                <a:spcPts val="3600"/>
              </a:spcBef>
              <a:spcAft>
                <a:spcPct val="0"/>
              </a:spcAft>
              <a:buClrTx/>
              <a:buSzTx/>
              <a:buFontTx/>
              <a:buNone/>
              <a:defRPr/>
            </a:pPr>
            <a:r>
              <a:rPr kumimoji="0" lang="en-US" altLang="zh-CN" sz="26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1.</a:t>
            </a:r>
            <a:r>
              <a:rPr kumimoji="0" lang="zh-CN" altLang="en-US" sz="26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大声朗读诗句。</a:t>
            </a:r>
            <a:endParaRPr kumimoji="0" lang="en-US" altLang="zh-CN" sz="26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a:p>
            <a:pPr marL="0" marR="0" lvl="0" indent="0" algn="just" defTabSz="914400" rtl="0" eaLnBrk="1" fontAlgn="auto" latinLnBrk="0" hangingPunct="1">
              <a:lnSpc>
                <a:spcPts val="4000"/>
              </a:lnSpc>
              <a:spcBef>
                <a:spcPts val="5000"/>
              </a:spcBef>
              <a:spcAft>
                <a:spcPct val="0"/>
              </a:spcAft>
              <a:buClrTx/>
              <a:buSzTx/>
              <a:buFontTx/>
              <a:buNone/>
              <a:defRPr/>
            </a:pPr>
            <a:r>
              <a:rPr kumimoji="0" lang="en-US" altLang="zh-CN" sz="26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2.</a:t>
            </a:r>
            <a:r>
              <a:rPr kumimoji="0" lang="zh-CN" altLang="en-US" sz="26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根据节奏，带着感情小声朗读诗句。</a:t>
            </a:r>
            <a:endParaRPr kumimoji="0" lang="en-US" altLang="zh-CN" sz="26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a:p>
            <a:pPr marL="0" marR="0" lvl="0" indent="0" algn="just" defTabSz="914400" rtl="0" eaLnBrk="1" fontAlgn="auto" latinLnBrk="0" hangingPunct="1">
              <a:lnSpc>
                <a:spcPts val="4000"/>
              </a:lnSpc>
              <a:spcBef>
                <a:spcPts val="5000"/>
              </a:spcBef>
              <a:spcAft>
                <a:spcPct val="0"/>
              </a:spcAft>
              <a:buClrTx/>
              <a:buSzTx/>
              <a:buFontTx/>
              <a:buNone/>
              <a:defRPr/>
            </a:pPr>
            <a:r>
              <a:rPr kumimoji="0" lang="en-US" altLang="zh-CN" sz="26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3.</a:t>
            </a:r>
            <a:r>
              <a:rPr kumimoji="0" lang="zh-CN" altLang="en-US" sz="26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在读的过程中根据注释解决生字词。</a:t>
            </a:r>
            <a:endParaRPr kumimoji="0" lang="zh-CN" altLang="en-US" sz="2600" b="0" i="0" u="none" strike="noStrike" kern="1200" cap="none" spc="300" normalizeH="0" baseline="0" noProof="0" dirty="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理解诗意</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14" name="文本框 13"/>
          <p:cNvSpPr txBox="1"/>
          <p:nvPr/>
        </p:nvSpPr>
        <p:spPr>
          <a:xfrm>
            <a:off x="3981450" y="1607820"/>
            <a:ext cx="6364605" cy="189166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600" b="0" i="0" u="none" strike="noStrike" kern="1200" cap="none" spc="300" normalizeH="0" baseline="0" noProof="0">
                <a:ln>
                  <a:noFill/>
                </a:ln>
                <a:solidFill>
                  <a:srgbClr val="DF7A4D"/>
                </a:solidFill>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600" b="0" i="0" u="none" strike="noStrike" kern="1200" cap="none" spc="300" normalizeH="0" baseline="0" noProof="0">
                <a:ln>
                  <a:noFill/>
                </a:ln>
                <a:solidFill>
                  <a:srgbClr val="DDB382"/>
                </a:solidFill>
                <a:effectLst/>
                <a:uLnTx/>
                <a:uFillTx/>
                <a:latin typeface="汉仪润圆-65简" panose="00020600040101010101" charset="-122"/>
                <a:ea typeface="汉仪润圆-65简" panose="00020600040101010101" charset="-122"/>
                <a:cs typeface="汉仪润圆-65简" panose="00020600040101010101" charset="-122"/>
              </a:rPr>
              <a:t>译文：</a:t>
            </a:r>
            <a:r>
              <a:rPr kumimoji="0" lang="zh-CN" altLang="en-US" sz="26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西湖四周青山绵延楼阁望不见头，湖面游船上的歌舞几时才能停休？</a:t>
            </a:r>
            <a:endParaRPr kumimoji="0" lang="zh-CN" altLang="zh-CN" sz="26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17" name="缺角矩形 16"/>
          <p:cNvSpPr/>
          <p:nvPr/>
        </p:nvSpPr>
        <p:spPr>
          <a:xfrm>
            <a:off x="2566035" y="1607820"/>
            <a:ext cx="720090" cy="3688080"/>
          </a:xfrm>
          <a:prstGeom prst="plaque">
            <a:avLst>
              <a:gd name="adj" fmla="val 16709"/>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9" name="缺角矩形 8"/>
          <p:cNvSpPr/>
          <p:nvPr/>
        </p:nvSpPr>
        <p:spPr>
          <a:xfrm>
            <a:off x="1526540" y="1607820"/>
            <a:ext cx="720090" cy="3688080"/>
          </a:xfrm>
          <a:prstGeom prst="plaque">
            <a:avLst>
              <a:gd name="adj" fmla="val 16709"/>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grpSp>
        <p:nvGrpSpPr>
          <p:cNvPr id="2" name="组合 1"/>
          <p:cNvGrpSpPr/>
          <p:nvPr/>
        </p:nvGrpSpPr>
        <p:grpSpPr>
          <a:xfrm>
            <a:off x="3981521" y="3709115"/>
            <a:ext cx="4968816" cy="575692"/>
            <a:chOff x="2700067" y="2527553"/>
            <a:chExt cx="4968816" cy="575692"/>
          </a:xfrm>
        </p:grpSpPr>
        <p:grpSp>
          <p:nvGrpSpPr>
            <p:cNvPr id="12" name="组合 11"/>
            <p:cNvGrpSpPr/>
            <p:nvPr/>
          </p:nvGrpSpPr>
          <p:grpSpPr>
            <a:xfrm>
              <a:off x="2700067" y="2599245"/>
              <a:ext cx="4968816" cy="504000"/>
              <a:chOff x="2700067" y="2544791"/>
              <a:chExt cx="4968816" cy="504000"/>
            </a:xfrm>
          </p:grpSpPr>
          <p:sp>
            <p:nvSpPr>
              <p:cNvPr id="7" name="矩形 6"/>
              <p:cNvSpPr/>
              <p:nvPr/>
            </p:nvSpPr>
            <p:spPr>
              <a:xfrm>
                <a:off x="2700067" y="2544791"/>
                <a:ext cx="936000" cy="50400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sp>
            <p:nvSpPr>
              <p:cNvPr id="23" name="矩形 22"/>
              <p:cNvSpPr/>
              <p:nvPr/>
            </p:nvSpPr>
            <p:spPr>
              <a:xfrm>
                <a:off x="2700067" y="2544791"/>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grpSp>
        <p:sp>
          <p:nvSpPr>
            <p:cNvPr id="3" name="文本框 2"/>
            <p:cNvSpPr txBox="1"/>
            <p:nvPr/>
          </p:nvSpPr>
          <p:spPr>
            <a:xfrm>
              <a:off x="2782873" y="2527553"/>
              <a:ext cx="4678497" cy="531299"/>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西湖     </a:t>
              </a:r>
              <a:r>
                <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rPr>
                <a:t>杭州的著名风景区。</a:t>
              </a:r>
              <a:endPar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endParaRPr>
            </a:p>
          </p:txBody>
        </p:sp>
      </p:grpSp>
      <p:sp>
        <p:nvSpPr>
          <p:cNvPr id="45" name="矩形 44"/>
          <p:cNvSpPr/>
          <p:nvPr/>
        </p:nvSpPr>
        <p:spPr>
          <a:xfrm>
            <a:off x="3981521" y="4644548"/>
            <a:ext cx="1276710" cy="50400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6" name="矩形 45"/>
          <p:cNvSpPr/>
          <p:nvPr/>
        </p:nvSpPr>
        <p:spPr>
          <a:xfrm>
            <a:off x="3981521" y="4644548"/>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4" name="文本框 43"/>
          <p:cNvSpPr txBox="1"/>
          <p:nvPr/>
        </p:nvSpPr>
        <p:spPr>
          <a:xfrm>
            <a:off x="4063692" y="4594446"/>
            <a:ext cx="4678497" cy="531299"/>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几时休</a:t>
            </a:r>
            <a:r>
              <a:rPr kumimoji="0" lang="zh-CN" altLang="en-US" sz="2400" b="0" i="0" u="none" strike="noStrike" kern="1200" cap="none" spc="1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     什么时候休止。</a:t>
            </a:r>
            <a:endParaRPr kumimoji="0" lang="zh-CN" altLang="en-US" sz="2400" b="0" i="0" u="none" strike="noStrike" kern="1200" cap="none" spc="1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6" name="文本框 5"/>
          <p:cNvSpPr txBox="1"/>
          <p:nvPr/>
        </p:nvSpPr>
        <p:spPr>
          <a:xfrm>
            <a:off x="1598275" y="1897710"/>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山外青山楼外楼</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8" name="文本框 7"/>
          <p:cNvSpPr txBox="1"/>
          <p:nvPr/>
        </p:nvSpPr>
        <p:spPr>
          <a:xfrm>
            <a:off x="2637861" y="1897872"/>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西湖歌舞几时休</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1909</Words>
  <Application>WPS 演示</Application>
  <PresentationFormat>自定义</PresentationFormat>
  <Paragraphs>181</Paragraphs>
  <Slides>23</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23</vt:i4>
      </vt:variant>
    </vt:vector>
  </HeadingPairs>
  <TitlesOfParts>
    <vt:vector size="39" baseType="lpstr">
      <vt:lpstr>Arial</vt:lpstr>
      <vt:lpstr>宋体</vt:lpstr>
      <vt:lpstr>Wingdings</vt:lpstr>
      <vt:lpstr>汉仪润圆-65简</vt:lpstr>
      <vt:lpstr>汉仪大宋简</vt:lpstr>
      <vt:lpstr>微软雅黑</vt:lpstr>
      <vt:lpstr>OPPOSans M</vt:lpstr>
      <vt:lpstr>思源宋体 CN</vt:lpstr>
      <vt:lpstr>等线</vt:lpstr>
      <vt:lpstr>Arial Unicode MS</vt:lpstr>
      <vt:lpstr>等线 Light</vt:lpstr>
      <vt:lpstr>Calibri</vt:lpstr>
      <vt:lpstr>Arial</vt:lpstr>
      <vt:lpstr>RomanS</vt:lpstr>
      <vt:lpstr>第一PPT模板网-WWW.1PPT.COM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3</cp:revision>
  <cp:lastPrinted>2021-10-28T00:19:00Z</cp:lastPrinted>
  <dcterms:created xsi:type="dcterms:W3CDTF">2021-10-28T00:19:00Z</dcterms:created>
  <dcterms:modified xsi:type="dcterms:W3CDTF">2023-10-23T04:15:30Z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9A89C13763DE47CEAF4999FC9EE441A9_12</vt:lpwstr>
  </property>
  <property fmtid="{D5CDD505-2E9C-101B-9397-08002B2CF9AE}" pid="7" name="KSOProductBuildVer">
    <vt:lpwstr>2052-12.1.0.15712</vt:lpwstr>
  </property>
</Properties>
</file>