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525" r:id="rId3"/>
    <p:sldId id="483" r:id="rId4"/>
    <p:sldId id="541" r:id="rId5"/>
    <p:sldId id="351" r:id="rId6"/>
    <p:sldId id="352" r:id="rId7"/>
    <p:sldId id="516" r:id="rId8"/>
    <p:sldId id="542" r:id="rId9"/>
    <p:sldId id="545" r:id="rId10"/>
    <p:sldId id="486" r:id="rId11"/>
    <p:sldId id="546" r:id="rId12"/>
    <p:sldId id="547" r:id="rId13"/>
    <p:sldId id="548" r:id="rId14"/>
    <p:sldId id="549" r:id="rId15"/>
    <p:sldId id="560" r:id="rId16"/>
    <p:sldId id="550" r:id="rId17"/>
    <p:sldId id="563" r:id="rId18"/>
    <p:sldId id="561" r:id="rId19"/>
    <p:sldId id="552" r:id="rId20"/>
    <p:sldId id="551" r:id="rId21"/>
    <p:sldId id="543" r:id="rId22"/>
    <p:sldId id="544" r:id="rId23"/>
    <p:sldId id="513" r:id="rId24"/>
    <p:sldId id="357" r:id="rId25"/>
    <p:sldId id="377" r:id="rId26"/>
    <p:sldId id="553" r:id="rId27"/>
    <p:sldId id="564" r:id="rId28"/>
    <p:sldId id="557" r:id="rId29"/>
    <p:sldId id="554" r:id="rId30"/>
    <p:sldId id="555" r:id="rId31"/>
    <p:sldId id="556" r:id="rId32"/>
    <p:sldId id="558" r:id="rId34"/>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i shaomeng" initials="p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AD9"/>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62" autoAdjust="0"/>
    <p:restoredTop sz="94660"/>
  </p:normalViewPr>
  <p:slideViewPr>
    <p:cSldViewPr>
      <p:cViewPr>
        <p:scale>
          <a:sx n="100" d="100"/>
          <a:sy n="100" d="100"/>
        </p:scale>
        <p:origin x="-978" y="-29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9" Type="http://schemas.openxmlformats.org/officeDocument/2006/relationships/tags" Target="tags/tag63.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629ADF-8BFC-43BE-A39A-77E56BA580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F535E-CEF4-4627-BFFC-609EF5EFDC2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EF535E-CEF4-4627-BFFC-609EF5EFDC2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a:lnSpc>
                <a:spcPct val="130000"/>
              </a:lnSpc>
              <a:buFont typeface="Wingdings" panose="05000000000000000000" pitchFamily="2" charset="2"/>
              <a:buChar char="l"/>
              <a:defRPr spc="150" baseline="0">
                <a:solidFill>
                  <a:schemeClr val="tx1">
                    <a:lumMod val="65000"/>
                    <a:lumOff val="35000"/>
                  </a:schemeClr>
                </a:solidFill>
              </a:defRPr>
            </a:lvl1pPr>
            <a:lvl2pPr marL="685800" indent="-228600">
              <a:lnSpc>
                <a:spcPct val="130000"/>
              </a:lnSpc>
              <a:buFont typeface="Wingdings" panose="05000000000000000000" pitchFamily="2" charset="2"/>
              <a:buChar char="l"/>
              <a:defRPr spc="150" baseline="0">
                <a:solidFill>
                  <a:schemeClr val="tx1">
                    <a:lumMod val="65000"/>
                    <a:lumOff val="35000"/>
                  </a:schemeClr>
                </a:solidFill>
              </a:defRPr>
            </a:lvl2pPr>
            <a:lvl3pPr marL="1143000" indent="-228600">
              <a:lnSpc>
                <a:spcPct val="130000"/>
              </a:lnSpc>
              <a:buFont typeface="Wingdings" panose="05000000000000000000" pitchFamily="2" charset="2"/>
              <a:buChar char="l"/>
              <a:defRPr spc="150" baseline="0">
                <a:solidFill>
                  <a:schemeClr val="tx1">
                    <a:lumMod val="65000"/>
                    <a:lumOff val="35000"/>
                  </a:schemeClr>
                </a:solidFill>
              </a:defRPr>
            </a:lvl3pPr>
            <a:lvl4pPr marL="1600200" indent="-228600">
              <a:lnSpc>
                <a:spcPct val="130000"/>
              </a:lnSpc>
              <a:buFont typeface="Wingdings" panose="05000000000000000000" pitchFamily="2" charset="2"/>
              <a:buChar char="l"/>
              <a:defRPr spc="150" baseline="0">
                <a:solidFill>
                  <a:schemeClr val="tx1">
                    <a:lumMod val="65000"/>
                    <a:lumOff val="35000"/>
                  </a:schemeClr>
                </a:solidFill>
              </a:defRPr>
            </a:lvl4pPr>
            <a:lvl5pPr marL="2057400" indent="-228600">
              <a:lnSpc>
                <a:spcPct val="130000"/>
              </a:lnSpc>
              <a:buFont typeface="Wingdings" panose="05000000000000000000" pitchFamily="2" charset="2"/>
              <a:buChar char="l"/>
              <a:defRPr spc="150" baseline="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914400" marR="0" lvl="2"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371600" marR="0" lvl="3"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828800" marR="0" lvl="4"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charset="-122"/>
              </a:defRPr>
            </a:lvl1pPr>
            <a:lvl2pPr marL="6858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charset="-122"/>
              </a:defRPr>
            </a:lvl2pPr>
            <a:lvl3pPr marL="11430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charset="-122"/>
              </a:defRPr>
            </a:lvl3pPr>
            <a:lvl4pPr marL="16002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charset="-122"/>
              </a:defRPr>
            </a:lvl4pPr>
            <a:lvl5pPr>
              <a:lnSpc>
                <a:spcPct val="13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1264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hasCustomPrompt="1"/>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4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dirty="0">
                <a:sym typeface="+mn-ea"/>
              </a:rPr>
              <a:t>单击此处编辑文本</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hasCustomPrompt="1"/>
            <p:custDataLst>
              <p:tags r:id="rId3"/>
            </p:custDataLst>
          </p:nvPr>
        </p:nvSpPr>
        <p:spPr>
          <a:xfrm>
            <a:off x="914400" y="914400"/>
            <a:ext cx="9169200" cy="5029200"/>
          </a:xfrm>
        </p:spPr>
        <p:txBody>
          <a:bodyPr vert="eaVert" lIns="46800" tIns="46800" rIns="46800" bIns="46800"/>
          <a:lstStyle>
            <a:lvl1pPr indent="0" eaLnBrk="1" fontAlgn="auto" latinLnBrk="0" hangingPunct="1">
              <a:lnSpc>
                <a:spcPct val="160000"/>
              </a:lnSpc>
              <a:spcAft>
                <a:spcPts val="1600"/>
              </a:spcAft>
              <a:buNone/>
              <a:defRPr spc="300" baseline="0">
                <a:solidFill>
                  <a:schemeClr val="tx1">
                    <a:lumMod val="65000"/>
                    <a:lumOff val="35000"/>
                  </a:schemeClr>
                </a:solidFill>
              </a:defRPr>
            </a:lvl1pPr>
            <a:lvl2pPr indent="0" eaLnBrk="1" fontAlgn="auto" latinLnBrk="0" hangingPunct="1">
              <a:lnSpc>
                <a:spcPct val="160000"/>
              </a:lnSpc>
              <a:spcAft>
                <a:spcPts val="1600"/>
              </a:spcAft>
              <a:buNone/>
              <a:defRPr spc="300" baseline="0">
                <a:solidFill>
                  <a:schemeClr val="tx1">
                    <a:lumMod val="65000"/>
                    <a:lumOff val="35000"/>
                  </a:schemeClr>
                </a:solidFill>
              </a:defRPr>
            </a:lvl2pPr>
            <a:lvl3pPr indent="0" eaLnBrk="1" fontAlgn="auto" latinLnBrk="0" hangingPunct="1">
              <a:lnSpc>
                <a:spcPct val="160000"/>
              </a:lnSpc>
              <a:spcAft>
                <a:spcPts val="1600"/>
              </a:spcAft>
              <a:buNone/>
              <a:defRPr spc="300" baseline="0">
                <a:solidFill>
                  <a:schemeClr val="tx1">
                    <a:lumMod val="65000"/>
                    <a:lumOff val="35000"/>
                  </a:schemeClr>
                </a:solidFill>
              </a:defRPr>
            </a:lvl3pPr>
            <a:lvl4pPr indent="0" eaLnBrk="1" fontAlgn="auto" latinLnBrk="0" hangingPunct="1">
              <a:lnSpc>
                <a:spcPct val="160000"/>
              </a:lnSpc>
              <a:spcAft>
                <a:spcPts val="1600"/>
              </a:spcAft>
              <a:buNone/>
              <a:defRPr spc="300" baseline="0">
                <a:solidFill>
                  <a:schemeClr val="tx1">
                    <a:lumMod val="65000"/>
                    <a:lumOff val="35000"/>
                  </a:schemeClr>
                </a:solidFill>
              </a:defRPr>
            </a:lvl4pPr>
            <a:lvl5pPr indent="0" eaLnBrk="1" fontAlgn="auto" latinLnBrk="0" hangingPunct="1">
              <a:lnSpc>
                <a:spcPct val="160000"/>
              </a:lnSpc>
              <a:spcAft>
                <a:spcPts val="1600"/>
              </a:spcAft>
              <a:buNone/>
              <a:defRPr spc="300" baseline="0">
                <a:solidFill>
                  <a:schemeClr val="tx1">
                    <a:lumMod val="65000"/>
                    <a:lumOff val="35000"/>
                  </a:schemeClr>
                </a:solidFill>
              </a:defRPr>
            </a:lvl5pPr>
          </a:lstStyle>
          <a:p>
            <a:pPr lvl="0"/>
            <a:r>
              <a:rPr lang="zh-CN" altLang="en-US" dirty="0"/>
              <a:t>单击此处编辑文本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648000"/>
          </a:xfrm>
          <a:prstGeom prst="rect">
            <a:avLst/>
          </a:prstGeom>
        </p:spPr>
        <p:txBody>
          <a:bodyPr vert="horz" lIns="101600" tIns="38100" rIns="76200" bIns="3810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515600"/>
            <a:ext cx="10969200" cy="47368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44824"/>
            <a:ext cx="12192000" cy="1200329"/>
          </a:xfrm>
          <a:prstGeom prst="rect">
            <a:avLst/>
          </a:prstGeom>
          <a:noFill/>
        </p:spPr>
        <p:txBody>
          <a:bodyPr wrap="square" rtlCol="0">
            <a:spAutoFit/>
          </a:bodyPr>
          <a:lstStyle/>
          <a:p>
            <a:pPr algn="ctr"/>
            <a:r>
              <a:rPr lang="en-US" altLang="zh-CN" sz="7200" b="1" dirty="0">
                <a:latin typeface="微软雅黑" panose="020B0503020204020204" charset="-122"/>
                <a:ea typeface="微软雅黑" panose="020B0503020204020204" charset="-122"/>
              </a:rPr>
              <a:t>13 </a:t>
            </a:r>
            <a:r>
              <a:rPr lang="zh-CN" altLang="en-US" sz="7200" b="1" dirty="0">
                <a:latin typeface="微软雅黑" panose="020B0503020204020204" charset="-122"/>
                <a:ea typeface="微软雅黑" panose="020B0503020204020204" charset="-122"/>
              </a:rPr>
              <a:t>中国少年说</a:t>
            </a:r>
            <a:endParaRPr lang="zh-CN" altLang="en-US" sz="7200" b="1" dirty="0">
              <a:latin typeface="微软雅黑" panose="020B0503020204020204" charset="-122"/>
              <a:ea typeface="微软雅黑" panose="020B0503020204020204" charset="-122"/>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9456" y="1628800"/>
            <a:ext cx="10009112" cy="34563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 name="文本框 2"/>
          <p:cNvSpPr txBox="1"/>
          <p:nvPr/>
        </p:nvSpPr>
        <p:spPr>
          <a:xfrm>
            <a:off x="1271464" y="1772816"/>
            <a:ext cx="9937104" cy="3170099"/>
          </a:xfrm>
          <a:prstGeom prst="rect">
            <a:avLst/>
          </a:prstGeom>
          <a:noFill/>
        </p:spPr>
        <p:txBody>
          <a:bodyPr wrap="square" rtlCol="0">
            <a:spAutoFit/>
          </a:bodyPr>
          <a:lstStyle/>
          <a:p>
            <a:r>
              <a:rPr lang="zh-CN" altLang="en-US" sz="4000" dirty="0">
                <a:solidFill>
                  <a:srgbClr val="0000FF"/>
                </a:solidFill>
                <a:latin typeface="楷体" panose="02010609060101010101" pitchFamily="49" charset="-122"/>
                <a:ea typeface="楷体" panose="02010609060101010101" pitchFamily="49" charset="-122"/>
                <a:sym typeface="+mn-ea"/>
              </a:rPr>
              <a:t>    故今日之责任，不在他人，而全在我少年。少年智则国智，少年富则国富，少年强则国强，少年独立则国独立，少年自由则国自由，少年进步则国进步，少年胜于欧洲则国胜于欧洲，少年雄于地球则国雄于地球。</a:t>
            </a:r>
            <a:endParaRPr lang="zh-CN" altLang="en-US" sz="4000"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551384" y="620688"/>
            <a:ext cx="10515600" cy="1325563"/>
          </a:xfrm>
          <a:prstGeom prst="rect">
            <a:avLst/>
          </a:prstGeom>
        </p:spPr>
        <p:txBody>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sz="4000" dirty="0">
                <a:solidFill>
                  <a:srgbClr val="FF0000"/>
                </a:solidFill>
                <a:latin typeface="楷体" panose="02010609060101010101" pitchFamily="49" charset="-122"/>
                <a:ea typeface="楷体" panose="02010609060101010101" pitchFamily="49" charset="-122"/>
              </a:rPr>
              <a:t>译文</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3" name="内容占位符 2"/>
          <p:cNvSpPr txBox="1"/>
          <p:nvPr/>
        </p:nvSpPr>
        <p:spPr>
          <a:xfrm>
            <a:off x="695400" y="1628800"/>
            <a:ext cx="10515600" cy="4975860"/>
          </a:xfrm>
          <a:prstGeom prst="rect">
            <a:avLst/>
          </a:prstGeom>
        </p:spPr>
        <p:txBody>
          <a:bodyPr>
            <a:noAutofit/>
          </a:bodyPr>
          <a:lst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lnSpc>
                <a:spcPct val="110000"/>
              </a:lnSpc>
              <a:buNone/>
            </a:pPr>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所以说今天的责任，不在别人身上，全在我们少年身上。少年聪明则国家就聪明，少年富裕则国家就富裕，少年强大则国家就强大，少年独立则国家就独立，少年自由则国家就自由，少年进步则国家就进步，少年胜过欧洲，则国家就胜过欧洲，少年称雄于世界，则国家就称雄于世界。</a:t>
            </a:r>
            <a:endParaRPr lang="zh-CN" altLang="zh-CN" sz="4000" dirty="0">
              <a:solidFill>
                <a:srgbClr val="FF0000"/>
              </a:solidFill>
              <a:latin typeface="楷体" panose="02010609060101010101" pitchFamily="49" charset="-122"/>
              <a:ea typeface="楷体" panose="02010609060101010101" pitchFamily="49" charset="-122"/>
            </a:endParaRPr>
          </a:p>
          <a:p>
            <a:pPr marL="0" indent="0">
              <a:lnSpc>
                <a:spcPct val="110000"/>
              </a:lnSpc>
              <a:buNone/>
            </a:pPr>
            <a:endParaRPr lang="zh-CN" altLang="zh-CN"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23492" y="1268760"/>
            <a:ext cx="9145016" cy="5016758"/>
          </a:xfrm>
          <a:prstGeom prst="rect">
            <a:avLst/>
          </a:prstGeom>
          <a:noFill/>
        </p:spPr>
        <p:txBody>
          <a:bodyPr wrap="square" rtlCol="0">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作者提出自己的观点，认为今天承担起建设祖国重任的是少年。一个排比句，把少年和中国的关系紧紧地联系在一起，使每个少年理所应当感到重任在肩。几个分句由轻到重，由长到短，一气呵成，表达了少年与中国命运之间不可分割的关联。</a:t>
            </a:r>
            <a:endParaRPr lang="zh-CN" altLang="zh-CN" sz="4000" dirty="0">
              <a:solidFill>
                <a:srgbClr val="FF0000"/>
              </a:solidFill>
              <a:latin typeface="楷体" panose="02010609060101010101" pitchFamily="49" charset="-122"/>
              <a:ea typeface="楷体" panose="02010609060101010101" pitchFamily="49" charset="-122"/>
            </a:endParaRPr>
          </a:p>
          <a:p>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47428" y="980728"/>
            <a:ext cx="10297144" cy="14674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 name="文本框 2"/>
          <p:cNvSpPr txBox="1"/>
          <p:nvPr/>
        </p:nvSpPr>
        <p:spPr>
          <a:xfrm>
            <a:off x="1091444" y="1124744"/>
            <a:ext cx="9937104" cy="1323439"/>
          </a:xfrm>
          <a:prstGeom prst="rect">
            <a:avLst/>
          </a:prstGeom>
          <a:noFill/>
        </p:spPr>
        <p:txBody>
          <a:bodyPr wrap="square" rtlCol="0">
            <a:spAutoFit/>
          </a:bodyPr>
          <a:lstStyle/>
          <a:p>
            <a:r>
              <a:rPr lang="zh-CN" altLang="en-US" sz="4000" dirty="0">
                <a:solidFill>
                  <a:srgbClr val="0000FF"/>
                </a:solidFill>
                <a:latin typeface="楷体" panose="02010609060101010101" pitchFamily="49" charset="-122"/>
                <a:ea typeface="楷体" panose="02010609060101010101" pitchFamily="49" charset="-122"/>
                <a:sym typeface="+mn-ea"/>
              </a:rPr>
              <a:t>    红日初升，其道大光。</a:t>
            </a:r>
            <a:r>
              <a:rPr lang="zh-CN" altLang="en-US" sz="4000" dirty="0">
                <a:solidFill>
                  <a:srgbClr val="FF0000"/>
                </a:solidFill>
                <a:latin typeface="楷体" panose="02010609060101010101" pitchFamily="49" charset="-122"/>
                <a:ea typeface="楷体" panose="02010609060101010101" pitchFamily="49" charset="-122"/>
                <a:sym typeface="+mn-ea"/>
              </a:rPr>
              <a:t>河出伏流，</a:t>
            </a:r>
            <a:r>
              <a:rPr lang="zh-CN" altLang="en-US" sz="4000" dirty="0">
                <a:solidFill>
                  <a:srgbClr val="0000FF"/>
                </a:solidFill>
                <a:latin typeface="楷体" panose="02010609060101010101" pitchFamily="49" charset="-122"/>
                <a:ea typeface="楷体" panose="02010609060101010101" pitchFamily="49" charset="-122"/>
                <a:sym typeface="+mn-ea"/>
              </a:rPr>
              <a:t>一泻汪洋。</a:t>
            </a:r>
            <a:endParaRPr lang="zh-CN" altLang="en-US" sz="4000" dirty="0">
              <a:solidFill>
                <a:srgbClr val="0000FF"/>
              </a:solidFill>
              <a:latin typeface="楷体" panose="02010609060101010101" pitchFamily="49" charset="-122"/>
              <a:ea typeface="楷体" panose="02010609060101010101" pitchFamily="49" charset="-122"/>
            </a:endParaRPr>
          </a:p>
        </p:txBody>
      </p:sp>
      <p:sp>
        <p:nvSpPr>
          <p:cNvPr id="4" name="矩形 3"/>
          <p:cNvSpPr/>
          <p:nvPr/>
        </p:nvSpPr>
        <p:spPr>
          <a:xfrm>
            <a:off x="1289466" y="2996952"/>
            <a:ext cx="9541060" cy="1323439"/>
          </a:xfrm>
          <a:prstGeom prst="rect">
            <a:avLst/>
          </a:prstGeom>
        </p:spPr>
        <p:txBody>
          <a:bodyPr wrap="square">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en-US" sz="4000" dirty="0">
                <a:solidFill>
                  <a:srgbClr val="FF0000"/>
                </a:solidFill>
                <a:latin typeface="楷体" panose="02010609060101010101" pitchFamily="49" charset="-122"/>
                <a:ea typeface="楷体" panose="02010609060101010101" pitchFamily="49" charset="-122"/>
              </a:rPr>
              <a:t>译文：</a:t>
            </a:r>
            <a:r>
              <a:rPr lang="zh-CN" altLang="zh-CN" sz="4000" dirty="0">
                <a:solidFill>
                  <a:srgbClr val="FF0000"/>
                </a:solidFill>
                <a:latin typeface="楷体" panose="02010609060101010101" pitchFamily="49" charset="-122"/>
                <a:ea typeface="楷体" panose="02010609060101010101" pitchFamily="49" charset="-122"/>
              </a:rPr>
              <a:t>红日刚刚升起，道路充满霞光；黄河从地下冒出来，汹涌奔泻浩浩荡荡</a:t>
            </a:r>
            <a:r>
              <a:rPr lang="zh-CN" altLang="en-US" sz="4000" dirty="0">
                <a:solidFill>
                  <a:srgbClr val="FF0000"/>
                </a:solidFill>
                <a:latin typeface="楷体" panose="02010609060101010101" pitchFamily="49" charset="-122"/>
                <a:ea typeface="楷体" panose="02010609060101010101" pitchFamily="49" charset="-122"/>
              </a:rPr>
              <a:t>；</a:t>
            </a:r>
            <a:endParaRPr lang="zh-CN" altLang="en-US" sz="4000" dirty="0"/>
          </a:p>
        </p:txBody>
      </p:sp>
      <p:sp>
        <p:nvSpPr>
          <p:cNvPr id="5" name="矩形 4"/>
          <p:cNvSpPr/>
          <p:nvPr/>
        </p:nvSpPr>
        <p:spPr>
          <a:xfrm>
            <a:off x="886156" y="4581128"/>
            <a:ext cx="10225136" cy="1938992"/>
          </a:xfrm>
          <a:prstGeom prst="rect">
            <a:avLst/>
          </a:prstGeom>
        </p:spPr>
        <p:txBody>
          <a:bodyPr wrap="square">
            <a:spAutoFit/>
          </a:bodyPr>
          <a:lstStyle/>
          <a:p>
            <a:pPr algn="just">
              <a:spcAft>
                <a:spcPts val="0"/>
              </a:spcAft>
            </a:pPr>
            <a:r>
              <a:rPr lang="en-US"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“河出伏流”比喻潜在力量爆发，其势力猛不可挡。此处象征少年中国发展的潜力不可限量。</a:t>
            </a:r>
            <a:endParaRPr lang="zh-CN"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400" y="1052736"/>
            <a:ext cx="10297144" cy="27363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 name="文本框 2"/>
          <p:cNvSpPr txBox="1"/>
          <p:nvPr/>
        </p:nvSpPr>
        <p:spPr>
          <a:xfrm>
            <a:off x="839416" y="1196752"/>
            <a:ext cx="9937104" cy="2554545"/>
          </a:xfrm>
          <a:prstGeom prst="rect">
            <a:avLst/>
          </a:prstGeom>
          <a:noFill/>
        </p:spPr>
        <p:txBody>
          <a:bodyPr wrap="square" rtlCol="0">
            <a:spAutoFit/>
          </a:bodyPr>
          <a:lstStyle/>
          <a:p>
            <a:r>
              <a:rPr lang="zh-CN" altLang="en-US" sz="4000" dirty="0">
                <a:solidFill>
                  <a:srgbClr val="0000FF"/>
                </a:solidFill>
                <a:latin typeface="楷体" panose="02010609060101010101" pitchFamily="49" charset="-122"/>
                <a:ea typeface="楷体" panose="02010609060101010101" pitchFamily="49" charset="-122"/>
                <a:sym typeface="+mn-ea"/>
              </a:rPr>
              <a:t>    红日初升，其道大光。河出伏流，一泻汪洋。潜龙腾渊，鳞爪飞扬。乳虎啸谷，百兽震惶。鹰隼试翼，风尘翕张。奇花初胎，矞矞皇皇。千将发硎，有作其芒。</a:t>
            </a:r>
            <a:endParaRPr lang="zh-CN" altLang="en-US" sz="4000"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590168" y="997010"/>
            <a:ext cx="10515600" cy="1325563"/>
          </a:xfrm>
          <a:prstGeom prst="rect">
            <a:avLst/>
          </a:prstGeom>
        </p:spPr>
        <p:txBody>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sz="4000" dirty="0">
                <a:solidFill>
                  <a:srgbClr val="FF0000"/>
                </a:solidFill>
                <a:latin typeface="楷体" panose="02010609060101010101" pitchFamily="49" charset="-122"/>
                <a:ea typeface="楷体" panose="02010609060101010101" pitchFamily="49" charset="-122"/>
              </a:rPr>
              <a:t>译文</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3" name="内容占位符 2"/>
          <p:cNvSpPr txBox="1"/>
          <p:nvPr/>
        </p:nvSpPr>
        <p:spPr>
          <a:xfrm>
            <a:off x="623392" y="1916832"/>
            <a:ext cx="11233248" cy="3496042"/>
          </a:xfrm>
          <a:prstGeom prst="rect">
            <a:avLst/>
          </a:prstGeom>
        </p:spPr>
        <p:txBody>
          <a:bodyPr>
            <a:noAutofit/>
          </a:bodyPr>
          <a:lst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lnSpc>
                <a:spcPct val="110000"/>
              </a:lnSpc>
              <a:buNone/>
            </a:pPr>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潜龙从深渊中腾跃而起，它的鳞爪舞动飞扬；小老虎在山谷吼叫，所有的野兽都害怕惊慌，雄鹰隼鸟振翅欲飞，风和尘土高卷飞扬；奇花刚开始孕育蓓蕾，是光明盛大的样子；宝剑新磨，锋刃大放光芒。</a:t>
            </a:r>
            <a:endParaRPr lang="zh-CN" altLang="zh-CN"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39416" y="1196752"/>
            <a:ext cx="10838567" cy="5016758"/>
          </a:xfrm>
          <a:prstGeom prst="rect">
            <a:avLst/>
          </a:prstGeom>
        </p:spPr>
        <p:txBody>
          <a:bodyPr wrap="square">
            <a:spAutoFit/>
          </a:bodyPr>
          <a:lstStyle/>
          <a:p>
            <a:r>
              <a:rPr lang="en-US"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此句中用雄鹰隼鸟比喻中国的英姿勃发。</a:t>
            </a:r>
            <a:endParaRPr lang="en-US"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r>
              <a:rPr lang="en-US" altLang="zh-CN" sz="4000" dirty="0">
                <a:solidFill>
                  <a:srgbClr val="FF0000"/>
                </a:solidFill>
                <a:latin typeface="楷体" panose="02010609060101010101" pitchFamily="49" charset="-122"/>
                <a:ea typeface="楷体" panose="02010609060101010101" pitchFamily="49" charset="-122"/>
              </a:rPr>
              <a:t>    </a:t>
            </a:r>
            <a:endParaRPr lang="en-US" altLang="zh-CN" sz="4000" dirty="0">
              <a:solidFill>
                <a:srgbClr val="FF0000"/>
              </a:solidFill>
              <a:latin typeface="楷体" panose="02010609060101010101" pitchFamily="49" charset="-122"/>
              <a:ea typeface="楷体" panose="02010609060101010101" pitchFamily="49" charset="-122"/>
            </a:endParaRPr>
          </a:p>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“奇花初胎，矞矞皇皇”借奇异的花朵孕育蓓蕾，比喻少年中国的美好生活。</a:t>
            </a:r>
            <a:endParaRPr lang="en-US" altLang="zh-CN" sz="4000" dirty="0">
              <a:solidFill>
                <a:srgbClr val="FF0000"/>
              </a:solidFill>
              <a:latin typeface="楷体" panose="02010609060101010101" pitchFamily="49" charset="-122"/>
              <a:ea typeface="楷体" panose="02010609060101010101" pitchFamily="49" charset="-122"/>
            </a:endParaRPr>
          </a:p>
          <a:p>
            <a:r>
              <a:rPr lang="en-US" altLang="zh-CN" sz="4000" dirty="0">
                <a:solidFill>
                  <a:srgbClr val="FF0000"/>
                </a:solidFill>
                <a:latin typeface="楷体" panose="02010609060101010101" pitchFamily="49" charset="-122"/>
                <a:ea typeface="楷体" panose="02010609060101010101" pitchFamily="49" charset="-122"/>
              </a:rPr>
              <a:t>    </a:t>
            </a:r>
            <a:endParaRPr lang="en-US" altLang="zh-CN" sz="4000" dirty="0">
              <a:solidFill>
                <a:srgbClr val="FF0000"/>
              </a:solidFill>
              <a:latin typeface="楷体" panose="02010609060101010101" pitchFamily="49" charset="-122"/>
              <a:ea typeface="楷体" panose="02010609060101010101" pitchFamily="49" charset="-122"/>
            </a:endParaRPr>
          </a:p>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“干将发硎，有作其芒”以刚磨砺过的无比锋利的宝剑，象征少年的奋发有为。</a:t>
            </a:r>
            <a:endParaRPr lang="zh-CN" altLang="zh-CN" sz="4000" dirty="0">
              <a:solidFill>
                <a:srgbClr val="FF0000"/>
              </a:solidFill>
              <a:latin typeface="楷体" panose="02010609060101010101" pitchFamily="49" charset="-122"/>
              <a:ea typeface="楷体" panose="02010609060101010101" pitchFamily="49" charset="-122"/>
            </a:endParaRPr>
          </a:p>
          <a:p>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47428" y="1484784"/>
            <a:ext cx="10297144" cy="15841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 name="文本框 2"/>
          <p:cNvSpPr txBox="1"/>
          <p:nvPr/>
        </p:nvSpPr>
        <p:spPr>
          <a:xfrm>
            <a:off x="1091444" y="1628800"/>
            <a:ext cx="9937104" cy="1323439"/>
          </a:xfrm>
          <a:prstGeom prst="rect">
            <a:avLst/>
          </a:prstGeom>
          <a:noFill/>
        </p:spPr>
        <p:txBody>
          <a:bodyPr wrap="square" rtlCol="0">
            <a:spAutoFit/>
          </a:bodyPr>
          <a:lstStyle/>
          <a:p>
            <a:r>
              <a:rPr lang="zh-CN" altLang="en-US" sz="4000" dirty="0">
                <a:solidFill>
                  <a:srgbClr val="0000FF"/>
                </a:solidFill>
                <a:latin typeface="楷体" panose="02010609060101010101" pitchFamily="49" charset="-122"/>
                <a:ea typeface="楷体" panose="02010609060101010101" pitchFamily="49" charset="-122"/>
                <a:sym typeface="+mn-ea"/>
              </a:rPr>
              <a:t>天戴其苍，地履其黄。纵有千古，横有八荒。前途似海，来日方长。</a:t>
            </a:r>
            <a:endParaRPr lang="zh-CN" altLang="en-US" sz="4000" dirty="0">
              <a:solidFill>
                <a:srgbClr val="0000FF"/>
              </a:solidFill>
              <a:latin typeface="楷体" panose="02010609060101010101" pitchFamily="49" charset="-122"/>
              <a:ea typeface="楷体" panose="02010609060101010101" pitchFamily="49" charset="-122"/>
            </a:endParaRPr>
          </a:p>
        </p:txBody>
      </p:sp>
      <p:sp>
        <p:nvSpPr>
          <p:cNvPr id="4" name="内容占位符 2"/>
          <p:cNvSpPr txBox="1"/>
          <p:nvPr/>
        </p:nvSpPr>
        <p:spPr>
          <a:xfrm>
            <a:off x="731404" y="3645024"/>
            <a:ext cx="10729192" cy="2343914"/>
          </a:xfrm>
          <a:prstGeom prst="rect">
            <a:avLst/>
          </a:prstGeom>
        </p:spPr>
        <p:txBody>
          <a:bodyPr>
            <a:noAutofit/>
          </a:bodyPr>
          <a:lst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lnSpc>
                <a:spcPct val="110000"/>
              </a:lnSpc>
              <a:buNone/>
            </a:pPr>
            <a:r>
              <a:rPr lang="en-US" altLang="zh-CN" sz="4000" dirty="0">
                <a:solidFill>
                  <a:srgbClr val="FF0000"/>
                </a:solidFill>
                <a:latin typeface="楷体" panose="02010609060101010101" pitchFamily="49" charset="-122"/>
                <a:ea typeface="楷体" panose="02010609060101010101" pitchFamily="49" charset="-122"/>
              </a:rPr>
              <a:t>    </a:t>
            </a:r>
            <a:r>
              <a:rPr lang="zh-CN" altLang="en-US" sz="4000" dirty="0">
                <a:solidFill>
                  <a:srgbClr val="FF0000"/>
                </a:solidFill>
                <a:latin typeface="楷体" panose="02010609060101010101" pitchFamily="49" charset="-122"/>
                <a:ea typeface="楷体" panose="02010609060101010101" pitchFamily="49" charset="-122"/>
              </a:rPr>
              <a:t>译文：</a:t>
            </a:r>
            <a:r>
              <a:rPr lang="zh-CN" altLang="zh-CN" sz="4000" dirty="0">
                <a:solidFill>
                  <a:srgbClr val="FF0000"/>
                </a:solidFill>
                <a:latin typeface="楷体" panose="02010609060101010101" pitchFamily="49" charset="-122"/>
                <a:ea typeface="楷体" panose="02010609060101010101" pitchFamily="49" charset="-122"/>
              </a:rPr>
              <a:t>头顶着青色的长天，脚踏着黄色的大地，从纵的时间看有悠久的历史，从横的空间看有辽阔的疆域。前途像海一般宽广，未来的日子无限远长。</a:t>
            </a:r>
            <a:endParaRPr lang="zh-CN" altLang="zh-CN"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23492" y="836712"/>
            <a:ext cx="9145016" cy="1938992"/>
          </a:xfrm>
          <a:prstGeom prst="rect">
            <a:avLst/>
          </a:prstGeom>
          <a:noFill/>
        </p:spPr>
        <p:txBody>
          <a:bodyPr wrap="square" rtlCol="0">
            <a:spAutoFit/>
          </a:bodyPr>
          <a:lstStyle/>
          <a:p>
            <a:pPr algn="l"/>
            <a:r>
              <a:rPr lang="zh-CN" altLang="en-US" sz="4000" dirty="0">
                <a:latin typeface="宋体" panose="02010600030101010101" pitchFamily="2" charset="-122"/>
                <a:ea typeface="宋体" panose="02010600030101010101" pitchFamily="2" charset="-122"/>
              </a:rPr>
              <a:t>    第二自然段中所列的事物可以分为几类？作者用了这一连串的比喻，目的是什么？</a:t>
            </a:r>
            <a:endParaRPr lang="zh-CN" altLang="en-US" sz="4000" dirty="0">
              <a:latin typeface="宋体" panose="02010600030101010101" pitchFamily="2" charset="-122"/>
              <a:ea typeface="宋体" panose="02010600030101010101" pitchFamily="2" charset="-122"/>
            </a:endParaRPr>
          </a:p>
        </p:txBody>
      </p:sp>
      <p:sp>
        <p:nvSpPr>
          <p:cNvPr id="3" name="文本框 2"/>
          <p:cNvSpPr txBox="1"/>
          <p:nvPr/>
        </p:nvSpPr>
        <p:spPr>
          <a:xfrm>
            <a:off x="1415480" y="3140968"/>
            <a:ext cx="9073008" cy="2554545"/>
          </a:xfrm>
          <a:prstGeom prst="rect">
            <a:avLst/>
          </a:prstGeom>
          <a:noFill/>
        </p:spPr>
        <p:txBody>
          <a:bodyPr wrap="square" rtlCol="0">
            <a:spAutoFit/>
          </a:bodyPr>
          <a:lstStyle/>
          <a:p>
            <a:pPr algn="l"/>
            <a:r>
              <a:rPr lang="en-US" altLang="zh-CN" sz="4000" dirty="0">
                <a:solidFill>
                  <a:srgbClr val="FF0000"/>
                </a:solidFill>
                <a:latin typeface="楷体" panose="02010609060101010101" pitchFamily="49" charset="-122"/>
                <a:ea typeface="楷体" panose="02010609060101010101" pitchFamily="49" charset="-122"/>
              </a:rPr>
              <a:t>    </a:t>
            </a:r>
            <a:r>
              <a:rPr lang="zh-CN" altLang="en-US" sz="4000" dirty="0">
                <a:solidFill>
                  <a:srgbClr val="FF0000"/>
                </a:solidFill>
                <a:latin typeface="楷体" panose="02010609060101010101" pitchFamily="49" charset="-122"/>
                <a:ea typeface="楷体" panose="02010609060101010101" pitchFamily="49" charset="-122"/>
              </a:rPr>
              <a:t>这些事物可以分为三类</a:t>
            </a:r>
            <a:r>
              <a:rPr lang="en-US" altLang="zh-CN" sz="4000" dirty="0">
                <a:solidFill>
                  <a:srgbClr val="FF0000"/>
                </a:solidFill>
                <a:latin typeface="楷体" panose="02010609060101010101" pitchFamily="49" charset="-122"/>
                <a:ea typeface="楷体" panose="02010609060101010101" pitchFamily="49" charset="-122"/>
              </a:rPr>
              <a:t>:</a:t>
            </a:r>
            <a:r>
              <a:rPr lang="zh-CN" altLang="en-US" sz="4000" dirty="0">
                <a:solidFill>
                  <a:srgbClr val="FF0000"/>
                </a:solidFill>
                <a:latin typeface="楷体" panose="02010609060101010101" pitchFamily="49" charset="-122"/>
                <a:ea typeface="楷体" panose="02010609060101010101" pitchFamily="49" charset="-122"/>
              </a:rPr>
              <a:t>第一类从天上写到地下；第二类从大的逐步写到小的；第三类从有生命特征的写到无生命特征的。</a:t>
            </a:r>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9488" y="1187617"/>
            <a:ext cx="10297144" cy="16561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 name="文本框 2"/>
          <p:cNvSpPr txBox="1"/>
          <p:nvPr/>
        </p:nvSpPr>
        <p:spPr>
          <a:xfrm>
            <a:off x="1083504" y="1331633"/>
            <a:ext cx="9937104" cy="1323439"/>
          </a:xfrm>
          <a:prstGeom prst="rect">
            <a:avLst/>
          </a:prstGeom>
          <a:noFill/>
        </p:spPr>
        <p:txBody>
          <a:bodyPr wrap="square" rtlCol="0">
            <a:spAutoFit/>
          </a:bodyPr>
          <a:lstStyle/>
          <a:p>
            <a:r>
              <a:rPr lang="zh-CN" altLang="en-US" sz="4000" dirty="0">
                <a:solidFill>
                  <a:srgbClr val="0000FF"/>
                </a:solidFill>
                <a:latin typeface="楷体" panose="02010609060101010101" pitchFamily="49" charset="-122"/>
                <a:ea typeface="楷体" panose="02010609060101010101" pitchFamily="49" charset="-122"/>
              </a:rPr>
              <a:t>    美哉，我少年中国，与天不老！壮哉，我中国少年，与国无疆！</a:t>
            </a:r>
            <a:endParaRPr lang="zh-CN" altLang="en-US" sz="4000" dirty="0">
              <a:solidFill>
                <a:srgbClr val="0000FF"/>
              </a:solidFill>
              <a:latin typeface="楷体" panose="02010609060101010101" pitchFamily="49" charset="-122"/>
              <a:ea typeface="楷体" panose="02010609060101010101" pitchFamily="49" charset="-122"/>
            </a:endParaRPr>
          </a:p>
        </p:txBody>
      </p:sp>
      <p:sp>
        <p:nvSpPr>
          <p:cNvPr id="6" name="矩形 5"/>
          <p:cNvSpPr/>
          <p:nvPr/>
        </p:nvSpPr>
        <p:spPr>
          <a:xfrm>
            <a:off x="883296" y="5445223"/>
            <a:ext cx="10515600" cy="1323439"/>
          </a:xfrm>
          <a:prstGeom prst="rect">
            <a:avLst/>
          </a:prstGeom>
        </p:spPr>
        <p:txBody>
          <a:bodyPr wrap="square">
            <a:spAutoFit/>
          </a:bodyPr>
          <a:lstStyle/>
          <a:p>
            <a:r>
              <a:rPr lang="en-US"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40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直抒胸臆，表达了作者对祖国的未来充满希望。</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939488" y="3212976"/>
            <a:ext cx="10081120" cy="1938992"/>
          </a:xfrm>
          <a:prstGeom prst="rect">
            <a:avLst/>
          </a:prstGeom>
          <a:noFill/>
        </p:spPr>
        <p:txBody>
          <a:bodyPr wrap="square" rtlCol="0">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en-US" sz="4000" dirty="0">
                <a:solidFill>
                  <a:srgbClr val="FF0000"/>
                </a:solidFill>
                <a:latin typeface="楷体" panose="02010609060101010101" pitchFamily="49" charset="-122"/>
                <a:ea typeface="楷体" panose="02010609060101010101" pitchFamily="49" charset="-122"/>
              </a:rPr>
              <a:t>译文</a:t>
            </a:r>
            <a:r>
              <a:rPr lang="en-US" altLang="zh-CN" sz="4000" dirty="0">
                <a:solidFill>
                  <a:srgbClr val="FF0000"/>
                </a:solidFill>
                <a:latin typeface="楷体" panose="02010609060101010101" pitchFamily="49" charset="-122"/>
                <a:ea typeface="楷体" panose="02010609060101010101" pitchFamily="49" charset="-122"/>
              </a:rPr>
              <a:t>:</a:t>
            </a:r>
            <a:r>
              <a:rPr lang="zh-CN" altLang="zh-CN" sz="4000" dirty="0">
                <a:solidFill>
                  <a:srgbClr val="FF0000"/>
                </a:solidFill>
                <a:latin typeface="楷体" panose="02010609060101010101" pitchFamily="49" charset="-122"/>
                <a:ea typeface="楷体" panose="02010609060101010101" pitchFamily="49" charset="-122"/>
              </a:rPr>
              <a:t>丽啊我的少年中国，将与天地共存不老！雄壮啊我的中国少年，将与祖国万寿无疆！</a:t>
            </a:r>
            <a:endParaRPr lang="zh-CN" altLang="zh-CN"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bwMode="auto">
          <a:xfrm>
            <a:off x="7816151" y="2884142"/>
            <a:ext cx="836613" cy="850900"/>
            <a:chOff x="2437" y="2032"/>
            <a:chExt cx="1244" cy="1264"/>
          </a:xfrm>
        </p:grpSpPr>
        <p:sp>
          <p:nvSpPr>
            <p:cNvPr id="7"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哉</a:t>
              </a:r>
              <a:endParaRPr lang="zh-CN" altLang="en-US" sz="4800" b="1" dirty="0">
                <a:solidFill>
                  <a:srgbClr val="FF0000"/>
                </a:solidFill>
                <a:latin typeface="楷体" panose="02010609060101010101" pitchFamily="49" charset="-122"/>
                <a:ea typeface="楷体" panose="02010609060101010101" pitchFamily="49" charset="-122"/>
              </a:endParaRPr>
            </a:p>
            <a:p>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8"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9"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4" name="组合 7"/>
          <p:cNvGrpSpPr/>
          <p:nvPr/>
        </p:nvGrpSpPr>
        <p:grpSpPr bwMode="auto">
          <a:xfrm>
            <a:off x="5360132" y="2861555"/>
            <a:ext cx="864186" cy="851573"/>
            <a:chOff x="2437" y="2032"/>
            <a:chExt cx="1285" cy="1265"/>
          </a:xfrm>
        </p:grpSpPr>
        <p:sp>
          <p:nvSpPr>
            <p:cNvPr id="15" name="矩形 1"/>
            <p:cNvSpPr>
              <a:spLocks noChangeArrowheads="1"/>
            </p:cNvSpPr>
            <p:nvPr/>
          </p:nvSpPr>
          <p:spPr bwMode="auto">
            <a:xfrm>
              <a:off x="247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惶</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16"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17"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6" name="组合 7"/>
          <p:cNvGrpSpPr/>
          <p:nvPr/>
        </p:nvGrpSpPr>
        <p:grpSpPr bwMode="auto">
          <a:xfrm>
            <a:off x="2957913" y="2838200"/>
            <a:ext cx="836613" cy="850900"/>
            <a:chOff x="2437" y="2032"/>
            <a:chExt cx="1244" cy="1264"/>
          </a:xfrm>
        </p:grpSpPr>
        <p:sp>
          <p:nvSpPr>
            <p:cNvPr id="23"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鳞</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24"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25"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sp>
        <p:nvSpPr>
          <p:cNvPr id="59" name="TextBox 58"/>
          <p:cNvSpPr txBox="1"/>
          <p:nvPr/>
        </p:nvSpPr>
        <p:spPr>
          <a:xfrm>
            <a:off x="2844793" y="3735042"/>
            <a:ext cx="1152128"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鱼鳞</a:t>
            </a:r>
            <a:endParaRPr lang="zh-CN" altLang="en-US" sz="3600" b="1" dirty="0">
              <a:latin typeface="楷体" panose="02010609060101010101" pitchFamily="49" charset="-122"/>
              <a:ea typeface="楷体" panose="02010609060101010101" pitchFamily="49" charset="-122"/>
            </a:endParaRPr>
          </a:p>
        </p:txBody>
      </p:sp>
      <p:sp>
        <p:nvSpPr>
          <p:cNvPr id="60" name="TextBox 59"/>
          <p:cNvSpPr txBox="1"/>
          <p:nvPr/>
        </p:nvSpPr>
        <p:spPr>
          <a:xfrm>
            <a:off x="4814199" y="3758952"/>
            <a:ext cx="2161210"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人心惶惶</a:t>
            </a:r>
            <a:endParaRPr lang="zh-CN" altLang="en-US" sz="3600" b="1" dirty="0">
              <a:latin typeface="楷体" panose="02010609060101010101" pitchFamily="49" charset="-122"/>
              <a:ea typeface="楷体" panose="02010609060101010101" pitchFamily="49" charset="-122"/>
            </a:endParaRPr>
          </a:p>
        </p:txBody>
      </p:sp>
      <p:sp>
        <p:nvSpPr>
          <p:cNvPr id="61" name="TextBox 60"/>
          <p:cNvSpPr txBox="1"/>
          <p:nvPr/>
        </p:nvSpPr>
        <p:spPr>
          <a:xfrm>
            <a:off x="7724933" y="3758953"/>
            <a:ext cx="1296144"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哀哉</a:t>
            </a:r>
            <a:endParaRPr lang="zh-CN" altLang="en-US" sz="3600" b="1" dirty="0">
              <a:latin typeface="楷体" panose="02010609060101010101" pitchFamily="49" charset="-122"/>
              <a:ea typeface="楷体" panose="02010609060101010101" pitchFamily="49" charset="-122"/>
            </a:endParaRPr>
          </a:p>
        </p:txBody>
      </p:sp>
      <p:grpSp>
        <p:nvGrpSpPr>
          <p:cNvPr id="70" name="组合 70"/>
          <p:cNvGrpSpPr/>
          <p:nvPr/>
        </p:nvGrpSpPr>
        <p:grpSpPr>
          <a:xfrm>
            <a:off x="1225347" y="236589"/>
            <a:ext cx="2396490" cy="685800"/>
            <a:chOff x="904240" y="175260"/>
            <a:chExt cx="2396490" cy="685800"/>
          </a:xfrm>
        </p:grpSpPr>
        <p:pic>
          <p:nvPicPr>
            <p:cNvPr id="71" name="图片 71" descr="微信图片_20190307082300.jpg"/>
            <p:cNvPicPr>
              <a:picLocks noChangeAspect="1"/>
            </p:cNvPicPr>
            <p:nvPr/>
          </p:nvPicPr>
          <p:blipFill>
            <a:blip r:embed="rId1" cstate="email"/>
            <a:stretch>
              <a:fillRect/>
            </a:stretch>
          </p:blipFill>
          <p:spPr>
            <a:xfrm>
              <a:off x="904240" y="175260"/>
              <a:ext cx="2396490" cy="685800"/>
            </a:xfrm>
            <a:prstGeom prst="rect">
              <a:avLst/>
            </a:prstGeom>
            <a:noFill/>
            <a:ln w="9525" cap="flat" cmpd="sng" algn="ctr">
              <a:noFill/>
              <a:prstDash val="solid"/>
              <a:miter lim="800000"/>
              <a:headEnd type="none" w="med" len="med"/>
              <a:tailEnd type="none" w="med" len="med"/>
            </a:ln>
            <a:effectLst/>
          </p:spPr>
        </p:pic>
        <p:sp>
          <p:nvSpPr>
            <p:cNvPr id="72" name="TextBox 72"/>
            <p:cNvSpPr/>
            <p:nvPr/>
          </p:nvSpPr>
          <p:spPr>
            <a:xfrm>
              <a:off x="1297940" y="175260"/>
              <a:ext cx="1873885" cy="6350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sz="4000" b="1" dirty="0"/>
                <a:t>我会</a:t>
              </a:r>
              <a:r>
                <a:rPr lang="zh-CN" altLang="en-US" sz="4000" b="1" dirty="0"/>
                <a:t>认</a:t>
              </a:r>
              <a:endParaRPr lang="zh-CN" sz="4000" b="1" dirty="0"/>
            </a:p>
          </p:txBody>
        </p:sp>
      </p:grpSp>
      <p:sp>
        <p:nvSpPr>
          <p:cNvPr id="107" name="文本框 106"/>
          <p:cNvSpPr txBox="1"/>
          <p:nvPr/>
        </p:nvSpPr>
        <p:spPr>
          <a:xfrm>
            <a:off x="2898108" y="2121144"/>
            <a:ext cx="1223790"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lín</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67" name="文本框 66"/>
          <p:cNvSpPr txBox="1"/>
          <p:nvPr/>
        </p:nvSpPr>
        <p:spPr>
          <a:xfrm>
            <a:off x="7761110" y="2171370"/>
            <a:ext cx="1223790"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zāi</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88" name="文本框 87"/>
          <p:cNvSpPr txBox="1"/>
          <p:nvPr/>
        </p:nvSpPr>
        <p:spPr>
          <a:xfrm>
            <a:off x="5043656" y="2124758"/>
            <a:ext cx="1702296" cy="707886"/>
          </a:xfrm>
          <a:prstGeom prst="rect">
            <a:avLst/>
          </a:prstGeom>
          <a:noFill/>
        </p:spPr>
        <p:txBody>
          <a:bodyPr wrap="square" rtlCol="0">
            <a:spAutoFit/>
          </a:bodyPr>
          <a:lstStyle/>
          <a:p>
            <a:r>
              <a:rPr lang="en-US" altLang="zh-CN" sz="4000" b="1" dirty="0" err="1" smtClean="0">
                <a:solidFill>
                  <a:srgbClr val="FF0000"/>
                </a:solidFill>
                <a:latin typeface="宋体" panose="02010600030101010101" pitchFamily="2" charset="-122"/>
                <a:ea typeface="宋体" panose="02010600030101010101" pitchFamily="2" charset="-122"/>
              </a:rPr>
              <a:t>huán</a:t>
            </a:r>
            <a:r>
              <a:rPr lang="en-US" altLang="zh-CN" sz="4000" dirty="0" err="1" smtClean="0">
                <a:solidFill>
                  <a:srgbClr val="FF0000"/>
                </a:solidFill>
                <a:latin typeface="Arial" panose="020B0604020202020204" pitchFamily="34" charset="0"/>
                <a:ea typeface="宋体" panose="02010600030101010101" pitchFamily="2" charset="-122"/>
                <a:cs typeface="Arial" panose="020B0604020202020204" pitchFamily="34" charset="0"/>
              </a:rPr>
              <a:t>g</a:t>
            </a:r>
            <a:endParaRPr lang="zh-CN" altLang="en-US" sz="40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ppt_x"/>
                                          </p:val>
                                        </p:tav>
                                        <p:tav tm="100000">
                                          <p:val>
                                            <p:strVal val="#ppt_x"/>
                                          </p:val>
                                        </p:tav>
                                      </p:tavLst>
                                    </p:anim>
                                    <p:anim calcmode="lin" valueType="num">
                                      <p:cBhvr additive="base">
                                        <p:cTn id="14"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ppt_x"/>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1"/>
          <p:cNvGrpSpPr/>
          <p:nvPr/>
        </p:nvGrpSpPr>
        <p:grpSpPr>
          <a:xfrm>
            <a:off x="1219835" y="215265"/>
            <a:ext cx="2152650" cy="728980"/>
            <a:chOff x="1219835" y="215265"/>
            <a:chExt cx="2152650" cy="728980"/>
          </a:xfrm>
        </p:grpSpPr>
        <p:pic>
          <p:nvPicPr>
            <p:cNvPr id="3" name="图片 2" descr="微信图片_20190307082317.jpg"/>
            <p:cNvPicPr>
              <a:picLocks noChangeAspect="1"/>
            </p:cNvPicPr>
            <p:nvPr/>
          </p:nvPicPr>
          <p:blipFill>
            <a:blip r:embed="rId1" cstate="email"/>
            <a:stretch>
              <a:fillRect/>
            </a:stretch>
          </p:blipFill>
          <p:spPr>
            <a:xfrm>
              <a:off x="1219835" y="215265"/>
              <a:ext cx="2150745" cy="728980"/>
            </a:xfrm>
            <a:prstGeom prst="rect">
              <a:avLst/>
            </a:prstGeom>
            <a:noFill/>
            <a:ln w="9525" cap="flat" cmpd="sng" algn="ctr">
              <a:noFill/>
              <a:prstDash val="solid"/>
              <a:miter lim="800000"/>
              <a:headEnd type="none" w="med" len="med"/>
              <a:tailEnd type="none" w="med" len="med"/>
            </a:ln>
            <a:effectLst/>
          </p:spPr>
        </p:pic>
        <p:sp>
          <p:nvSpPr>
            <p:cNvPr id="4" name="TextBox 8"/>
            <p:cNvSpPr/>
            <p:nvPr/>
          </p:nvSpPr>
          <p:spPr>
            <a:xfrm>
              <a:off x="1291590" y="295910"/>
              <a:ext cx="2080895" cy="5651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35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altLang="en-US" b="1" dirty="0"/>
                <a:t>再</a:t>
              </a:r>
              <a:r>
                <a:rPr lang="zh-CN" b="1" dirty="0"/>
                <a:t>读课文</a:t>
              </a:r>
              <a:endParaRPr lang="zh-CN" b="1" dirty="0"/>
            </a:p>
          </p:txBody>
        </p:sp>
      </p:grpSp>
      <p:sp>
        <p:nvSpPr>
          <p:cNvPr id="5" name="文本框 4"/>
          <p:cNvSpPr txBox="1"/>
          <p:nvPr/>
        </p:nvSpPr>
        <p:spPr>
          <a:xfrm>
            <a:off x="2303517" y="1916832"/>
            <a:ext cx="9145016" cy="707886"/>
          </a:xfrm>
          <a:prstGeom prst="rect">
            <a:avLst/>
          </a:prstGeom>
          <a:noFill/>
        </p:spPr>
        <p:txBody>
          <a:bodyPr wrap="square" rtlCol="0">
            <a:spAutoFit/>
          </a:bodyPr>
          <a:lstStyle/>
          <a:p>
            <a:pPr algn="l"/>
            <a:r>
              <a:rPr lang="zh-CN" altLang="en-US" sz="4000" dirty="0" smtClean="0">
                <a:latin typeface="宋体" panose="02010600030101010101" pitchFamily="2" charset="-122"/>
                <a:ea typeface="宋体" panose="02010600030101010101" pitchFamily="2" charset="-122"/>
              </a:rPr>
              <a:t>中国</a:t>
            </a:r>
            <a:r>
              <a:rPr lang="zh-CN" altLang="en-US" sz="4000" dirty="0">
                <a:latin typeface="宋体" panose="02010600030101010101" pitchFamily="2" charset="-122"/>
                <a:ea typeface="宋体" panose="02010600030101010101" pitchFamily="2" charset="-122"/>
              </a:rPr>
              <a:t>少年和少年中国有什么联系？</a:t>
            </a:r>
            <a:endParaRPr lang="zh-CN" altLang="en-US" sz="4000" dirty="0">
              <a:latin typeface="宋体" panose="02010600030101010101" pitchFamily="2" charset="-122"/>
              <a:ea typeface="宋体" panose="02010600030101010101" pitchFamily="2" charset="-122"/>
            </a:endParaRPr>
          </a:p>
        </p:txBody>
      </p:sp>
      <p:sp>
        <p:nvSpPr>
          <p:cNvPr id="6" name="文本框 5"/>
          <p:cNvSpPr txBox="1"/>
          <p:nvPr/>
        </p:nvSpPr>
        <p:spPr>
          <a:xfrm>
            <a:off x="1127448" y="2852936"/>
            <a:ext cx="9073008" cy="2554545"/>
          </a:xfrm>
          <a:prstGeom prst="rect">
            <a:avLst/>
          </a:prstGeom>
          <a:noFill/>
        </p:spPr>
        <p:txBody>
          <a:bodyPr wrap="square" rtlCol="0">
            <a:spAutoFit/>
          </a:bodyPr>
          <a:lstStyle/>
          <a:p>
            <a:pPr algn="l"/>
            <a:r>
              <a:rPr lang="en-US" altLang="zh-CN" sz="4000" dirty="0">
                <a:solidFill>
                  <a:srgbClr val="FF0000"/>
                </a:solidFill>
                <a:latin typeface="楷体" panose="02010609060101010101" pitchFamily="49" charset="-122"/>
                <a:ea typeface="楷体" panose="02010609060101010101" pitchFamily="49" charset="-122"/>
              </a:rPr>
              <a:t>    </a:t>
            </a:r>
            <a:r>
              <a:rPr lang="zh-CN" altLang="en-US" sz="4000" dirty="0">
                <a:solidFill>
                  <a:srgbClr val="FF0000"/>
                </a:solidFill>
                <a:latin typeface="楷体" panose="02010609060101010101" pitchFamily="49" charset="-122"/>
                <a:ea typeface="楷体" panose="02010609060101010101" pitchFamily="49" charset="-122"/>
              </a:rPr>
              <a:t>少年中国的建成与否，取决于有没有中国少年。只有有了中国少年，才能建设成少年中国，如果没有中国少年，就绝不会有少年中国。</a:t>
            </a:r>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p:nvPr/>
        </p:nvSpPr>
        <p:spPr>
          <a:xfrm>
            <a:off x="838200" y="1844824"/>
            <a:ext cx="10515600" cy="4474845"/>
          </a:xfrm>
          <a:prstGeom prst="rect">
            <a:avLst/>
          </a:prstGeom>
        </p:spPr>
        <p:txBody>
          <a:bodyPr>
            <a:noAutofit/>
          </a:bodyPr>
          <a:lst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lnSpc>
                <a:spcPct val="120000"/>
              </a:lnSpc>
              <a:buNone/>
            </a:pPr>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少年是祖国的未来，是祖国的希望。作为少年，我们要从小树立远大的理想，发愤图强，为早日实现民族的伟大复兴而奋斗，如此才可以将祖国建设得更加美丽富强！</a:t>
            </a:r>
            <a:endParaRPr lang="zh-CN" altLang="zh-CN" sz="4000" dirty="0">
              <a:solidFill>
                <a:srgbClr val="FF0000"/>
              </a:solidFill>
              <a:latin typeface="楷体" panose="02010609060101010101" pitchFamily="49" charset="-122"/>
              <a:ea typeface="楷体" panose="02010609060101010101" pitchFamily="49" charset="-122"/>
            </a:endParaRPr>
          </a:p>
          <a:p>
            <a:pPr marL="0" indent="0">
              <a:lnSpc>
                <a:spcPct val="120000"/>
              </a:lnSpc>
              <a:buFont typeface="Wingdings 2" panose="05020102010507070707"/>
              <a:buNone/>
            </a:pPr>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99457" y="188640"/>
            <a:ext cx="2736304" cy="1008112"/>
            <a:chOff x="983615" y="0"/>
            <a:chExt cx="3168015" cy="980440"/>
          </a:xfrm>
        </p:grpSpPr>
        <p:pic>
          <p:nvPicPr>
            <p:cNvPr id="3" name="图片 2" descr="微信图片_20190307082317.jpg"/>
            <p:cNvPicPr>
              <a:picLocks noChangeAspect="1"/>
            </p:cNvPicPr>
            <p:nvPr/>
          </p:nvPicPr>
          <p:blipFill>
            <a:blip r:embed="rId1" cstate="email"/>
            <a:stretch>
              <a:fillRect/>
            </a:stretch>
          </p:blipFill>
          <p:spPr>
            <a:xfrm>
              <a:off x="983615" y="0"/>
              <a:ext cx="3104515" cy="980440"/>
            </a:xfrm>
            <a:prstGeom prst="rect">
              <a:avLst/>
            </a:prstGeom>
            <a:noFill/>
            <a:ln w="9525" cap="flat" cmpd="sng" algn="ctr">
              <a:noFill/>
              <a:prstDash val="solid"/>
              <a:miter lim="800000"/>
              <a:headEnd type="none" w="med" len="med"/>
              <a:tailEnd type="none" w="med" len="med"/>
            </a:ln>
            <a:effectLst/>
          </p:spPr>
        </p:pic>
        <p:sp>
          <p:nvSpPr>
            <p:cNvPr id="4" name="TextBox 29"/>
            <p:cNvSpPr/>
            <p:nvPr/>
          </p:nvSpPr>
          <p:spPr>
            <a:xfrm>
              <a:off x="1300480" y="118110"/>
              <a:ext cx="2851150" cy="71501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Arial" panose="020B0604020202020204" pitchFamily="34" charset="0"/>
                  <a:ea typeface="华文新魏" panose="02010800040101010101" charset="-122"/>
                  <a:cs typeface="Arial" panose="020B0604020202020204" pitchFamily="34" charset="0"/>
                </a:defRPr>
              </a:pPr>
              <a:r>
                <a:rPr lang="zh-CN" sz="4000" b="1" dirty="0">
                  <a:latin typeface="宋体" panose="02010600030101010101" pitchFamily="2" charset="-122"/>
                  <a:ea typeface="宋体" panose="02010600030101010101" pitchFamily="2" charset="-122"/>
                  <a:cs typeface="Arial" panose="020B0604020202020204" pitchFamily="34" charset="0"/>
                </a:rPr>
                <a:t>板书设计</a:t>
              </a:r>
              <a:endParaRPr lang="zh-CN" sz="4000" b="1" dirty="0">
                <a:latin typeface="宋体" panose="02010600030101010101" pitchFamily="2" charset="-122"/>
                <a:ea typeface="宋体" panose="02010600030101010101" pitchFamily="2" charset="-122"/>
                <a:cs typeface="Arial" panose="020B0604020202020204" pitchFamily="34" charset="0"/>
              </a:endParaRPr>
            </a:p>
          </p:txBody>
        </p:sp>
      </p:grpSp>
      <p:sp>
        <p:nvSpPr>
          <p:cNvPr id="5" name="文本框 4"/>
          <p:cNvSpPr txBox="1"/>
          <p:nvPr/>
        </p:nvSpPr>
        <p:spPr>
          <a:xfrm>
            <a:off x="4758050" y="1002640"/>
            <a:ext cx="2935097" cy="707886"/>
          </a:xfrm>
          <a:prstGeom prst="rect">
            <a:avLst/>
          </a:prstGeom>
          <a:noFill/>
        </p:spPr>
        <p:txBody>
          <a:bodyPr wrap="square" rtlCol="0">
            <a:spAutoFit/>
          </a:bodyPr>
          <a:lstStyle/>
          <a:p>
            <a:pPr algn="l"/>
            <a:r>
              <a:rPr lang="zh-CN" altLang="en-US" sz="4000" dirty="0">
                <a:solidFill>
                  <a:srgbClr val="00B050"/>
                </a:solidFill>
                <a:latin typeface="楷体" panose="02010609060101010101" pitchFamily="49" charset="-122"/>
                <a:ea typeface="楷体" panose="02010609060101010101" pitchFamily="49" charset="-122"/>
              </a:rPr>
              <a:t>中国少年说</a:t>
            </a:r>
            <a:endParaRPr lang="zh-CN" altLang="en-US" sz="4000" dirty="0">
              <a:solidFill>
                <a:srgbClr val="00B050"/>
              </a:solidFill>
              <a:latin typeface="楷体" panose="02010609060101010101" pitchFamily="49" charset="-122"/>
              <a:ea typeface="楷体" panose="02010609060101010101" pitchFamily="49" charset="-122"/>
            </a:endParaRPr>
          </a:p>
        </p:txBody>
      </p:sp>
      <p:sp>
        <p:nvSpPr>
          <p:cNvPr id="8" name="文本框 7"/>
          <p:cNvSpPr txBox="1"/>
          <p:nvPr/>
        </p:nvSpPr>
        <p:spPr>
          <a:xfrm>
            <a:off x="2360276" y="2263831"/>
            <a:ext cx="2469859"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少年责任</a:t>
            </a:r>
            <a:endParaRPr lang="zh-CN" altLang="en-US" sz="4000" dirty="0">
              <a:latin typeface="楷体" panose="02010609060101010101" pitchFamily="49" charset="-122"/>
              <a:ea typeface="楷体" panose="02010609060101010101" pitchFamily="49" charset="-122"/>
            </a:endParaRPr>
          </a:p>
        </p:txBody>
      </p:sp>
      <p:sp>
        <p:nvSpPr>
          <p:cNvPr id="9" name="文本框 8"/>
          <p:cNvSpPr txBox="1"/>
          <p:nvPr/>
        </p:nvSpPr>
        <p:spPr>
          <a:xfrm>
            <a:off x="2360276" y="3791831"/>
            <a:ext cx="2318602"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借物赞国：</a:t>
            </a:r>
            <a:endParaRPr lang="zh-CN" altLang="en-US" sz="4000" dirty="0">
              <a:latin typeface="楷体" panose="02010609060101010101" pitchFamily="49" charset="-122"/>
              <a:ea typeface="楷体" panose="02010609060101010101" pitchFamily="49" charset="-122"/>
            </a:endParaRPr>
          </a:p>
        </p:txBody>
      </p:sp>
      <p:sp>
        <p:nvSpPr>
          <p:cNvPr id="13" name="文本框 12"/>
          <p:cNvSpPr txBox="1"/>
          <p:nvPr/>
        </p:nvSpPr>
        <p:spPr>
          <a:xfrm>
            <a:off x="4830136" y="2194938"/>
            <a:ext cx="4452096" cy="1323439"/>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担当改变祖国责任，责任全在少年</a:t>
            </a:r>
            <a:endParaRPr lang="zh-CN" altLang="en-US" sz="4000" dirty="0">
              <a:latin typeface="楷体" panose="02010609060101010101" pitchFamily="49" charset="-122"/>
              <a:ea typeface="楷体" panose="02010609060101010101" pitchFamily="49" charset="-122"/>
            </a:endParaRPr>
          </a:p>
        </p:txBody>
      </p:sp>
      <p:sp>
        <p:nvSpPr>
          <p:cNvPr id="21" name="右大括号 20"/>
          <p:cNvSpPr/>
          <p:nvPr/>
        </p:nvSpPr>
        <p:spPr>
          <a:xfrm>
            <a:off x="9062076" y="1853979"/>
            <a:ext cx="440313" cy="483358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22" name="文本框 21"/>
          <p:cNvSpPr txBox="1"/>
          <p:nvPr/>
        </p:nvSpPr>
        <p:spPr>
          <a:xfrm>
            <a:off x="9360248" y="2590598"/>
            <a:ext cx="1415772" cy="4375684"/>
          </a:xfrm>
          <a:prstGeom prst="rect">
            <a:avLst/>
          </a:prstGeom>
          <a:noFill/>
        </p:spPr>
        <p:txBody>
          <a:bodyPr vert="eaVert" wrap="square" rtlCol="0">
            <a:spAutoFit/>
          </a:bodyPr>
          <a:lstStyle/>
          <a:p>
            <a:pPr algn="l"/>
            <a:r>
              <a:rPr lang="zh-CN" altLang="en-US" sz="4000" dirty="0">
                <a:solidFill>
                  <a:srgbClr val="FF0000"/>
                </a:solidFill>
                <a:latin typeface="楷体" panose="02010609060101010101" pitchFamily="49" charset="-122"/>
                <a:ea typeface="楷体" panose="02010609060101010101" pitchFamily="49" charset="-122"/>
              </a:rPr>
              <a:t>振奋民族精神</a:t>
            </a:r>
            <a:endParaRPr lang="en-US" altLang="zh-CN" sz="4000" dirty="0">
              <a:solidFill>
                <a:srgbClr val="FF0000"/>
              </a:solidFill>
              <a:latin typeface="楷体" panose="02010609060101010101" pitchFamily="49" charset="-122"/>
              <a:ea typeface="楷体" panose="02010609060101010101" pitchFamily="49" charset="-122"/>
            </a:endParaRPr>
          </a:p>
          <a:p>
            <a:pPr algn="l"/>
            <a:r>
              <a:rPr lang="zh-CN" altLang="en-US" sz="4000" dirty="0">
                <a:solidFill>
                  <a:srgbClr val="FF0000"/>
                </a:solidFill>
                <a:latin typeface="楷体" panose="02010609060101010101" pitchFamily="49" charset="-122"/>
                <a:ea typeface="楷体" panose="02010609060101010101" pitchFamily="49" charset="-122"/>
              </a:rPr>
              <a:t>强烈爱国精神</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4832198" y="3779528"/>
            <a:ext cx="4288137" cy="1323439"/>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借助不同事物，赞美少年中国</a:t>
            </a:r>
            <a:endParaRPr lang="zh-CN" altLang="en-US" sz="4000" dirty="0">
              <a:latin typeface="楷体" panose="02010609060101010101" pitchFamily="49" charset="-122"/>
              <a:ea typeface="楷体" panose="02010609060101010101" pitchFamily="49" charset="-122"/>
            </a:endParaRPr>
          </a:p>
        </p:txBody>
      </p:sp>
      <p:sp>
        <p:nvSpPr>
          <p:cNvPr id="17" name="文本框 16"/>
          <p:cNvSpPr txBox="1"/>
          <p:nvPr/>
        </p:nvSpPr>
        <p:spPr>
          <a:xfrm>
            <a:off x="2360276" y="5541320"/>
            <a:ext cx="2538718"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直抒胸襟：</a:t>
            </a:r>
            <a:endParaRPr lang="zh-CN" altLang="en-US" sz="4000" dirty="0">
              <a:latin typeface="楷体" panose="02010609060101010101" pitchFamily="49" charset="-122"/>
              <a:ea typeface="楷体" panose="02010609060101010101" pitchFamily="49" charset="-122"/>
            </a:endParaRPr>
          </a:p>
        </p:txBody>
      </p:sp>
      <p:sp>
        <p:nvSpPr>
          <p:cNvPr id="19" name="文本框 18"/>
          <p:cNvSpPr txBox="1"/>
          <p:nvPr/>
        </p:nvSpPr>
        <p:spPr>
          <a:xfrm>
            <a:off x="4663399" y="5541320"/>
            <a:ext cx="4288137"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表达对中国的热爱</a:t>
            </a:r>
            <a:endParaRPr lang="zh-CN" altLang="en-US" sz="4000" dirty="0">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arn(inVertic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down)">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21" grpId="0" animBg="1"/>
      <p:bldP spid="22" grpId="0"/>
      <p:bldP spid="16" grpId="0"/>
      <p:bldP spid="17"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99456" y="476672"/>
            <a:ext cx="2501265" cy="731520"/>
            <a:chOff x="983615" y="200660"/>
            <a:chExt cx="2501265" cy="731520"/>
          </a:xfrm>
        </p:grpSpPr>
        <p:pic>
          <p:nvPicPr>
            <p:cNvPr id="5" name="图片 4" descr="微信图片_20190307082317.jpg"/>
            <p:cNvPicPr>
              <a:picLocks noChangeAspect="1"/>
            </p:cNvPicPr>
            <p:nvPr/>
          </p:nvPicPr>
          <p:blipFill>
            <a:blip r:embed="rId1" cstate="email"/>
            <a:stretch>
              <a:fillRect/>
            </a:stretch>
          </p:blipFill>
          <p:spPr>
            <a:xfrm>
              <a:off x="983615" y="200660"/>
              <a:ext cx="2317115" cy="731520"/>
            </a:xfrm>
            <a:prstGeom prst="rect">
              <a:avLst/>
            </a:prstGeom>
            <a:noFill/>
            <a:ln w="9525" cap="flat" cmpd="sng" algn="ctr">
              <a:noFill/>
              <a:prstDash val="solid"/>
              <a:miter lim="800000"/>
              <a:headEnd type="none" w="med" len="med"/>
              <a:tailEnd type="none" w="med" len="med"/>
            </a:ln>
            <a:effectLst/>
          </p:spPr>
        </p:pic>
        <p:sp>
          <p:nvSpPr>
            <p:cNvPr id="6" name="TextBox 5"/>
            <p:cNvSpPr/>
            <p:nvPr/>
          </p:nvSpPr>
          <p:spPr>
            <a:xfrm>
              <a:off x="1076325" y="252095"/>
              <a:ext cx="2408555" cy="6038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35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b="1" dirty="0"/>
                <a:t>中心思想</a:t>
              </a:r>
              <a:endParaRPr lang="zh-CN" b="1" dirty="0"/>
            </a:p>
          </p:txBody>
        </p:sp>
      </p:grpSp>
      <p:sp>
        <p:nvSpPr>
          <p:cNvPr id="7" name="Text Box 5"/>
          <p:cNvSpPr txBox="1"/>
          <p:nvPr/>
        </p:nvSpPr>
        <p:spPr>
          <a:xfrm>
            <a:off x="1775520" y="2348880"/>
            <a:ext cx="9231630" cy="2554545"/>
          </a:xfrm>
          <a:prstGeom prst="rect">
            <a:avLst/>
          </a:prstGeom>
          <a:noFill/>
          <a:ln w="9525">
            <a:noFill/>
          </a:ln>
        </p:spPr>
        <p:txBody>
          <a:bodyPr wrap="square" anchor="t">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本文通过写少年中国的各种美好前景，表达了作者对少年中国的热爱之情和对中国少年的期望。</a:t>
            </a:r>
            <a:endParaRPr lang="zh-CN" altLang="zh-CN" sz="4000" dirty="0">
              <a:solidFill>
                <a:srgbClr val="FF0000"/>
              </a:solidFill>
              <a:latin typeface="楷体" panose="02010609060101010101" pitchFamily="49" charset="-122"/>
              <a:ea typeface="楷体" panose="02010609060101010101" pitchFamily="49" charset="-122"/>
            </a:endParaRPr>
          </a:p>
          <a:p>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00150" y="176530"/>
            <a:ext cx="1943735" cy="720090"/>
            <a:chOff x="1200150" y="176530"/>
            <a:chExt cx="1943735" cy="720090"/>
          </a:xfrm>
        </p:grpSpPr>
        <p:pic>
          <p:nvPicPr>
            <p:cNvPr id="4" name="图片 5" descr="微信图片_20190307082310.jpg"/>
            <p:cNvPicPr>
              <a:picLocks noChangeAspect="1"/>
            </p:cNvPicPr>
            <p:nvPr/>
          </p:nvPicPr>
          <p:blipFill>
            <a:blip r:embed="rId1" cstate="email"/>
            <a:stretch>
              <a:fillRect/>
            </a:stretch>
          </p:blipFill>
          <p:spPr>
            <a:xfrm>
              <a:off x="1200150" y="176530"/>
              <a:ext cx="1943735" cy="720090"/>
            </a:xfrm>
            <a:prstGeom prst="rect">
              <a:avLst/>
            </a:prstGeom>
            <a:noFill/>
            <a:ln w="9525" cap="flat" cmpd="sng" algn="ctr">
              <a:noFill/>
              <a:prstDash val="solid"/>
              <a:miter lim="800000"/>
              <a:headEnd type="none" w="med" len="med"/>
              <a:tailEnd type="none" w="med" len="med"/>
            </a:ln>
            <a:effectLst/>
          </p:spPr>
        </p:pic>
        <p:sp>
          <p:nvSpPr>
            <p:cNvPr id="5" name="TextBox 6"/>
            <p:cNvSpPr/>
            <p:nvPr/>
          </p:nvSpPr>
          <p:spPr>
            <a:xfrm>
              <a:off x="1487805" y="188595"/>
              <a:ext cx="1656080" cy="7080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sz="4000" b="1" dirty="0"/>
                <a:t>作业</a:t>
              </a:r>
              <a:endParaRPr lang="zh-CN" sz="4000" b="1" dirty="0"/>
            </a:p>
          </p:txBody>
        </p:sp>
      </p:grpSp>
      <p:sp>
        <p:nvSpPr>
          <p:cNvPr id="2" name="矩形 1"/>
          <p:cNvSpPr/>
          <p:nvPr/>
        </p:nvSpPr>
        <p:spPr>
          <a:xfrm>
            <a:off x="1991544" y="2603774"/>
            <a:ext cx="8928992" cy="954107"/>
          </a:xfrm>
          <a:prstGeom prst="rect">
            <a:avLst/>
          </a:prstGeom>
        </p:spPr>
        <p:txBody>
          <a:bodyPr wrap="square">
            <a:spAutoFit/>
          </a:bodyPr>
          <a:lstStyle/>
          <a:p>
            <a:pPr algn="ctr">
              <a:lnSpc>
                <a:spcPct val="140000"/>
              </a:lnSpc>
            </a:pPr>
            <a:r>
              <a:rPr lang="zh-CN" altLang="en-US" sz="4000" dirty="0">
                <a:latin typeface="宋体" panose="02010600030101010101" pitchFamily="2" charset="-122"/>
                <a:ea typeface="宋体" panose="02010600030101010101" pitchFamily="2" charset="-122"/>
              </a:rPr>
              <a:t>用背读法尝试着读一读</a:t>
            </a:r>
            <a:r>
              <a:rPr lang="zh-CN" altLang="en-US" sz="4000" dirty="0" smtClean="0">
                <a:latin typeface="宋体" panose="02010600030101010101" pitchFamily="2" charset="-122"/>
                <a:ea typeface="宋体" panose="02010600030101010101" pitchFamily="2" charset="-122"/>
                <a:sym typeface="+mn-ea"/>
              </a:rPr>
              <a:t>《少年中国说》。</a:t>
            </a:r>
            <a:endParaRPr lang="zh-CN" altLang="en-US" sz="4000" dirty="0">
              <a:latin typeface="宋体" panose="02010600030101010101" pitchFamily="2" charset="-122"/>
              <a:ea typeface="宋体" panose="02010600030101010101" pitchFamily="2" charset="-122"/>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3359785" y="188595"/>
            <a:ext cx="5184775" cy="935990"/>
            <a:chOff x="3359785" y="188595"/>
            <a:chExt cx="5184775" cy="935990"/>
          </a:xfrm>
        </p:grpSpPr>
        <p:pic>
          <p:nvPicPr>
            <p:cNvPr id="3" name="图片 8" descr="微信图片_20190307082300.jpg"/>
            <p:cNvPicPr>
              <a:picLocks noChangeAspect="1"/>
            </p:cNvPicPr>
            <p:nvPr/>
          </p:nvPicPr>
          <p:blipFill>
            <a:blip r:embed="rId1" cstate="email"/>
            <a:stretch>
              <a:fillRect/>
            </a:stretch>
          </p:blipFill>
          <p:spPr>
            <a:xfrm>
              <a:off x="3359785" y="188595"/>
              <a:ext cx="5184775" cy="935990"/>
            </a:xfrm>
            <a:prstGeom prst="rect">
              <a:avLst/>
            </a:prstGeom>
            <a:noFill/>
            <a:ln w="9525" cap="flat" cmpd="sng" algn="ctr">
              <a:noFill/>
              <a:prstDash val="solid"/>
              <a:miter lim="800000"/>
              <a:headEnd type="none" w="med" len="med"/>
              <a:tailEnd type="none" w="med" len="med"/>
            </a:ln>
            <a:effectLst/>
          </p:spPr>
        </p:pic>
        <p:sp>
          <p:nvSpPr>
            <p:cNvPr id="4" name="TextBox 9"/>
            <p:cNvSpPr/>
            <p:nvPr/>
          </p:nvSpPr>
          <p:spPr>
            <a:xfrm>
              <a:off x="4147185" y="313690"/>
              <a:ext cx="4053205" cy="61341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sz="4000" b="1" dirty="0"/>
                <a:t>课后习题解答</a:t>
              </a:r>
              <a:endParaRPr lang="zh-CN" sz="4000" b="1" dirty="0"/>
            </a:p>
          </p:txBody>
        </p:sp>
      </p:grpSp>
      <p:sp>
        <p:nvSpPr>
          <p:cNvPr id="5" name="文本框 4"/>
          <p:cNvSpPr txBox="1"/>
          <p:nvPr/>
        </p:nvSpPr>
        <p:spPr>
          <a:xfrm>
            <a:off x="1345824" y="1431315"/>
            <a:ext cx="9649072" cy="1323439"/>
          </a:xfrm>
          <a:prstGeom prst="rect">
            <a:avLst/>
          </a:prstGeom>
          <a:noFill/>
        </p:spPr>
        <p:txBody>
          <a:bodyPr wrap="square" rtlCol="0">
            <a:spAutoFit/>
          </a:bodyPr>
          <a:lstStyle/>
          <a:p>
            <a:pPr algn="l"/>
            <a:r>
              <a:rPr lang="en-US" altLang="zh-CN" sz="4000" dirty="0">
                <a:latin typeface="宋体" panose="02010600030101010101" pitchFamily="2" charset="-122"/>
                <a:ea typeface="宋体" panose="02010600030101010101" pitchFamily="2" charset="-122"/>
              </a:rPr>
              <a:t>    1.</a:t>
            </a:r>
            <a:r>
              <a:rPr lang="zh-CN" altLang="en-US" sz="4000" dirty="0">
                <a:latin typeface="宋体" panose="02010600030101010101" pitchFamily="2" charset="-122"/>
                <a:ea typeface="宋体" panose="02010600030101010101" pitchFamily="2" charset="-122"/>
              </a:rPr>
              <a:t>正确、流利地朗读课文，做到连贯而有气势。背诵课文。</a:t>
            </a:r>
            <a:endParaRPr lang="zh-CN" altLang="en-US" sz="4000" dirty="0">
              <a:latin typeface="宋体" panose="02010600030101010101" pitchFamily="2" charset="-122"/>
              <a:ea typeface="宋体" panose="02010600030101010101" pitchFamily="2" charset="-122"/>
            </a:endParaRPr>
          </a:p>
        </p:txBody>
      </p:sp>
      <p:sp>
        <p:nvSpPr>
          <p:cNvPr id="6" name="文本框 5"/>
          <p:cNvSpPr txBox="1"/>
          <p:nvPr/>
        </p:nvSpPr>
        <p:spPr>
          <a:xfrm>
            <a:off x="875420" y="2924944"/>
            <a:ext cx="10441160" cy="4401205"/>
          </a:xfrm>
          <a:prstGeom prst="rect">
            <a:avLst/>
          </a:prstGeom>
          <a:noFill/>
        </p:spPr>
        <p:txBody>
          <a:bodyPr wrap="square" rtlCol="0">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a:t>
            </a:r>
            <a:r>
              <a:rPr lang="en-US" altLang="zh-CN" sz="4000" dirty="0">
                <a:solidFill>
                  <a:srgbClr val="FF0000"/>
                </a:solidFill>
                <a:latin typeface="楷体" panose="02010609060101010101" pitchFamily="49" charset="-122"/>
                <a:ea typeface="楷体" panose="02010609060101010101" pitchFamily="49" charset="-122"/>
              </a:rPr>
              <a:t>1</a:t>
            </a:r>
            <a:r>
              <a:rPr lang="zh-CN" altLang="zh-CN" sz="4000" dirty="0">
                <a:solidFill>
                  <a:srgbClr val="FF0000"/>
                </a:solidFill>
                <a:latin typeface="楷体" panose="02010609060101010101" pitchFamily="49" charset="-122"/>
                <a:ea typeface="楷体" panose="02010609060101010101" pitchFamily="49" charset="-122"/>
              </a:rPr>
              <a:t>）正确、流利地朗读课文，做到连贯而有气势。</a:t>
            </a:r>
            <a:endParaRPr lang="zh-CN" altLang="zh-CN" sz="4000" dirty="0">
              <a:solidFill>
                <a:srgbClr val="FF0000"/>
              </a:solidFill>
              <a:latin typeface="楷体" panose="02010609060101010101" pitchFamily="49" charset="-122"/>
              <a:ea typeface="楷体" panose="02010609060101010101" pitchFamily="49" charset="-122"/>
            </a:endParaRPr>
          </a:p>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提示：课文语句感情充沛，气势磅礴，而且句式整齐，读起来朗朗上口。朗读时，要以饱满的感情、昂扬的语调来表现作者坚定和执着的信心。</a:t>
            </a:r>
            <a:endParaRPr lang="zh-CN" altLang="zh-CN" sz="4000" dirty="0">
              <a:solidFill>
                <a:srgbClr val="FF0000"/>
              </a:solidFill>
              <a:latin typeface="楷体" panose="02010609060101010101" pitchFamily="49" charset="-122"/>
              <a:ea typeface="楷体" panose="02010609060101010101" pitchFamily="49" charset="-122"/>
            </a:endParaRPr>
          </a:p>
          <a:p>
            <a:pPr algn="l"/>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392" y="908720"/>
            <a:ext cx="10945216" cy="5632311"/>
          </a:xfrm>
          <a:prstGeom prst="rect">
            <a:avLst/>
          </a:prstGeom>
        </p:spPr>
        <p:txBody>
          <a:bodyPr wrap="square">
            <a:spAutoFit/>
          </a:bodyPr>
          <a:lstStyle/>
          <a:p>
            <a:pPr algn="just">
              <a:spcAft>
                <a:spcPts val="0"/>
              </a:spcAft>
            </a:pP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2</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）背诵课文。</a:t>
            </a:r>
            <a:endPar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gn="just">
              <a:spcAft>
                <a:spcPts val="0"/>
              </a:spcAft>
            </a:pP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提示：背诵这篇文章，首先要把握几个层次。第</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自然段第一层表达了作者的观点，第二层是一个排比句。第</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2</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自然段运用比喻句，描写了一个奋然崛起、幸福美好、前程灿烂的少年中国形象，第</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自然段总结全文。其次要抓住重点句中的关键词语。如，第</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自然段第二层，要抓住“智”“富”“强”“独立”“自由”“进步”“胜于”“雄于”；而第</a:t>
            </a:r>
            <a:r>
              <a:rPr lang="en-US"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2</a:t>
            </a:r>
            <a:r>
              <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自然段要抓住一些事物，如“红日”“河”“潜龙”“乳虎”“鹰隼”“奇花”“干将”等。</a:t>
            </a:r>
            <a:endParaRPr lang="zh-CN" altLang="zh-CN" sz="36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55440" y="692696"/>
            <a:ext cx="9649072" cy="1938992"/>
          </a:xfrm>
          <a:prstGeom prst="rect">
            <a:avLst/>
          </a:prstGeom>
          <a:noFill/>
        </p:spPr>
        <p:txBody>
          <a:bodyPr wrap="square" rtlCol="0">
            <a:spAutoFit/>
          </a:bodyPr>
          <a:lstStyle/>
          <a:p>
            <a:pPr algn="l"/>
            <a:r>
              <a:rPr lang="en-US" altLang="zh-CN" sz="4000" dirty="0">
                <a:latin typeface="宋体" panose="02010600030101010101" pitchFamily="2" charset="-122"/>
                <a:ea typeface="宋体" panose="02010600030101010101" pitchFamily="2" charset="-122"/>
              </a:rPr>
              <a:t>    2.</a:t>
            </a:r>
            <a:r>
              <a:rPr lang="zh-CN" altLang="en-US" sz="4000" dirty="0">
                <a:latin typeface="宋体" panose="02010600030101010101" pitchFamily="2" charset="-122"/>
                <a:ea typeface="宋体" panose="02010600030101010101" pitchFamily="2" charset="-122"/>
              </a:rPr>
              <a:t>结合注释和相关资料，说说课文的意思，再回答下面的问题。</a:t>
            </a:r>
            <a:endParaRPr lang="en-US" altLang="zh-CN" sz="4000" dirty="0">
              <a:latin typeface="宋体" panose="02010600030101010101" pitchFamily="2" charset="-122"/>
              <a:ea typeface="宋体" panose="02010600030101010101" pitchFamily="2" charset="-122"/>
            </a:endParaRPr>
          </a:p>
          <a:p>
            <a:pPr algn="l"/>
            <a:r>
              <a:rPr lang="en-US" altLang="zh-CN" sz="4000" dirty="0">
                <a:latin typeface="宋体" panose="02010600030101010101" pitchFamily="2" charset="-122"/>
                <a:ea typeface="宋体" panose="02010600030101010101" pitchFamily="2" charset="-122"/>
              </a:rPr>
              <a:t>·</a:t>
            </a:r>
            <a:r>
              <a:rPr lang="zh-CN" altLang="en-US" sz="4000" dirty="0">
                <a:latin typeface="宋体" panose="02010600030101010101" pitchFamily="2" charset="-122"/>
                <a:ea typeface="宋体" panose="02010600030101010101" pitchFamily="2" charset="-122"/>
              </a:rPr>
              <a:t>课文用哪些事物来赞美少年中国</a:t>
            </a:r>
            <a:r>
              <a:rPr lang="en-US" altLang="zh-CN" sz="4000" dirty="0">
                <a:latin typeface="宋体" panose="02010600030101010101" pitchFamily="2" charset="-122"/>
                <a:ea typeface="宋体" panose="02010600030101010101" pitchFamily="2" charset="-122"/>
              </a:rPr>
              <a:t>?</a:t>
            </a:r>
            <a:endParaRPr lang="zh-CN" altLang="en-US" sz="4000" dirty="0">
              <a:latin typeface="宋体" panose="02010600030101010101" pitchFamily="2" charset="-122"/>
              <a:ea typeface="宋体" panose="02010600030101010101" pitchFamily="2" charset="-122"/>
            </a:endParaRPr>
          </a:p>
        </p:txBody>
      </p:sp>
      <p:sp>
        <p:nvSpPr>
          <p:cNvPr id="6" name="文本框 5"/>
          <p:cNvSpPr txBox="1"/>
          <p:nvPr/>
        </p:nvSpPr>
        <p:spPr>
          <a:xfrm>
            <a:off x="659396" y="3284984"/>
            <a:ext cx="10441160" cy="1938992"/>
          </a:xfrm>
          <a:prstGeom prst="rect">
            <a:avLst/>
          </a:prstGeom>
          <a:noFill/>
        </p:spPr>
        <p:txBody>
          <a:bodyPr wrap="square" rtlCol="0">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提示：从“红日、河、潜龙、鹰隼、奇花、干将”等事物来赞美少年中国。</a:t>
            </a:r>
            <a:endParaRPr lang="zh-CN" altLang="zh-CN" sz="4000" dirty="0">
              <a:solidFill>
                <a:srgbClr val="FF0000"/>
              </a:solidFill>
              <a:latin typeface="楷体" panose="02010609060101010101" pitchFamily="49" charset="-122"/>
              <a:ea typeface="楷体" panose="02010609060101010101" pitchFamily="49" charset="-122"/>
            </a:endParaRPr>
          </a:p>
          <a:p>
            <a:endParaRPr lang="zh-CN" altLang="zh-CN"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1464" y="1340768"/>
            <a:ext cx="9001000" cy="707886"/>
          </a:xfrm>
          <a:prstGeom prst="rect">
            <a:avLst/>
          </a:prstGeom>
          <a:noFill/>
        </p:spPr>
        <p:txBody>
          <a:bodyPr wrap="square" rtlCol="0">
            <a:spAutoFit/>
          </a:bodyPr>
          <a:lstStyle/>
          <a:p>
            <a:pPr algn="l"/>
            <a:r>
              <a:rPr lang="en-US" altLang="zh-CN" sz="4000" dirty="0">
                <a:latin typeface="宋体" panose="02010600030101010101" pitchFamily="2" charset="-122"/>
                <a:ea typeface="宋体" panose="02010600030101010101" pitchFamily="2" charset="-122"/>
              </a:rPr>
              <a:t>·</a:t>
            </a:r>
            <a:r>
              <a:rPr lang="zh-CN" altLang="en-US" sz="4000" dirty="0">
                <a:latin typeface="宋体" panose="02010600030101010101" pitchFamily="2" charset="-122"/>
                <a:ea typeface="宋体" panose="02010600030101010101" pitchFamily="2" charset="-122"/>
              </a:rPr>
              <a:t>少年中国和中国少年之间有什么联系？</a:t>
            </a:r>
            <a:endParaRPr lang="zh-CN" altLang="en-US" sz="4000" dirty="0">
              <a:latin typeface="宋体" panose="02010600030101010101" pitchFamily="2" charset="-122"/>
              <a:ea typeface="宋体" panose="02010600030101010101" pitchFamily="2" charset="-122"/>
            </a:endParaRPr>
          </a:p>
        </p:txBody>
      </p:sp>
      <p:sp>
        <p:nvSpPr>
          <p:cNvPr id="3" name="文本框 2"/>
          <p:cNvSpPr txBox="1"/>
          <p:nvPr/>
        </p:nvSpPr>
        <p:spPr>
          <a:xfrm>
            <a:off x="983432" y="2420888"/>
            <a:ext cx="9541060" cy="2554545"/>
          </a:xfrm>
          <a:prstGeom prst="rect">
            <a:avLst/>
          </a:prstGeom>
          <a:noFill/>
        </p:spPr>
        <p:txBody>
          <a:bodyPr wrap="square" rtlCol="0">
            <a:spAutoFit/>
          </a:bodyPr>
          <a:lstStyle/>
          <a:p>
            <a:r>
              <a:rPr lang="en-US" altLang="zh-CN" sz="4000" dirty="0">
                <a:solidFill>
                  <a:srgbClr val="FF0000"/>
                </a:solidFill>
                <a:latin typeface="楷体" panose="02010609060101010101" pitchFamily="49" charset="-122"/>
                <a:ea typeface="楷体" panose="02010609060101010101" pitchFamily="49" charset="-122"/>
              </a:rPr>
              <a:t>    </a:t>
            </a:r>
            <a:r>
              <a:rPr lang="zh-CN" altLang="zh-CN" sz="4000" dirty="0">
                <a:solidFill>
                  <a:srgbClr val="FF0000"/>
                </a:solidFill>
                <a:latin typeface="楷体" panose="02010609060101010101" pitchFamily="49" charset="-122"/>
                <a:ea typeface="楷体" panose="02010609060101010101" pitchFamily="49" charset="-122"/>
              </a:rPr>
              <a:t>提示：两者的联系在于：只有中国少年强大</a:t>
            </a:r>
            <a:r>
              <a:rPr lang="zh-CN" altLang="zh-CN" sz="4000" dirty="0" smtClean="0">
                <a:solidFill>
                  <a:srgbClr val="FF0000"/>
                </a:solidFill>
                <a:latin typeface="楷体" panose="02010609060101010101" pitchFamily="49" charset="-122"/>
                <a:ea typeface="楷体" panose="02010609060101010101" pitchFamily="49" charset="-122"/>
              </a:rPr>
              <a:t>了</a:t>
            </a:r>
            <a:r>
              <a:rPr lang="zh-CN" altLang="en-US" sz="4000" dirty="0" smtClean="0">
                <a:solidFill>
                  <a:srgbClr val="FF0000"/>
                </a:solidFill>
                <a:latin typeface="楷体" panose="02010609060101010101" pitchFamily="49" charset="-122"/>
                <a:ea typeface="楷体" panose="02010609060101010101" pitchFamily="49" charset="-122"/>
              </a:rPr>
              <a:t>、</a:t>
            </a:r>
            <a:r>
              <a:rPr lang="zh-CN" altLang="zh-CN" sz="4000" dirty="0" smtClean="0">
                <a:solidFill>
                  <a:srgbClr val="FF0000"/>
                </a:solidFill>
                <a:latin typeface="楷体" panose="02010609060101010101" pitchFamily="49" charset="-122"/>
                <a:ea typeface="楷体" panose="02010609060101010101" pitchFamily="49" charset="-122"/>
              </a:rPr>
              <a:t>睿智</a:t>
            </a:r>
            <a:r>
              <a:rPr lang="zh-CN" altLang="zh-CN" sz="4000" dirty="0">
                <a:solidFill>
                  <a:srgbClr val="FF0000"/>
                </a:solidFill>
                <a:latin typeface="楷体" panose="02010609060101010101" pitchFamily="49" charset="-122"/>
                <a:ea typeface="楷体" panose="02010609060101010101" pitchFamily="49" charset="-122"/>
              </a:rPr>
              <a:t>了，少年中国才能强大，睿智。</a:t>
            </a:r>
            <a:endParaRPr lang="zh-CN" altLang="zh-CN" sz="4000" dirty="0">
              <a:solidFill>
                <a:srgbClr val="FF0000"/>
              </a:solidFill>
              <a:latin typeface="楷体" panose="02010609060101010101" pitchFamily="49" charset="-122"/>
              <a:ea typeface="楷体" panose="02010609060101010101" pitchFamily="49" charset="-122"/>
            </a:endParaRPr>
          </a:p>
          <a:p>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3392" y="1052736"/>
            <a:ext cx="10392816" cy="5016758"/>
          </a:xfrm>
          <a:prstGeom prst="rect">
            <a:avLst/>
          </a:prstGeom>
        </p:spPr>
        <p:txBody>
          <a:bodyPr wrap="square">
            <a:spAutoFit/>
          </a:bodyPr>
          <a:lstStyle/>
          <a:p>
            <a:r>
              <a:rPr lang="zh-CN" altLang="en-US" sz="4000" dirty="0">
                <a:latin typeface="宋体" panose="02010600030101010101" pitchFamily="2" charset="-122"/>
                <a:ea typeface="宋体" panose="02010600030101010101" pitchFamily="2" charset="-122"/>
              </a:rPr>
              <a:t>    </a:t>
            </a:r>
            <a:r>
              <a:rPr lang="en-US" altLang="zh-CN" sz="4000" dirty="0">
                <a:latin typeface="宋体" panose="02010600030101010101" pitchFamily="2" charset="-122"/>
                <a:ea typeface="宋体" panose="02010600030101010101" pitchFamily="2" charset="-122"/>
              </a:rPr>
              <a:t>3.</a:t>
            </a:r>
            <a:r>
              <a:rPr lang="zh-CN" altLang="en-US" sz="4000" dirty="0">
                <a:latin typeface="宋体" panose="02010600030101010101" pitchFamily="2" charset="-122"/>
                <a:ea typeface="宋体" panose="02010600030101010101" pitchFamily="2" charset="-122"/>
              </a:rPr>
              <a:t>课文诉说了中国人的强国梦想。百年来，在强国梦想的激励下，涌现出大量的优秀人物，为国家作出了卓越的贡献。如，地质学家李四光、核物理学家邓稼先、数学家华罗庚、杂交水稻育种专家袁隆平、人民的</a:t>
            </a:r>
            <a:r>
              <a:rPr lang="zh-CN" altLang="en-US" sz="4000" dirty="0" smtClean="0">
                <a:latin typeface="宋体" panose="02010600030101010101" pitchFamily="2" charset="-122"/>
                <a:ea typeface="宋体" panose="02010600030101010101" pitchFamily="2" charset="-122"/>
              </a:rPr>
              <a:t>好干部</a:t>
            </a:r>
            <a:r>
              <a:rPr lang="zh-CN" altLang="en-US" sz="4000" dirty="0">
                <a:latin typeface="宋体" panose="02010600030101010101" pitchFamily="2" charset="-122"/>
                <a:ea typeface="宋体" panose="02010600030101010101" pitchFamily="2" charset="-122"/>
              </a:rPr>
              <a:t>焦裕禄、小岗村“大包干”</a:t>
            </a:r>
            <a:r>
              <a:rPr lang="zh-CN" altLang="en-US" sz="4000" dirty="0" smtClean="0">
                <a:latin typeface="宋体" panose="02010600030101010101" pitchFamily="2" charset="-122"/>
                <a:ea typeface="宋体" panose="02010600030101010101" pitchFamily="2" charset="-122"/>
              </a:rPr>
              <a:t>带头人</a:t>
            </a:r>
            <a:r>
              <a:rPr lang="en-US" altLang="zh-CN" sz="4000" smtClean="0">
                <a:latin typeface="宋体" panose="02010600030101010101" pitchFamily="2" charset="-122"/>
                <a:ea typeface="宋体" panose="02010600030101010101" pitchFamily="2" charset="-122"/>
              </a:rPr>
              <a:t>……</a:t>
            </a:r>
            <a:r>
              <a:rPr lang="zh-CN" altLang="en-US" sz="4000" smtClean="0">
                <a:latin typeface="宋体" panose="02010600030101010101" pitchFamily="2" charset="-122"/>
                <a:ea typeface="宋体" panose="02010600030101010101" pitchFamily="2" charset="-122"/>
              </a:rPr>
              <a:t>查找</a:t>
            </a:r>
            <a:r>
              <a:rPr lang="zh-CN" altLang="en-US" sz="4000" dirty="0">
                <a:latin typeface="宋体" panose="02010600030101010101" pitchFamily="2" charset="-122"/>
                <a:ea typeface="宋体" panose="02010600030101010101" pitchFamily="2" charset="-122"/>
              </a:rPr>
              <a:t>资料，读一读为国家富强而奋斗的杰出人物故事，和同学做一份手抄报。</a:t>
            </a:r>
            <a:endParaRPr lang="zh-CN" altLang="en-US" sz="4000" dirty="0">
              <a:latin typeface="宋体" panose="02010600030101010101" pitchFamily="2" charset="-122"/>
              <a:ea typeface="宋体" panose="02010600030101010101" pitchFamily="2" charset="-122"/>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bwMode="auto">
          <a:xfrm>
            <a:off x="5366704" y="1721647"/>
            <a:ext cx="836613" cy="850900"/>
            <a:chOff x="2437" y="2032"/>
            <a:chExt cx="1244" cy="1264"/>
          </a:xfrm>
        </p:grpSpPr>
        <p:sp>
          <p:nvSpPr>
            <p:cNvPr id="7"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试</a:t>
              </a:r>
              <a:endParaRPr lang="zh-CN" altLang="en-US" sz="4800" b="1" dirty="0">
                <a:solidFill>
                  <a:srgbClr val="FF0000"/>
                </a:solidFill>
                <a:latin typeface="楷体" panose="02010609060101010101" pitchFamily="49" charset="-122"/>
                <a:ea typeface="楷体" panose="02010609060101010101" pitchFamily="49" charset="-122"/>
              </a:endParaRPr>
            </a:p>
            <a:p>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8"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9"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3" name="组合 7"/>
          <p:cNvGrpSpPr/>
          <p:nvPr/>
        </p:nvGrpSpPr>
        <p:grpSpPr bwMode="auto">
          <a:xfrm>
            <a:off x="4011527" y="4038817"/>
            <a:ext cx="837286" cy="851574"/>
            <a:chOff x="2437" y="2032"/>
            <a:chExt cx="1245" cy="1265"/>
          </a:xfrm>
        </p:grpSpPr>
        <p:sp>
          <p:nvSpPr>
            <p:cNvPr id="11" name="矩形 1"/>
            <p:cNvSpPr>
              <a:spLocks noChangeArrowheads="1"/>
            </p:cNvSpPr>
            <p:nvPr/>
          </p:nvSpPr>
          <p:spPr bwMode="auto">
            <a:xfrm>
              <a:off x="2437" y="2032"/>
              <a:ext cx="1245" cy="1245"/>
            </a:xfrm>
            <a:prstGeom prst="rect">
              <a:avLst/>
            </a:prstGeom>
            <a:noFill/>
            <a:ln w="19050">
              <a:solidFill>
                <a:srgbClr val="000000"/>
              </a:solidFill>
              <a:round/>
            </a:ln>
          </p:spPr>
          <p:txBody>
            <a:bodyPr anchor="t"/>
            <a:lstStyle/>
            <a:p>
              <a:r>
                <a:rPr lang="zh-CN" altLang="en-US" sz="4800" b="1" dirty="0">
                  <a:solidFill>
                    <a:srgbClr val="FF0000"/>
                  </a:solidFill>
                  <a:latin typeface="楷体" panose="02010609060101010101" pitchFamily="49" charset="-122"/>
                  <a:ea typeface="楷体" panose="02010609060101010101" pitchFamily="49" charset="-122"/>
                </a:rPr>
                <a:t>疆</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12"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13"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4" name="组合 7"/>
          <p:cNvGrpSpPr/>
          <p:nvPr/>
        </p:nvGrpSpPr>
        <p:grpSpPr bwMode="auto">
          <a:xfrm>
            <a:off x="3982764" y="1731538"/>
            <a:ext cx="864186" cy="851573"/>
            <a:chOff x="2437" y="2032"/>
            <a:chExt cx="1285" cy="1265"/>
          </a:xfrm>
        </p:grpSpPr>
        <p:sp>
          <p:nvSpPr>
            <p:cNvPr id="15" name="矩形 1"/>
            <p:cNvSpPr>
              <a:spLocks noChangeArrowheads="1"/>
            </p:cNvSpPr>
            <p:nvPr/>
          </p:nvSpPr>
          <p:spPr bwMode="auto">
            <a:xfrm>
              <a:off x="247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潜</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16"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17"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6" name="组合 7"/>
          <p:cNvGrpSpPr/>
          <p:nvPr/>
        </p:nvGrpSpPr>
        <p:grpSpPr bwMode="auto">
          <a:xfrm>
            <a:off x="2646924" y="1706911"/>
            <a:ext cx="836613" cy="850900"/>
            <a:chOff x="2437" y="2032"/>
            <a:chExt cx="1244" cy="1264"/>
          </a:xfrm>
        </p:grpSpPr>
        <p:sp>
          <p:nvSpPr>
            <p:cNvPr id="23"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泻</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24"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25"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grpSp>
        <p:nvGrpSpPr>
          <p:cNvPr id="18" name="组合 7"/>
          <p:cNvGrpSpPr/>
          <p:nvPr/>
        </p:nvGrpSpPr>
        <p:grpSpPr bwMode="auto">
          <a:xfrm>
            <a:off x="2566525" y="4038818"/>
            <a:ext cx="867926" cy="851573"/>
            <a:chOff x="2437" y="2032"/>
            <a:chExt cx="1245" cy="1265"/>
          </a:xfrm>
        </p:grpSpPr>
        <p:sp>
          <p:nvSpPr>
            <p:cNvPr id="37"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履</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38"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39"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sp>
        <p:nvSpPr>
          <p:cNvPr id="59" name="TextBox 58"/>
          <p:cNvSpPr txBox="1"/>
          <p:nvPr/>
        </p:nvSpPr>
        <p:spPr>
          <a:xfrm>
            <a:off x="2533804" y="2603753"/>
            <a:ext cx="1152128"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倾泻</a:t>
            </a:r>
            <a:endParaRPr lang="zh-CN" altLang="en-US" sz="3600" b="1" dirty="0">
              <a:latin typeface="楷体" panose="02010609060101010101" pitchFamily="49" charset="-122"/>
              <a:ea typeface="楷体" panose="02010609060101010101" pitchFamily="49" charset="-122"/>
            </a:endParaRPr>
          </a:p>
        </p:txBody>
      </p:sp>
      <p:sp>
        <p:nvSpPr>
          <p:cNvPr id="60" name="TextBox 59"/>
          <p:cNvSpPr txBox="1"/>
          <p:nvPr/>
        </p:nvSpPr>
        <p:spPr>
          <a:xfrm>
            <a:off x="3925574" y="2610504"/>
            <a:ext cx="1152129"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潜伏</a:t>
            </a:r>
            <a:endParaRPr lang="zh-CN" altLang="en-US" sz="3600" b="1" dirty="0">
              <a:latin typeface="楷体" panose="02010609060101010101" pitchFamily="49" charset="-122"/>
              <a:ea typeface="楷体" panose="02010609060101010101" pitchFamily="49" charset="-122"/>
            </a:endParaRPr>
          </a:p>
        </p:txBody>
      </p:sp>
      <p:sp>
        <p:nvSpPr>
          <p:cNvPr id="61" name="TextBox 60"/>
          <p:cNvSpPr txBox="1"/>
          <p:nvPr/>
        </p:nvSpPr>
        <p:spPr>
          <a:xfrm>
            <a:off x="5275486" y="2596458"/>
            <a:ext cx="1296144"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尝试</a:t>
            </a:r>
            <a:endParaRPr lang="zh-CN" altLang="en-US" sz="3600" b="1" dirty="0">
              <a:latin typeface="楷体" panose="02010609060101010101" pitchFamily="49" charset="-122"/>
              <a:ea typeface="楷体" panose="02010609060101010101" pitchFamily="49" charset="-122"/>
            </a:endParaRPr>
          </a:p>
        </p:txBody>
      </p:sp>
      <p:sp>
        <p:nvSpPr>
          <p:cNvPr id="65" name="TextBox 64"/>
          <p:cNvSpPr txBox="1"/>
          <p:nvPr/>
        </p:nvSpPr>
        <p:spPr>
          <a:xfrm>
            <a:off x="2433313" y="4903855"/>
            <a:ext cx="1296144"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步履</a:t>
            </a:r>
            <a:endParaRPr lang="zh-CN" altLang="en-US" sz="3600" b="1" dirty="0">
              <a:latin typeface="楷体" panose="02010609060101010101" pitchFamily="49" charset="-122"/>
              <a:ea typeface="楷体" panose="02010609060101010101" pitchFamily="49" charset="-122"/>
            </a:endParaRPr>
          </a:p>
        </p:txBody>
      </p:sp>
      <p:sp>
        <p:nvSpPr>
          <p:cNvPr id="66" name="TextBox 65"/>
          <p:cNvSpPr txBox="1"/>
          <p:nvPr/>
        </p:nvSpPr>
        <p:spPr>
          <a:xfrm>
            <a:off x="3837040" y="4906674"/>
            <a:ext cx="1186260"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新疆</a:t>
            </a:r>
            <a:endParaRPr lang="zh-CN" altLang="en-US" sz="3600" b="1" dirty="0">
              <a:latin typeface="楷体" panose="02010609060101010101" pitchFamily="49" charset="-122"/>
              <a:ea typeface="楷体" panose="02010609060101010101" pitchFamily="49" charset="-122"/>
            </a:endParaRPr>
          </a:p>
        </p:txBody>
      </p:sp>
      <p:grpSp>
        <p:nvGrpSpPr>
          <p:cNvPr id="70" name="组合 70"/>
          <p:cNvGrpSpPr/>
          <p:nvPr/>
        </p:nvGrpSpPr>
        <p:grpSpPr>
          <a:xfrm>
            <a:off x="1225347" y="236589"/>
            <a:ext cx="2396490" cy="685800"/>
            <a:chOff x="904240" y="175260"/>
            <a:chExt cx="2396490" cy="685800"/>
          </a:xfrm>
        </p:grpSpPr>
        <p:pic>
          <p:nvPicPr>
            <p:cNvPr id="71" name="图片 71" descr="微信图片_20190307082300.jpg"/>
            <p:cNvPicPr>
              <a:picLocks noChangeAspect="1"/>
            </p:cNvPicPr>
            <p:nvPr/>
          </p:nvPicPr>
          <p:blipFill>
            <a:blip r:embed="rId1" cstate="email"/>
            <a:stretch>
              <a:fillRect/>
            </a:stretch>
          </p:blipFill>
          <p:spPr>
            <a:xfrm>
              <a:off x="904240" y="175260"/>
              <a:ext cx="2396490" cy="685800"/>
            </a:xfrm>
            <a:prstGeom prst="rect">
              <a:avLst/>
            </a:prstGeom>
            <a:noFill/>
            <a:ln w="9525" cap="flat" cmpd="sng" algn="ctr">
              <a:noFill/>
              <a:prstDash val="solid"/>
              <a:miter lim="800000"/>
              <a:headEnd type="none" w="med" len="med"/>
              <a:tailEnd type="none" w="med" len="med"/>
            </a:ln>
            <a:effectLst/>
          </p:spPr>
        </p:pic>
        <p:sp>
          <p:nvSpPr>
            <p:cNvPr id="72" name="TextBox 72"/>
            <p:cNvSpPr/>
            <p:nvPr/>
          </p:nvSpPr>
          <p:spPr>
            <a:xfrm>
              <a:off x="1297940" y="175260"/>
              <a:ext cx="1873885" cy="6350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sz="4000" b="1" dirty="0"/>
                <a:t>我会</a:t>
              </a:r>
              <a:r>
                <a:rPr lang="zh-CN" altLang="en-US" sz="4000" b="1" dirty="0"/>
                <a:t>写</a:t>
              </a:r>
              <a:endParaRPr lang="zh-CN" sz="4000" b="1" dirty="0"/>
            </a:p>
          </p:txBody>
        </p:sp>
      </p:grpSp>
      <p:grpSp>
        <p:nvGrpSpPr>
          <p:cNvPr id="73" name="组合 7"/>
          <p:cNvGrpSpPr/>
          <p:nvPr/>
        </p:nvGrpSpPr>
        <p:grpSpPr bwMode="auto">
          <a:xfrm>
            <a:off x="6762810" y="1734437"/>
            <a:ext cx="836613" cy="850900"/>
            <a:chOff x="2437" y="2032"/>
            <a:chExt cx="1244" cy="1264"/>
          </a:xfrm>
        </p:grpSpPr>
        <p:sp>
          <p:nvSpPr>
            <p:cNvPr id="74" name="矩形 1"/>
            <p:cNvSpPr>
              <a:spLocks noChangeArrowheads="1"/>
            </p:cNvSpPr>
            <p:nvPr/>
          </p:nvSpPr>
          <p:spPr bwMode="auto">
            <a:xfrm>
              <a:off x="2437" y="2032"/>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胎</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75"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76"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sp>
        <p:nvSpPr>
          <p:cNvPr id="77" name="TextBox 60"/>
          <p:cNvSpPr txBox="1"/>
          <p:nvPr/>
        </p:nvSpPr>
        <p:spPr>
          <a:xfrm>
            <a:off x="6571630" y="2588439"/>
            <a:ext cx="1296144"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胎生</a:t>
            </a:r>
            <a:endParaRPr lang="zh-CN" altLang="en-US" sz="3600" b="1" dirty="0">
              <a:latin typeface="楷体" panose="02010609060101010101" pitchFamily="49" charset="-122"/>
              <a:ea typeface="楷体" panose="02010609060101010101" pitchFamily="49" charset="-122"/>
            </a:endParaRPr>
          </a:p>
        </p:txBody>
      </p:sp>
      <p:grpSp>
        <p:nvGrpSpPr>
          <p:cNvPr id="78" name="组合 7"/>
          <p:cNvGrpSpPr/>
          <p:nvPr/>
        </p:nvGrpSpPr>
        <p:grpSpPr bwMode="auto">
          <a:xfrm>
            <a:off x="8142976" y="1685925"/>
            <a:ext cx="853426" cy="895330"/>
            <a:chOff x="2437" y="2052"/>
            <a:chExt cx="1269" cy="1330"/>
          </a:xfrm>
        </p:grpSpPr>
        <p:sp>
          <p:nvSpPr>
            <p:cNvPr id="79" name="矩形 1"/>
            <p:cNvSpPr>
              <a:spLocks noChangeArrowheads="1"/>
            </p:cNvSpPr>
            <p:nvPr/>
          </p:nvSpPr>
          <p:spPr bwMode="auto">
            <a:xfrm>
              <a:off x="2461" y="2137"/>
              <a:ext cx="1245" cy="1245"/>
            </a:xfrm>
            <a:prstGeom prst="rect">
              <a:avLst/>
            </a:prstGeom>
            <a:noFill/>
            <a:ln w="19050">
              <a:solidFill>
                <a:srgbClr val="000000"/>
              </a:solidFill>
              <a:round/>
            </a:ln>
          </p:spPr>
          <p:txBody>
            <a:bodyPr/>
            <a:lstStyle/>
            <a:p>
              <a:r>
                <a:rPr lang="zh-CN" altLang="en-US" sz="4800" b="1" dirty="0">
                  <a:solidFill>
                    <a:srgbClr val="FF0000"/>
                  </a:solidFill>
                  <a:latin typeface="楷体" panose="02010609060101010101" pitchFamily="49" charset="-122"/>
                  <a:ea typeface="楷体" panose="02010609060101010101" pitchFamily="49" charset="-122"/>
                </a:rPr>
                <a:t>皇</a:t>
              </a:r>
              <a:endParaRPr lang="zh-CN" altLang="en-US" sz="4800" b="1" dirty="0">
                <a:solidFill>
                  <a:srgbClr val="FF0000"/>
                </a:solidFill>
                <a:latin typeface="楷体" panose="02010609060101010101" pitchFamily="49" charset="-122"/>
                <a:ea typeface="楷体" panose="02010609060101010101" pitchFamily="49" charset="-122"/>
              </a:endParaRPr>
            </a:p>
          </p:txBody>
        </p:sp>
        <p:cxnSp>
          <p:nvCxnSpPr>
            <p:cNvPr id="80" name="直接连接符 4"/>
            <p:cNvCxnSpPr>
              <a:cxnSpLocks noChangeShapeType="1"/>
            </p:cNvCxnSpPr>
            <p:nvPr/>
          </p:nvCxnSpPr>
          <p:spPr bwMode="auto">
            <a:xfrm>
              <a:off x="2437" y="2645"/>
              <a:ext cx="1245" cy="0"/>
            </a:xfrm>
            <a:prstGeom prst="line">
              <a:avLst/>
            </a:prstGeom>
            <a:noFill/>
            <a:ln w="12700">
              <a:solidFill>
                <a:srgbClr val="000000"/>
              </a:solidFill>
              <a:prstDash val="dash"/>
              <a:round/>
            </a:ln>
          </p:spPr>
        </p:cxnSp>
        <p:cxnSp>
          <p:nvCxnSpPr>
            <p:cNvPr id="81" name="直接连接符 6"/>
            <p:cNvCxnSpPr>
              <a:cxnSpLocks noChangeShapeType="1"/>
            </p:cNvCxnSpPr>
            <p:nvPr/>
          </p:nvCxnSpPr>
          <p:spPr bwMode="auto">
            <a:xfrm>
              <a:off x="3060" y="2052"/>
              <a:ext cx="0" cy="1245"/>
            </a:xfrm>
            <a:prstGeom prst="line">
              <a:avLst/>
            </a:prstGeom>
            <a:noFill/>
            <a:ln w="12700">
              <a:solidFill>
                <a:srgbClr val="000000"/>
              </a:solidFill>
              <a:prstDash val="dash"/>
              <a:round/>
            </a:ln>
          </p:spPr>
        </p:cxnSp>
      </p:grpSp>
      <p:sp>
        <p:nvSpPr>
          <p:cNvPr id="82" name="TextBox 60"/>
          <p:cNvSpPr txBox="1"/>
          <p:nvPr/>
        </p:nvSpPr>
        <p:spPr>
          <a:xfrm>
            <a:off x="8026826" y="2564397"/>
            <a:ext cx="1296144" cy="646331"/>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rPr>
              <a:t>皇帝</a:t>
            </a:r>
            <a:endParaRPr lang="zh-CN" altLang="en-US" sz="3600" b="1" dirty="0">
              <a:latin typeface="楷体" panose="02010609060101010101" pitchFamily="49" charset="-122"/>
              <a:ea typeface="楷体" panose="02010609060101010101" pitchFamily="49" charset="-122"/>
            </a:endParaRPr>
          </a:p>
        </p:txBody>
      </p:sp>
      <p:sp>
        <p:nvSpPr>
          <p:cNvPr id="107" name="文本框 106"/>
          <p:cNvSpPr txBox="1"/>
          <p:nvPr/>
        </p:nvSpPr>
        <p:spPr>
          <a:xfrm>
            <a:off x="2587119" y="989855"/>
            <a:ext cx="1223790"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xiè</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108" name="文本框 107"/>
          <p:cNvSpPr txBox="1"/>
          <p:nvPr/>
        </p:nvSpPr>
        <p:spPr>
          <a:xfrm>
            <a:off x="2590512" y="3330932"/>
            <a:ext cx="1138945"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lǚ</a:t>
            </a:r>
            <a:endParaRPr lang="en-US" altLang="zh-CN" sz="4000" b="1" dirty="0">
              <a:solidFill>
                <a:srgbClr val="FF0000"/>
              </a:solidFill>
              <a:latin typeface="宋体" panose="02010600030101010101" pitchFamily="2" charset="-122"/>
              <a:ea typeface="宋体" panose="02010600030101010101" pitchFamily="2" charset="-122"/>
            </a:endParaRPr>
          </a:p>
        </p:txBody>
      </p:sp>
      <p:sp>
        <p:nvSpPr>
          <p:cNvPr id="109" name="文本框 108"/>
          <p:cNvSpPr txBox="1"/>
          <p:nvPr/>
        </p:nvSpPr>
        <p:spPr>
          <a:xfrm>
            <a:off x="3811607" y="1009956"/>
            <a:ext cx="1295063" cy="707886"/>
          </a:xfrm>
          <a:prstGeom prst="rect">
            <a:avLst/>
          </a:prstGeom>
          <a:noFill/>
        </p:spPr>
        <p:txBody>
          <a:bodyPr wrap="square" rtlCol="0">
            <a:spAutoFit/>
          </a:bodyPr>
          <a:lstStyle/>
          <a:p>
            <a:r>
              <a:rPr lang="en-US" altLang="zh-CN" sz="4000" b="1" dirty="0" err="1" smtClean="0">
                <a:solidFill>
                  <a:srgbClr val="FF0000"/>
                </a:solidFill>
                <a:latin typeface="宋体" panose="02010600030101010101" pitchFamily="2" charset="-122"/>
                <a:ea typeface="宋体" panose="02010600030101010101" pitchFamily="2" charset="-122"/>
              </a:rPr>
              <a:t>qián</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67" name="文本框 66"/>
          <p:cNvSpPr txBox="1"/>
          <p:nvPr/>
        </p:nvSpPr>
        <p:spPr>
          <a:xfrm>
            <a:off x="6686329" y="1008857"/>
            <a:ext cx="1223790"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tāi</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68" name="文本框 67"/>
          <p:cNvSpPr txBox="1"/>
          <p:nvPr/>
        </p:nvSpPr>
        <p:spPr>
          <a:xfrm>
            <a:off x="3753444" y="3293883"/>
            <a:ext cx="1986087" cy="707886"/>
          </a:xfrm>
          <a:prstGeom prst="rect">
            <a:avLst/>
          </a:prstGeom>
          <a:noFill/>
        </p:spPr>
        <p:txBody>
          <a:bodyPr wrap="square" rtlCol="0">
            <a:spAutoFit/>
          </a:bodyPr>
          <a:lstStyle/>
          <a:p>
            <a:r>
              <a:rPr lang="en-US" altLang="zh-CN" sz="4000" b="1" dirty="0" err="1" smtClean="0">
                <a:solidFill>
                  <a:srgbClr val="FF0000"/>
                </a:solidFill>
                <a:latin typeface="宋体" panose="02010600030101010101" pitchFamily="2" charset="-122"/>
                <a:ea typeface="宋体" panose="02010600030101010101" pitchFamily="2" charset="-122"/>
              </a:rPr>
              <a:t>jiān</a:t>
            </a:r>
            <a:r>
              <a:rPr lang="en-US" altLang="zh-CN" sz="4000" dirty="0" err="1" smtClean="0">
                <a:solidFill>
                  <a:srgbClr val="FF0000"/>
                </a:solidFill>
                <a:latin typeface="Arial" panose="020B0604020202020204" pitchFamily="34" charset="0"/>
                <a:ea typeface="宋体" panose="02010600030101010101" pitchFamily="2" charset="-122"/>
                <a:cs typeface="Arial" panose="020B0604020202020204" pitchFamily="34" charset="0"/>
              </a:rPr>
              <a:t>g</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69" name="文本框 68"/>
          <p:cNvSpPr txBox="1"/>
          <p:nvPr/>
        </p:nvSpPr>
        <p:spPr>
          <a:xfrm>
            <a:off x="5347840" y="996089"/>
            <a:ext cx="1223790"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shì</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88" name="文本框 87"/>
          <p:cNvSpPr txBox="1"/>
          <p:nvPr/>
        </p:nvSpPr>
        <p:spPr>
          <a:xfrm>
            <a:off x="7865807" y="995393"/>
            <a:ext cx="1702296" cy="707886"/>
          </a:xfrm>
          <a:prstGeom prst="rect">
            <a:avLst/>
          </a:prstGeom>
          <a:noFill/>
        </p:spPr>
        <p:txBody>
          <a:bodyPr wrap="square" rtlCol="0">
            <a:spAutoFit/>
          </a:bodyPr>
          <a:lstStyle/>
          <a:p>
            <a:r>
              <a:rPr lang="en-US" altLang="zh-CN" sz="4000" b="1" dirty="0" err="1" smtClean="0">
                <a:solidFill>
                  <a:srgbClr val="FF0000"/>
                </a:solidFill>
                <a:latin typeface="宋体" panose="02010600030101010101" pitchFamily="2" charset="-122"/>
                <a:ea typeface="宋体" panose="02010600030101010101" pitchFamily="2" charset="-122"/>
              </a:rPr>
              <a:t>huán</a:t>
            </a:r>
            <a:r>
              <a:rPr lang="en-US" altLang="zh-CN" sz="4000" dirty="0" err="1" smtClean="0">
                <a:solidFill>
                  <a:srgbClr val="FF0000"/>
                </a:solidFill>
                <a:latin typeface="Arial" panose="020B0604020202020204" pitchFamily="34" charset="0"/>
                <a:ea typeface="宋体" panose="02010600030101010101" pitchFamily="2" charset="-122"/>
                <a:cs typeface="Arial" panose="020B0604020202020204" pitchFamily="34" charset="0"/>
              </a:rPr>
              <a:t>g</a:t>
            </a:r>
            <a:endParaRPr lang="zh-CN" altLang="en-US" sz="40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ppt_x"/>
                                          </p:val>
                                        </p:tav>
                                        <p:tav tm="100000">
                                          <p:val>
                                            <p:strVal val="#ppt_x"/>
                                          </p:val>
                                        </p:tav>
                                      </p:tavLst>
                                    </p:anim>
                                    <p:anim calcmode="lin" valueType="num">
                                      <p:cBhvr additive="base">
                                        <p:cTn id="14"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ppt_x"/>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additive="base">
                                        <p:cTn id="25" dur="500" fill="hold"/>
                                        <p:tgtEl>
                                          <p:spTgt spid="77"/>
                                        </p:tgtEl>
                                        <p:attrNameLst>
                                          <p:attrName>ppt_x</p:attrName>
                                        </p:attrNameLst>
                                      </p:cBhvr>
                                      <p:tavLst>
                                        <p:tav tm="0">
                                          <p:val>
                                            <p:strVal val="#ppt_x"/>
                                          </p:val>
                                        </p:tav>
                                        <p:tav tm="100000">
                                          <p:val>
                                            <p:strVal val="#ppt_x"/>
                                          </p:val>
                                        </p:tav>
                                      </p:tavLst>
                                    </p:anim>
                                    <p:anim calcmode="lin" valueType="num">
                                      <p:cBhvr additive="base">
                                        <p:cTn id="26"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ppt_x"/>
                                          </p:val>
                                        </p:tav>
                                        <p:tav tm="100000">
                                          <p:val>
                                            <p:strVal val="#ppt_x"/>
                                          </p:val>
                                        </p:tav>
                                      </p:tavLst>
                                    </p:anim>
                                    <p:anim calcmode="lin" valueType="num">
                                      <p:cBhvr additive="base">
                                        <p:cTn id="32"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ppt_x"/>
                                          </p:val>
                                        </p:tav>
                                        <p:tav tm="100000">
                                          <p:val>
                                            <p:strVal val="#ppt_x"/>
                                          </p:val>
                                        </p:tav>
                                      </p:tavLst>
                                    </p:anim>
                                    <p:anim calcmode="lin" valueType="num">
                                      <p:cBhvr additive="base">
                                        <p:cTn id="38"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ppt_x"/>
                                          </p:val>
                                        </p:tav>
                                        <p:tav tm="100000">
                                          <p:val>
                                            <p:strVal val="#ppt_x"/>
                                          </p:val>
                                        </p:tav>
                                      </p:tavLst>
                                    </p:anim>
                                    <p:anim calcmode="lin" valueType="num">
                                      <p:cBhvr additive="base">
                                        <p:cTn id="4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5" grpId="0"/>
      <p:bldP spid="66" grpId="0"/>
      <p:bldP spid="77" grpId="0"/>
      <p:bldP spid="8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6379" y="980728"/>
            <a:ext cx="11179242" cy="5632311"/>
          </a:xfrm>
          <a:prstGeom prst="rect">
            <a:avLst/>
          </a:prstGeom>
          <a:noFill/>
        </p:spPr>
        <p:txBody>
          <a:bodyPr wrap="square" rtlCol="0">
            <a:spAutoFit/>
          </a:bodyPr>
          <a:lstStyle/>
          <a:p>
            <a:r>
              <a:rPr lang="en-US" altLang="zh-CN" sz="3600" dirty="0">
                <a:solidFill>
                  <a:srgbClr val="FF0000"/>
                </a:solidFill>
                <a:latin typeface="楷体" panose="02010609060101010101" pitchFamily="49" charset="-122"/>
                <a:ea typeface="楷体" panose="02010609060101010101" pitchFamily="49" charset="-122"/>
              </a:rPr>
              <a:t>    </a:t>
            </a:r>
            <a:r>
              <a:rPr lang="zh-CN" altLang="zh-CN" sz="3600" dirty="0">
                <a:solidFill>
                  <a:srgbClr val="FF0000"/>
                </a:solidFill>
                <a:latin typeface="楷体" panose="02010609060101010101" pitchFamily="49" charset="-122"/>
                <a:ea typeface="楷体" panose="02010609060101010101" pitchFamily="49" charset="-122"/>
              </a:rPr>
              <a:t>提示：首先，同学们可以广泛地搜集为国家富强而奋斗的杰出人物的故事，可以是文字资料、图片资料或者是影像资料。其次，和小组同学讨论并确定所选人物，可以从不同的领域，如科学领域、军事领域、文化领域或医疗领域，还可以从不同的时期，如中华人民共和国成立初期、改革开放时期等方面进行考虑。再次，想一想他们为祖国和人民作出的贡献及他们身上有哪些优秀品质值得我们学习。最后，和同学商定手抄报的格式，将已经选择好的内容以手抄报的形式呈现出来。</a:t>
            </a:r>
            <a:endParaRPr lang="zh-CN" altLang="zh-CN" sz="3600" dirty="0">
              <a:solidFill>
                <a:srgbClr val="FF0000"/>
              </a:solidFill>
              <a:latin typeface="楷体" panose="02010609060101010101" pitchFamily="49" charset="-122"/>
              <a:ea typeface="楷体" panose="02010609060101010101" pitchFamily="49" charset="-122"/>
            </a:endParaRPr>
          </a:p>
          <a:p>
            <a:endParaRPr lang="zh-CN" altLang="en-US" sz="36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1464" y="528400"/>
            <a:ext cx="9001000" cy="1323439"/>
          </a:xfrm>
          <a:prstGeom prst="rect">
            <a:avLst/>
          </a:prstGeom>
          <a:noFill/>
        </p:spPr>
        <p:txBody>
          <a:bodyPr wrap="square" rtlCol="0">
            <a:spAutoFit/>
          </a:bodyPr>
          <a:lstStyle/>
          <a:p>
            <a:pPr algn="l"/>
            <a:r>
              <a:rPr lang="zh-CN" altLang="en-US" sz="4000" dirty="0">
                <a:latin typeface="宋体" panose="02010600030101010101" pitchFamily="2" charset="-122"/>
                <a:ea typeface="宋体" panose="02010600030101010101" pitchFamily="2" charset="-122"/>
              </a:rPr>
              <a:t>选做</a:t>
            </a:r>
            <a:endParaRPr lang="en-US" altLang="zh-CN" sz="4000" dirty="0">
              <a:latin typeface="宋体" panose="02010600030101010101" pitchFamily="2" charset="-122"/>
              <a:ea typeface="宋体" panose="02010600030101010101" pitchFamily="2" charset="-122"/>
            </a:endParaRPr>
          </a:p>
          <a:p>
            <a:r>
              <a:rPr lang="zh-CN" altLang="en-US" sz="4000" dirty="0">
                <a:latin typeface="宋体" panose="02010600030101010101" pitchFamily="2" charset="-122"/>
                <a:ea typeface="宋体" panose="02010600030101010101" pitchFamily="2" charset="-122"/>
              </a:rPr>
              <a:t>    和同学集体朗通课文。</a:t>
            </a:r>
            <a:endParaRPr lang="zh-CN" altLang="en-US" sz="4000" dirty="0">
              <a:latin typeface="宋体" panose="02010600030101010101" pitchFamily="2" charset="-122"/>
              <a:ea typeface="宋体" panose="02010600030101010101" pitchFamily="2" charset="-122"/>
            </a:endParaRPr>
          </a:p>
        </p:txBody>
      </p:sp>
      <p:sp>
        <p:nvSpPr>
          <p:cNvPr id="3" name="文本框 2"/>
          <p:cNvSpPr txBox="1"/>
          <p:nvPr/>
        </p:nvSpPr>
        <p:spPr>
          <a:xfrm>
            <a:off x="1127448" y="2348880"/>
            <a:ext cx="9541060" cy="3785652"/>
          </a:xfrm>
          <a:prstGeom prst="rect">
            <a:avLst/>
          </a:prstGeom>
          <a:noFill/>
        </p:spPr>
        <p:txBody>
          <a:bodyPr wrap="square" rtlCol="0">
            <a:spAutoFit/>
          </a:bodyPr>
          <a:lstStyle/>
          <a:p>
            <a:r>
              <a:rPr lang="en-US" altLang="zh-CN" sz="4000">
                <a:solidFill>
                  <a:srgbClr val="FF0000"/>
                </a:solidFill>
                <a:latin typeface="楷体" panose="02010609060101010101" pitchFamily="49" charset="-122"/>
                <a:ea typeface="楷体" panose="02010609060101010101" pitchFamily="49" charset="-122"/>
              </a:rPr>
              <a:t>    </a:t>
            </a:r>
            <a:r>
              <a:rPr lang="zh-CN" altLang="zh-CN" sz="4000">
                <a:solidFill>
                  <a:srgbClr val="FF0000"/>
                </a:solidFill>
                <a:latin typeface="楷体" panose="02010609060101010101" pitchFamily="49" charset="-122"/>
                <a:ea typeface="楷体" panose="02010609060101010101" pitchFamily="49" charset="-122"/>
              </a:rPr>
              <a:t>提示：可以选几个同学分成一组，按照课文中的句意来划分。中间部分每句话指名一位同学朗读。开头和最后大家一起合读。朗读时注意语气铿锵有力，读出中国少年的自立自强感。</a:t>
            </a:r>
            <a:endParaRPr lang="zh-CN" altLang="zh-CN" sz="4000">
              <a:solidFill>
                <a:srgbClr val="FF0000"/>
              </a:solidFill>
              <a:latin typeface="楷体" panose="02010609060101010101" pitchFamily="49" charset="-122"/>
              <a:ea typeface="楷体" panose="02010609060101010101" pitchFamily="49" charset="-122"/>
            </a:endParaRPr>
          </a:p>
          <a:p>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07768" y="2924944"/>
            <a:ext cx="864096"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少</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13" name="左大括号 12"/>
          <p:cNvSpPr/>
          <p:nvPr/>
        </p:nvSpPr>
        <p:spPr>
          <a:xfrm>
            <a:off x="4583832" y="2492896"/>
            <a:ext cx="360040" cy="1728192"/>
          </a:xfrm>
          <a:prstGeom prst="leftBrace">
            <a:avLst>
              <a:gd name="adj1" fmla="val 49094"/>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dirty="0"/>
          </a:p>
        </p:txBody>
      </p:sp>
      <p:sp>
        <p:nvSpPr>
          <p:cNvPr id="23" name="TextBox 22"/>
          <p:cNvSpPr txBox="1"/>
          <p:nvPr/>
        </p:nvSpPr>
        <p:spPr>
          <a:xfrm>
            <a:off x="4943872" y="3804003"/>
            <a:ext cx="1656184" cy="707886"/>
          </a:xfrm>
          <a:prstGeom prst="rect">
            <a:avLst/>
          </a:prstGeom>
          <a:noFill/>
        </p:spPr>
        <p:txBody>
          <a:bodyPr wrap="square" rtlCol="0">
            <a:spAutoFit/>
          </a:bodyPr>
          <a:lstStyle/>
          <a:p>
            <a:pPr algn="l"/>
            <a:r>
              <a:rPr lang="en-US" altLang="zh-CN" sz="4000" b="1" dirty="0" err="1">
                <a:solidFill>
                  <a:srgbClr val="FF0000"/>
                </a:solidFill>
                <a:latin typeface="宋体" panose="02010600030101010101" pitchFamily="2" charset="-122"/>
                <a:ea typeface="宋体" panose="02010600030101010101" pitchFamily="2" charset="-122"/>
              </a:rPr>
              <a:t>shào</a:t>
            </a:r>
            <a:endParaRPr lang="zh-CN" altLang="en-US" sz="4000" b="1" dirty="0">
              <a:solidFill>
                <a:srgbClr val="FF0000"/>
              </a:solidFill>
              <a:latin typeface="宋体" panose="02010600030101010101" pitchFamily="2" charset="-122"/>
              <a:ea typeface="宋体" panose="02010600030101010101" pitchFamily="2" charset="-122"/>
            </a:endParaRPr>
          </a:p>
        </p:txBody>
      </p:sp>
      <p:sp>
        <p:nvSpPr>
          <p:cNvPr id="29" name="TextBox 28"/>
          <p:cNvSpPr txBox="1"/>
          <p:nvPr/>
        </p:nvSpPr>
        <p:spPr>
          <a:xfrm>
            <a:off x="4943872" y="2086621"/>
            <a:ext cx="1377404" cy="707886"/>
          </a:xfrm>
          <a:prstGeom prst="rect">
            <a:avLst/>
          </a:prstGeom>
          <a:noFill/>
        </p:spPr>
        <p:txBody>
          <a:bodyPr wrap="square" rtlCol="0">
            <a:spAutoFit/>
          </a:bodyPr>
          <a:lstStyle/>
          <a:p>
            <a:r>
              <a:rPr lang="en-US" altLang="zh-CN" sz="4000" b="1" dirty="0" err="1">
                <a:solidFill>
                  <a:srgbClr val="FF0000"/>
                </a:solidFill>
                <a:latin typeface="宋体" panose="02010600030101010101" pitchFamily="2" charset="-122"/>
                <a:ea typeface="宋体" panose="02010600030101010101" pitchFamily="2" charset="-122"/>
              </a:rPr>
              <a:t>shǎo</a:t>
            </a:r>
            <a:endParaRPr lang="zh-CN" altLang="en-US" sz="4000" b="1" dirty="0">
              <a:latin typeface="宋体" panose="02010600030101010101" pitchFamily="2" charset="-122"/>
              <a:ea typeface="宋体" panose="02010600030101010101" pitchFamily="2" charset="-122"/>
            </a:endParaRPr>
          </a:p>
        </p:txBody>
      </p:sp>
      <p:sp>
        <p:nvSpPr>
          <p:cNvPr id="33" name="TextBox 32"/>
          <p:cNvSpPr txBox="1"/>
          <p:nvPr/>
        </p:nvSpPr>
        <p:spPr>
          <a:xfrm>
            <a:off x="6321276" y="2091472"/>
            <a:ext cx="129614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多少</a:t>
            </a:r>
            <a:endParaRPr lang="zh-CN" altLang="en-US" sz="4000" b="1" dirty="0">
              <a:solidFill>
                <a:srgbClr val="FF0000"/>
              </a:solidFill>
              <a:latin typeface="楷体" panose="02010609060101010101" pitchFamily="49" charset="-122"/>
              <a:ea typeface="楷体" panose="02010609060101010101" pitchFamily="49" charset="-122"/>
            </a:endParaRPr>
          </a:p>
        </p:txBody>
      </p:sp>
      <p:grpSp>
        <p:nvGrpSpPr>
          <p:cNvPr id="25" name="组合 28"/>
          <p:cNvGrpSpPr/>
          <p:nvPr/>
        </p:nvGrpSpPr>
        <p:grpSpPr>
          <a:xfrm>
            <a:off x="1147039" y="250984"/>
            <a:ext cx="2389505" cy="717550"/>
            <a:chOff x="986785" y="143510"/>
            <a:chExt cx="2389505" cy="717550"/>
          </a:xfrm>
        </p:grpSpPr>
        <p:pic>
          <p:nvPicPr>
            <p:cNvPr id="26" name="图片 25" descr="微信图片_20190307082310.jpg"/>
            <p:cNvPicPr>
              <a:picLocks noChangeAspect="1"/>
            </p:cNvPicPr>
            <p:nvPr/>
          </p:nvPicPr>
          <p:blipFill>
            <a:blip r:embed="rId1" cstate="email"/>
            <a:stretch>
              <a:fillRect/>
            </a:stretch>
          </p:blipFill>
          <p:spPr>
            <a:xfrm>
              <a:off x="986785" y="143510"/>
              <a:ext cx="2389505" cy="717550"/>
            </a:xfrm>
            <a:prstGeom prst="rect">
              <a:avLst/>
            </a:prstGeom>
            <a:noFill/>
            <a:ln w="9525" cap="flat" cmpd="sng" algn="ctr">
              <a:noFill/>
              <a:prstDash val="solid"/>
              <a:miter lim="800000"/>
              <a:headEnd type="none" w="med" len="med"/>
              <a:tailEnd type="none" w="med" len="med"/>
            </a:ln>
            <a:effectLst/>
          </p:spPr>
        </p:pic>
        <p:sp>
          <p:nvSpPr>
            <p:cNvPr id="35" name="TextBox 25"/>
            <p:cNvSpPr/>
            <p:nvPr/>
          </p:nvSpPr>
          <p:spPr>
            <a:xfrm>
              <a:off x="1095375" y="143510"/>
              <a:ext cx="2087245" cy="66421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1800" b="0" i="0" u="none" strike="noStrike" kern="1" spc="0" baseline="0">
                  <a:solidFill>
                    <a:schemeClr val="tx1"/>
                  </a:solidFill>
                  <a:effectLst/>
                  <a:latin typeface="Arial" panose="020B0604020202020204" pitchFamily="34" charset="0"/>
                  <a:ea typeface="华文新魏" panose="02010800040101010101" charset="-122"/>
                  <a:cs typeface="Arial" panose="020B0604020202020204" pitchFamily="34" charset="0"/>
                </a:defRPr>
              </a:pPr>
              <a:r>
                <a:rPr lang="en-US" sz="4000" b="1" dirty="0">
                  <a:latin typeface="宋体" panose="02010600030101010101" pitchFamily="2" charset="-122"/>
                  <a:ea typeface="宋体" panose="02010600030101010101" pitchFamily="2" charset="-122"/>
                  <a:cs typeface="Arial" panose="020B0604020202020204" pitchFamily="34" charset="0"/>
                </a:rPr>
                <a:t> </a:t>
              </a:r>
              <a:r>
                <a:rPr lang="zh-CN" sz="3800" b="1" dirty="0">
                  <a:latin typeface="黑体" panose="02010609060101010101" pitchFamily="49" charset="-122"/>
                  <a:ea typeface="黑体" panose="02010609060101010101" pitchFamily="49" charset="-122"/>
                  <a:cs typeface="黑体" panose="02010609060101010101" pitchFamily="49" charset="-122"/>
                </a:rPr>
                <a:t>多音字</a:t>
              </a:r>
              <a:endParaRPr lang="zh-CN" sz="4000" b="1" dirty="0">
                <a:latin typeface="宋体" panose="02010600030101010101" pitchFamily="2" charset="-122"/>
                <a:ea typeface="宋体" panose="02010600030101010101" pitchFamily="2" charset="-122"/>
                <a:cs typeface="Arial" panose="020B0604020202020204" pitchFamily="34" charset="0"/>
              </a:endParaRPr>
            </a:p>
          </p:txBody>
        </p:sp>
      </p:grpSp>
      <p:sp>
        <p:nvSpPr>
          <p:cNvPr id="4" name="文本框 3"/>
          <p:cNvSpPr txBox="1"/>
          <p:nvPr/>
        </p:nvSpPr>
        <p:spPr>
          <a:xfrm>
            <a:off x="6395968" y="3804003"/>
            <a:ext cx="2022826" cy="707886"/>
          </a:xfrm>
          <a:prstGeom prst="rect">
            <a:avLst/>
          </a:prstGeom>
          <a:noFill/>
        </p:spPr>
        <p:txBody>
          <a:bodyPr wrap="square" rtlCol="0">
            <a:spAutoFit/>
          </a:bodyPr>
          <a:lstStyle/>
          <a:p>
            <a:pPr algn="l"/>
            <a:r>
              <a:rPr lang="zh-CN" altLang="en-US" sz="4000" b="1" dirty="0">
                <a:solidFill>
                  <a:srgbClr val="FF0000"/>
                </a:solidFill>
                <a:latin typeface="楷体" panose="02010609060101010101" pitchFamily="49" charset="-122"/>
                <a:ea typeface="楷体" panose="02010609060101010101" pitchFamily="49" charset="-122"/>
              </a:rPr>
              <a:t>少年</a:t>
            </a:r>
            <a:endParaRPr lang="zh-CN" altLang="en-US" sz="4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linds(horizontal)">
                                      <p:cBhvr>
                                        <p:cTn id="12" dur="500"/>
                                        <p:tgtEl>
                                          <p:spTgt spid="2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linds(horizontal)">
                                      <p:cBhvr>
                                        <p:cTn id="15" dur="500"/>
                                        <p:tgtEl>
                                          <p:spTgt spid="3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linds(horizontal)">
                                      <p:cBhvr>
                                        <p:cTn id="23" dur="500"/>
                                        <p:tgtEl>
                                          <p:spTgt spid="2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23" grpId="0"/>
      <p:bldP spid="29" grpId="0"/>
      <p:bldP spid="3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551384" y="1484784"/>
            <a:ext cx="5616624" cy="50405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4" name="圆角矩形 3"/>
          <p:cNvSpPr/>
          <p:nvPr/>
        </p:nvSpPr>
        <p:spPr>
          <a:xfrm>
            <a:off x="6456040" y="1484784"/>
            <a:ext cx="5616624" cy="50405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5" name="TextBox 4"/>
          <p:cNvSpPr txBox="1"/>
          <p:nvPr/>
        </p:nvSpPr>
        <p:spPr>
          <a:xfrm>
            <a:off x="912104" y="1634411"/>
            <a:ext cx="2016224" cy="707886"/>
          </a:xfrm>
          <a:prstGeom prst="rect">
            <a:avLst/>
          </a:prstGeom>
          <a:noFill/>
        </p:spPr>
        <p:txBody>
          <a:bodyPr wrap="square" rtlCol="0">
            <a:spAutoFit/>
          </a:bodyPr>
          <a:lstStyle/>
          <a:p>
            <a:pPr algn="l"/>
            <a:r>
              <a:rPr lang="zh-CN" altLang="en-US" sz="4000" b="1" dirty="0">
                <a:latin typeface="宋体" panose="02010600030101010101" pitchFamily="2" charset="-122"/>
                <a:ea typeface="宋体" panose="02010600030101010101" pitchFamily="2" charset="-122"/>
              </a:rPr>
              <a:t>近义词</a:t>
            </a:r>
            <a:endParaRPr lang="zh-CN" altLang="en-US" sz="4000" b="1" dirty="0">
              <a:latin typeface="宋体" panose="02010600030101010101" pitchFamily="2" charset="-122"/>
              <a:ea typeface="宋体" panose="02010600030101010101" pitchFamily="2" charset="-122"/>
            </a:endParaRPr>
          </a:p>
        </p:txBody>
      </p:sp>
      <p:sp>
        <p:nvSpPr>
          <p:cNvPr id="6" name="TextBox 5"/>
          <p:cNvSpPr txBox="1"/>
          <p:nvPr/>
        </p:nvSpPr>
        <p:spPr>
          <a:xfrm>
            <a:off x="6720696" y="1688614"/>
            <a:ext cx="1800200" cy="720080"/>
          </a:xfrm>
          <a:prstGeom prst="rect">
            <a:avLst/>
          </a:prstGeom>
          <a:noFill/>
        </p:spPr>
        <p:txBody>
          <a:bodyPr wrap="square" rtlCol="0">
            <a:spAutoFit/>
          </a:bodyPr>
          <a:lstStyle/>
          <a:p>
            <a:pPr algn="l"/>
            <a:r>
              <a:rPr lang="zh-CN" altLang="en-US" sz="4000" b="1" dirty="0">
                <a:latin typeface="宋体" panose="02010600030101010101" pitchFamily="2" charset="-122"/>
                <a:ea typeface="宋体" panose="02010600030101010101" pitchFamily="2" charset="-122"/>
              </a:rPr>
              <a:t>反义词</a:t>
            </a:r>
            <a:endParaRPr lang="zh-CN" altLang="en-US" sz="4000" b="1" dirty="0">
              <a:latin typeface="宋体" panose="02010600030101010101" pitchFamily="2" charset="-122"/>
              <a:ea typeface="宋体" panose="02010600030101010101" pitchFamily="2" charset="-122"/>
            </a:endParaRPr>
          </a:p>
        </p:txBody>
      </p:sp>
      <p:sp>
        <p:nvSpPr>
          <p:cNvPr id="7" name="TextBox 6"/>
          <p:cNvSpPr txBox="1"/>
          <p:nvPr/>
        </p:nvSpPr>
        <p:spPr>
          <a:xfrm>
            <a:off x="1222624" y="2464825"/>
            <a:ext cx="3024336" cy="1938992"/>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责任</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a:p>
            <a:pPr algn="l"/>
            <a:r>
              <a:rPr lang="zh-CN" altLang="en-US" sz="4000" b="1" dirty="0">
                <a:solidFill>
                  <a:srgbClr val="00B050"/>
                </a:solidFill>
                <a:latin typeface="楷体" panose="02010609060101010101" pitchFamily="49" charset="-122"/>
                <a:ea typeface="楷体" panose="02010609060101010101" pitchFamily="49" charset="-122"/>
              </a:rPr>
              <a:t>独立</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a:p>
            <a:pPr algn="l"/>
            <a:r>
              <a:rPr lang="zh-CN" altLang="en-US" sz="4000" b="1" dirty="0">
                <a:solidFill>
                  <a:srgbClr val="00B050"/>
                </a:solidFill>
                <a:latin typeface="楷体" panose="02010609060101010101" pitchFamily="49" charset="-122"/>
                <a:ea typeface="楷体" panose="02010609060101010101" pitchFamily="49" charset="-122"/>
              </a:rPr>
              <a:t>进步</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p:txBody>
      </p:sp>
      <p:sp>
        <p:nvSpPr>
          <p:cNvPr id="8" name="TextBox 7"/>
          <p:cNvSpPr txBox="1"/>
          <p:nvPr/>
        </p:nvSpPr>
        <p:spPr>
          <a:xfrm>
            <a:off x="3434413" y="2436338"/>
            <a:ext cx="1224136"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义务</a:t>
            </a:r>
            <a:endParaRPr lang="zh-CN" altLang="en-US" sz="4000" b="1" dirty="0">
              <a:solidFill>
                <a:srgbClr val="00B050"/>
              </a:solidFill>
              <a:latin typeface="楷体" panose="02010609060101010101" pitchFamily="49" charset="-122"/>
              <a:ea typeface="楷体" panose="02010609060101010101" pitchFamily="49" charset="-122"/>
            </a:endParaRPr>
          </a:p>
        </p:txBody>
      </p:sp>
      <p:sp>
        <p:nvSpPr>
          <p:cNvPr id="9" name="TextBox 8"/>
          <p:cNvSpPr txBox="1"/>
          <p:nvPr/>
        </p:nvSpPr>
        <p:spPr>
          <a:xfrm>
            <a:off x="3398409" y="3056102"/>
            <a:ext cx="1440160"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自立</a:t>
            </a:r>
            <a:endParaRPr lang="zh-CN" altLang="en-US" sz="4000" b="1" dirty="0">
              <a:solidFill>
                <a:srgbClr val="00B050"/>
              </a:solidFill>
              <a:latin typeface="楷体" panose="02010609060101010101" pitchFamily="49" charset="-122"/>
              <a:ea typeface="楷体" panose="02010609060101010101" pitchFamily="49" charset="-122"/>
            </a:endParaRPr>
          </a:p>
        </p:txBody>
      </p:sp>
      <p:sp>
        <p:nvSpPr>
          <p:cNvPr id="10" name="TextBox 9"/>
          <p:cNvSpPr txBox="1"/>
          <p:nvPr/>
        </p:nvSpPr>
        <p:spPr>
          <a:xfrm>
            <a:off x="3398409" y="3649155"/>
            <a:ext cx="1728192"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进取</a:t>
            </a:r>
            <a:endParaRPr lang="zh-CN" altLang="en-US" sz="4000" b="1" dirty="0">
              <a:solidFill>
                <a:srgbClr val="00B050"/>
              </a:solidFill>
              <a:latin typeface="楷体" panose="02010609060101010101" pitchFamily="49" charset="-122"/>
              <a:ea typeface="楷体" panose="02010609060101010101" pitchFamily="49" charset="-122"/>
            </a:endParaRPr>
          </a:p>
        </p:txBody>
      </p:sp>
      <p:sp>
        <p:nvSpPr>
          <p:cNvPr id="15" name="文本框 14"/>
          <p:cNvSpPr txBox="1"/>
          <p:nvPr/>
        </p:nvSpPr>
        <p:spPr>
          <a:xfrm>
            <a:off x="9361026" y="2348216"/>
            <a:ext cx="1620180"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退步</a:t>
            </a:r>
            <a:endParaRPr lang="zh-CN" altLang="en-US" sz="4000" b="1" dirty="0">
              <a:solidFill>
                <a:srgbClr val="00B050"/>
              </a:solidFill>
              <a:latin typeface="楷体" panose="02010609060101010101" pitchFamily="49" charset="-122"/>
              <a:ea typeface="楷体" panose="02010609060101010101" pitchFamily="49" charset="-122"/>
            </a:endParaRPr>
          </a:p>
        </p:txBody>
      </p:sp>
      <p:sp>
        <p:nvSpPr>
          <p:cNvPr id="16" name="文本框 15"/>
          <p:cNvSpPr txBox="1"/>
          <p:nvPr/>
        </p:nvSpPr>
        <p:spPr>
          <a:xfrm>
            <a:off x="8832304" y="2974586"/>
            <a:ext cx="2456945"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败</a:t>
            </a:r>
            <a:endParaRPr lang="zh-CN" altLang="en-US" sz="4000" b="1" dirty="0">
              <a:solidFill>
                <a:srgbClr val="00B050"/>
              </a:solidFill>
              <a:latin typeface="楷体" panose="02010609060101010101" pitchFamily="49" charset="-122"/>
              <a:ea typeface="楷体" panose="02010609060101010101" pitchFamily="49" charset="-122"/>
            </a:endParaRPr>
          </a:p>
        </p:txBody>
      </p:sp>
      <p:sp>
        <p:nvSpPr>
          <p:cNvPr id="17" name="文本框 16"/>
          <p:cNvSpPr txBox="1"/>
          <p:nvPr/>
        </p:nvSpPr>
        <p:spPr>
          <a:xfrm>
            <a:off x="8832303" y="3577325"/>
            <a:ext cx="2456945"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弱</a:t>
            </a:r>
            <a:endParaRPr lang="zh-CN" altLang="en-US" sz="4000" b="1" dirty="0">
              <a:solidFill>
                <a:srgbClr val="00B050"/>
              </a:solidFill>
              <a:latin typeface="楷体" panose="02010609060101010101" pitchFamily="49" charset="-122"/>
              <a:ea typeface="楷体" panose="02010609060101010101" pitchFamily="49" charset="-122"/>
            </a:endParaRPr>
          </a:p>
        </p:txBody>
      </p:sp>
      <p:grpSp>
        <p:nvGrpSpPr>
          <p:cNvPr id="19" name="组合 18"/>
          <p:cNvGrpSpPr/>
          <p:nvPr/>
        </p:nvGrpSpPr>
        <p:grpSpPr>
          <a:xfrm>
            <a:off x="1199456" y="272130"/>
            <a:ext cx="3026410" cy="816610"/>
            <a:chOff x="1063625" y="181610"/>
            <a:chExt cx="3026410" cy="816610"/>
          </a:xfrm>
        </p:grpSpPr>
        <p:pic>
          <p:nvPicPr>
            <p:cNvPr id="20" name="图片 19" descr="微信图片_20190307082317.jpg"/>
            <p:cNvPicPr>
              <a:picLocks noChangeAspect="1"/>
            </p:cNvPicPr>
            <p:nvPr/>
          </p:nvPicPr>
          <p:blipFill>
            <a:blip r:embed="rId1" cstate="email"/>
            <a:stretch>
              <a:fillRect/>
            </a:stretch>
          </p:blipFill>
          <p:spPr>
            <a:xfrm>
              <a:off x="1063625" y="181610"/>
              <a:ext cx="2966085" cy="816610"/>
            </a:xfrm>
            <a:prstGeom prst="rect">
              <a:avLst/>
            </a:prstGeom>
            <a:noFill/>
            <a:ln w="9525" cap="flat" cmpd="sng" algn="ctr">
              <a:noFill/>
              <a:prstDash val="solid"/>
              <a:miter lim="800000"/>
              <a:headEnd type="none" w="med" len="med"/>
              <a:tailEnd type="none" w="med" len="med"/>
            </a:ln>
            <a:effectLst/>
          </p:spPr>
        </p:pic>
        <p:sp>
          <p:nvSpPr>
            <p:cNvPr id="21" name="TextBox 20"/>
            <p:cNvSpPr/>
            <p:nvPr/>
          </p:nvSpPr>
          <p:spPr>
            <a:xfrm>
              <a:off x="1366520" y="280035"/>
              <a:ext cx="2723515" cy="59563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35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b="1"/>
                <a:t>词语对对碰</a:t>
              </a:r>
              <a:endParaRPr lang="zh-CN" b="1"/>
            </a:p>
          </p:txBody>
        </p:sp>
      </p:grpSp>
      <p:sp>
        <p:nvSpPr>
          <p:cNvPr id="22" name="TextBox 6"/>
          <p:cNvSpPr txBox="1"/>
          <p:nvPr/>
        </p:nvSpPr>
        <p:spPr>
          <a:xfrm>
            <a:off x="7123578" y="2371882"/>
            <a:ext cx="2512438" cy="2554545"/>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进步</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a:p>
            <a:pPr algn="l"/>
            <a:r>
              <a:rPr lang="zh-CN" altLang="en-US" sz="4000" b="1" dirty="0">
                <a:solidFill>
                  <a:srgbClr val="00B050"/>
                </a:solidFill>
                <a:latin typeface="楷体" panose="02010609060101010101" pitchFamily="49" charset="-122"/>
                <a:ea typeface="楷体" panose="02010609060101010101" pitchFamily="49" charset="-122"/>
              </a:rPr>
              <a:t>胜</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a:p>
            <a:pPr algn="l"/>
            <a:r>
              <a:rPr lang="zh-CN" altLang="en-US" sz="4000" b="1" dirty="0">
                <a:solidFill>
                  <a:srgbClr val="00B050"/>
                </a:solidFill>
                <a:latin typeface="楷体" panose="02010609060101010101" pitchFamily="49" charset="-122"/>
                <a:ea typeface="楷体" panose="02010609060101010101" pitchFamily="49" charset="-122"/>
              </a:rPr>
              <a:t>强</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a:p>
            <a:pPr algn="l"/>
            <a:r>
              <a:rPr lang="zh-CN" altLang="en-US" sz="4000" b="1" dirty="0">
                <a:solidFill>
                  <a:srgbClr val="00B050"/>
                </a:solidFill>
                <a:latin typeface="楷体" panose="02010609060101010101" pitchFamily="49" charset="-122"/>
                <a:ea typeface="楷体" panose="02010609060101010101" pitchFamily="49" charset="-122"/>
              </a:rPr>
              <a:t>纵</a:t>
            </a:r>
            <a:r>
              <a:rPr lang="en-US" altLang="zh-CN" sz="4000" b="1" dirty="0">
                <a:solidFill>
                  <a:srgbClr val="00B050"/>
                </a:solidFill>
                <a:latin typeface="楷体" panose="02010609060101010101" pitchFamily="49" charset="-122"/>
                <a:ea typeface="楷体" panose="02010609060101010101" pitchFamily="49" charset="-122"/>
              </a:rPr>
              <a:t>——</a:t>
            </a:r>
            <a:endParaRPr lang="en-US" altLang="zh-CN" sz="4000" b="1" dirty="0">
              <a:solidFill>
                <a:srgbClr val="00B050"/>
              </a:solidFill>
              <a:latin typeface="楷体" panose="02010609060101010101" pitchFamily="49" charset="-122"/>
              <a:ea typeface="楷体" panose="02010609060101010101" pitchFamily="49" charset="-122"/>
            </a:endParaRPr>
          </a:p>
        </p:txBody>
      </p:sp>
      <p:sp>
        <p:nvSpPr>
          <p:cNvPr id="23" name="文本框 22"/>
          <p:cNvSpPr txBox="1"/>
          <p:nvPr/>
        </p:nvSpPr>
        <p:spPr>
          <a:xfrm>
            <a:off x="8887796" y="4165968"/>
            <a:ext cx="2456945" cy="707886"/>
          </a:xfrm>
          <a:prstGeom prst="rect">
            <a:avLst/>
          </a:prstGeom>
          <a:noFill/>
        </p:spPr>
        <p:txBody>
          <a:bodyPr wrap="square" rtlCol="0">
            <a:spAutoFit/>
          </a:bodyPr>
          <a:lstStyle/>
          <a:p>
            <a:pPr algn="l"/>
            <a:r>
              <a:rPr lang="zh-CN" altLang="en-US" sz="4000" b="1" dirty="0">
                <a:solidFill>
                  <a:srgbClr val="00B050"/>
                </a:solidFill>
                <a:latin typeface="楷体" panose="02010609060101010101" pitchFamily="49" charset="-122"/>
                <a:ea typeface="楷体" panose="02010609060101010101" pitchFamily="49" charset="-122"/>
              </a:rPr>
              <a:t>横</a:t>
            </a:r>
            <a:endParaRPr lang="zh-CN" altLang="en-US" sz="4000" b="1" dirty="0">
              <a:solidFill>
                <a:srgbClr val="00B05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wipe(down)">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Effect transition="in" filter="barn(inVertical)">
                                      <p:cBhvr>
                                        <p:cTn id="27" dur="500"/>
                                        <p:tgtEl>
                                          <p:spTgt spid="1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inVertical)">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7"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1"/>
          <p:cNvGrpSpPr/>
          <p:nvPr/>
        </p:nvGrpSpPr>
        <p:grpSpPr>
          <a:xfrm>
            <a:off x="1219835" y="215265"/>
            <a:ext cx="2152650" cy="728980"/>
            <a:chOff x="1219835" y="215265"/>
            <a:chExt cx="2152650" cy="728980"/>
          </a:xfrm>
        </p:grpSpPr>
        <p:pic>
          <p:nvPicPr>
            <p:cNvPr id="6" name="图片 5" descr="微信图片_20190307082317.jpg"/>
            <p:cNvPicPr>
              <a:picLocks noChangeAspect="1"/>
            </p:cNvPicPr>
            <p:nvPr/>
          </p:nvPicPr>
          <p:blipFill>
            <a:blip r:embed="rId1" cstate="email"/>
            <a:stretch>
              <a:fillRect/>
            </a:stretch>
          </p:blipFill>
          <p:spPr>
            <a:xfrm>
              <a:off x="1219835" y="215265"/>
              <a:ext cx="2150745" cy="728980"/>
            </a:xfrm>
            <a:prstGeom prst="rect">
              <a:avLst/>
            </a:prstGeom>
            <a:noFill/>
            <a:ln w="9525" cap="flat" cmpd="sng" algn="ctr">
              <a:noFill/>
              <a:prstDash val="solid"/>
              <a:miter lim="800000"/>
              <a:headEnd type="none" w="med" len="med"/>
              <a:tailEnd type="none" w="med" len="med"/>
            </a:ln>
            <a:effectLst/>
          </p:spPr>
        </p:pic>
        <p:sp>
          <p:nvSpPr>
            <p:cNvPr id="7" name="TextBox 8"/>
            <p:cNvSpPr/>
            <p:nvPr/>
          </p:nvSpPr>
          <p:spPr>
            <a:xfrm>
              <a:off x="1291590" y="295910"/>
              <a:ext cx="2080895" cy="5651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35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altLang="en-US" b="1" dirty="0"/>
                <a:t>词语解释</a:t>
              </a:r>
              <a:endParaRPr lang="zh-CN" b="1" dirty="0"/>
            </a:p>
          </p:txBody>
        </p:sp>
      </p:grpSp>
      <p:sp>
        <p:nvSpPr>
          <p:cNvPr id="8" name="文本框 7"/>
          <p:cNvSpPr txBox="1"/>
          <p:nvPr/>
        </p:nvSpPr>
        <p:spPr>
          <a:xfrm>
            <a:off x="911424" y="1551712"/>
            <a:ext cx="2304256"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潜龙腾渊：</a:t>
            </a:r>
            <a:endParaRPr lang="zh-CN" altLang="en-US" sz="4000" dirty="0">
              <a:latin typeface="楷体" panose="02010609060101010101" pitchFamily="49" charset="-122"/>
              <a:ea typeface="楷体" panose="02010609060101010101" pitchFamily="49" charset="-122"/>
            </a:endParaRPr>
          </a:p>
        </p:txBody>
      </p:sp>
      <p:sp>
        <p:nvSpPr>
          <p:cNvPr id="10" name="文本框 9"/>
          <p:cNvSpPr txBox="1"/>
          <p:nvPr/>
        </p:nvSpPr>
        <p:spPr>
          <a:xfrm>
            <a:off x="906672" y="4830785"/>
            <a:ext cx="2597040"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奇花初胎：</a:t>
            </a:r>
            <a:endParaRPr lang="zh-CN" altLang="en-US" sz="4000" dirty="0">
              <a:latin typeface="楷体" panose="02010609060101010101" pitchFamily="49" charset="-122"/>
              <a:ea typeface="楷体" panose="02010609060101010101" pitchFamily="49" charset="-122"/>
            </a:endParaRPr>
          </a:p>
        </p:txBody>
      </p:sp>
      <p:sp>
        <p:nvSpPr>
          <p:cNvPr id="11" name="文本框 10"/>
          <p:cNvSpPr txBox="1"/>
          <p:nvPr/>
        </p:nvSpPr>
        <p:spPr>
          <a:xfrm>
            <a:off x="898944" y="4005838"/>
            <a:ext cx="1872208"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伏流：</a:t>
            </a:r>
            <a:endParaRPr lang="zh-CN" altLang="en-US" sz="4000" dirty="0">
              <a:latin typeface="楷体" panose="02010609060101010101" pitchFamily="49" charset="-122"/>
              <a:ea typeface="楷体" panose="02010609060101010101" pitchFamily="49" charset="-122"/>
            </a:endParaRPr>
          </a:p>
        </p:txBody>
      </p:sp>
      <p:sp>
        <p:nvSpPr>
          <p:cNvPr id="13" name="文本框 12"/>
          <p:cNvSpPr txBox="1"/>
          <p:nvPr/>
        </p:nvSpPr>
        <p:spPr>
          <a:xfrm>
            <a:off x="3221077" y="1551712"/>
            <a:ext cx="8563555" cy="2554545"/>
          </a:xfrm>
          <a:prstGeom prst="rect">
            <a:avLst/>
          </a:prstGeom>
          <a:noFill/>
        </p:spPr>
        <p:txBody>
          <a:bodyPr wrap="square" rtlCol="0">
            <a:spAutoFit/>
          </a:bodyPr>
          <a:lstStyle/>
          <a:p>
            <a:pPr algn="l"/>
            <a:r>
              <a:rPr lang="zh-CN" altLang="en-US" sz="4000" dirty="0">
                <a:solidFill>
                  <a:srgbClr val="FF0000"/>
                </a:solidFill>
                <a:latin typeface="楷体" panose="02010609060101010101" pitchFamily="49" charset="-122"/>
                <a:ea typeface="楷体" panose="02010609060101010101" pitchFamily="49" charset="-122"/>
              </a:rPr>
              <a:t>象征被压抑许久的巨人将要雄起，隐忍已久的巨力将要释放。潜龙：又比喻圣人在下位，隐而未显或比喻贤才失时不遇。</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14" name="文本框 13"/>
          <p:cNvSpPr txBox="1"/>
          <p:nvPr/>
        </p:nvSpPr>
        <p:spPr>
          <a:xfrm>
            <a:off x="2242126" y="4027516"/>
            <a:ext cx="9217024" cy="707886"/>
          </a:xfrm>
          <a:prstGeom prst="rect">
            <a:avLst/>
          </a:prstGeom>
          <a:noFill/>
        </p:spPr>
        <p:txBody>
          <a:bodyPr wrap="square" rtlCol="0">
            <a:spAutoFit/>
          </a:bodyPr>
          <a:lstStyle/>
          <a:p>
            <a:pPr algn="l"/>
            <a:r>
              <a:rPr lang="zh-CN" altLang="en-US" sz="4000" dirty="0">
                <a:solidFill>
                  <a:srgbClr val="FF0000"/>
                </a:solidFill>
                <a:latin typeface="楷体" panose="02010609060101010101" pitchFamily="49" charset="-122"/>
                <a:ea typeface="楷体" panose="02010609060101010101" pitchFamily="49" charset="-122"/>
              </a:rPr>
              <a:t>地底下流动。</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15" name="文本框 14"/>
          <p:cNvSpPr txBox="1"/>
          <p:nvPr/>
        </p:nvSpPr>
        <p:spPr>
          <a:xfrm>
            <a:off x="3215680" y="4830785"/>
            <a:ext cx="6140227" cy="707886"/>
          </a:xfrm>
          <a:prstGeom prst="rect">
            <a:avLst/>
          </a:prstGeom>
          <a:noFill/>
        </p:spPr>
        <p:txBody>
          <a:bodyPr wrap="square" rtlCol="0">
            <a:spAutoFit/>
          </a:bodyPr>
          <a:lstStyle/>
          <a:p>
            <a:pPr algn="l"/>
            <a:r>
              <a:rPr lang="zh-CN" altLang="en-US" sz="4000" dirty="0">
                <a:solidFill>
                  <a:srgbClr val="FF0000"/>
                </a:solidFill>
                <a:latin typeface="楷体" panose="02010609060101010101" pitchFamily="49" charset="-122"/>
                <a:ea typeface="楷体" panose="02010609060101010101" pitchFamily="49" charset="-122"/>
              </a:rPr>
              <a:t>奇花刚开始孕育蓓蕾。</a:t>
            </a:r>
            <a:endParaRPr lang="zh-CN" altLang="en-US" sz="4000"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898944" y="5592599"/>
            <a:ext cx="5269064" cy="707886"/>
          </a:xfrm>
          <a:prstGeom prst="rect">
            <a:avLst/>
          </a:prstGeom>
          <a:noFill/>
        </p:spPr>
        <p:txBody>
          <a:bodyPr wrap="square" rtlCol="0">
            <a:spAutoFit/>
          </a:bodyPr>
          <a:lstStyle/>
          <a:p>
            <a:pPr algn="l"/>
            <a:r>
              <a:rPr lang="zh-CN" altLang="en-US" sz="4000" dirty="0">
                <a:latin typeface="楷体" panose="02010609060101010101" pitchFamily="49" charset="-122"/>
                <a:ea typeface="楷体" panose="02010609060101010101" pitchFamily="49" charset="-122"/>
              </a:rPr>
              <a:t>天戴其苍，地履其黄：</a:t>
            </a:r>
            <a:endParaRPr lang="zh-CN" altLang="en-US" sz="4000" dirty="0">
              <a:latin typeface="楷体" panose="02010609060101010101" pitchFamily="49" charset="-122"/>
              <a:ea typeface="楷体" panose="02010609060101010101" pitchFamily="49" charset="-122"/>
            </a:endParaRPr>
          </a:p>
        </p:txBody>
      </p:sp>
      <p:sp>
        <p:nvSpPr>
          <p:cNvPr id="17" name="文本框 16"/>
          <p:cNvSpPr txBox="1"/>
          <p:nvPr/>
        </p:nvSpPr>
        <p:spPr>
          <a:xfrm>
            <a:off x="5735960" y="5585455"/>
            <a:ext cx="6140227" cy="1323439"/>
          </a:xfrm>
          <a:prstGeom prst="rect">
            <a:avLst/>
          </a:prstGeom>
          <a:noFill/>
        </p:spPr>
        <p:txBody>
          <a:bodyPr wrap="square" rtlCol="0">
            <a:spAutoFit/>
          </a:bodyPr>
          <a:lstStyle/>
          <a:p>
            <a:pPr algn="l"/>
            <a:r>
              <a:rPr lang="zh-CN" altLang="en-US" sz="4000" dirty="0">
                <a:solidFill>
                  <a:srgbClr val="FF0000"/>
                </a:solidFill>
                <a:latin typeface="楷体" panose="02010609060101010101" pitchFamily="49" charset="-122"/>
                <a:ea typeface="楷体" panose="02010609060101010101" pitchFamily="49" charset="-122"/>
              </a:rPr>
              <a:t>头顶着苍天，脚踏着黄土大地。</a:t>
            </a:r>
            <a:endParaRPr lang="zh-CN" altLang="en-US" sz="4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838200" y="197485"/>
            <a:ext cx="10515600" cy="1325563"/>
          </a:xfrm>
          <a:prstGeom prst="rect">
            <a:avLst/>
          </a:prstGeom>
        </p:spPr>
        <p:txBody>
          <a:bodyPr/>
          <a:lst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r>
              <a:rPr lang="zh-CN" altLang="en-US" sz="5500" b="1" dirty="0">
                <a:latin typeface="楷体" panose="02010609060101010101" pitchFamily="49" charset="-122"/>
                <a:ea typeface="楷体" panose="02010609060101010101" pitchFamily="49" charset="-122"/>
              </a:rPr>
              <a:t>写作背景</a:t>
            </a:r>
            <a:endParaRPr lang="zh-CN" altLang="en-US" sz="5500" b="1" dirty="0">
              <a:latin typeface="楷体" panose="02010609060101010101" pitchFamily="49" charset="-122"/>
              <a:ea typeface="楷体" panose="02010609060101010101" pitchFamily="49" charset="-122"/>
            </a:endParaRPr>
          </a:p>
        </p:txBody>
      </p:sp>
      <p:sp>
        <p:nvSpPr>
          <p:cNvPr id="3" name="内容占位符 2"/>
          <p:cNvSpPr txBox="1"/>
          <p:nvPr/>
        </p:nvSpPr>
        <p:spPr>
          <a:xfrm>
            <a:off x="838200" y="1702435"/>
            <a:ext cx="10515600" cy="4474845"/>
          </a:xfrm>
          <a:prstGeom prst="rect">
            <a:avLst/>
          </a:prstGeom>
        </p:spPr>
        <p:txBody>
          <a:bodyPr>
            <a:noAutofit/>
          </a:bodyPr>
          <a:lstStyle>
            <a:lvl1pPr marL="342900" indent="-342900" algn="l" rtl="0" eaLnBrk="1" latinLnBrk="0" hangingPunct="1">
              <a:spcBef>
                <a:spcPct val="20000"/>
              </a:spcBef>
              <a:buClr>
                <a:schemeClr val="accent1"/>
              </a:buClr>
              <a:buSzPct val="50000"/>
              <a:buFont typeface="Wingdings 2" panose="05020102010507070707"/>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panose="05020102010507070707"/>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marL="0" indent="0">
              <a:lnSpc>
                <a:spcPct val="130000"/>
              </a:lnSpc>
              <a:buFont typeface="Wingdings 2" panose="05020102010507070707"/>
              <a:buNone/>
            </a:pPr>
            <a:r>
              <a:rPr lang="en-US" altLang="zh-CN" sz="3500" dirty="0">
                <a:latin typeface="楷体" panose="02010609060101010101" pitchFamily="49" charset="-122"/>
                <a:ea typeface="楷体" panose="02010609060101010101" pitchFamily="49" charset="-122"/>
                <a:cs typeface="楷体" panose="02010609060101010101" pitchFamily="49" charset="-122"/>
              </a:rPr>
              <a:t>    </a:t>
            </a:r>
            <a:r>
              <a:rPr lang="zh-CN" altLang="en-US" sz="3500" dirty="0">
                <a:latin typeface="楷体" panose="02010609060101010101" pitchFamily="49" charset="-122"/>
                <a:ea typeface="楷体" panose="02010609060101010101" pitchFamily="49" charset="-122"/>
                <a:cs typeface="楷体" panose="02010609060101010101" pitchFamily="49" charset="-122"/>
              </a:rPr>
              <a:t>“戊戌变法”失败后，梁启超流亡日本，创办《清议报》，大力介绍西方近代资产阶级政治学说，批判封建专制主义。《少年中国说》就是当时发表在《清议报》上的一篇著名文章。此文影响颇大，被公认为梁启超著作中思想意义最</a:t>
            </a:r>
            <a:r>
              <a:rPr lang="zh-CN" altLang="en-US" sz="3500" dirty="0" smtClean="0">
                <a:latin typeface="楷体" panose="02010609060101010101" pitchFamily="49" charset="-122"/>
                <a:ea typeface="楷体" panose="02010609060101010101" pitchFamily="49" charset="-122"/>
                <a:cs typeface="楷体" panose="02010609060101010101" pitchFamily="49" charset="-122"/>
              </a:rPr>
              <a:t>积极、情感</a:t>
            </a:r>
            <a:r>
              <a:rPr lang="zh-CN" altLang="en-US" sz="3500" dirty="0">
                <a:latin typeface="楷体" panose="02010609060101010101" pitchFamily="49" charset="-122"/>
                <a:ea typeface="楷体" panose="02010609060101010101" pitchFamily="49" charset="-122"/>
                <a:cs typeface="楷体" panose="02010609060101010101" pitchFamily="49" charset="-122"/>
              </a:rPr>
              <a:t>色彩最激越的篇章，作者本人也把它视为自己“开文章之新体，激民气之暗潮”的代表作。</a:t>
            </a:r>
            <a:endParaRPr lang="zh-CN" altLang="en-US" sz="35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a:spLocks noGrp="1"/>
          </p:cNvSpPr>
          <p:nvPr/>
        </p:nvSpPr>
        <p:spPr>
          <a:xfrm>
            <a:off x="4192320" y="620688"/>
            <a:ext cx="7632848" cy="5811520"/>
          </a:xfrm>
          <a:prstGeom prst="rect">
            <a:avLst/>
          </a:prstGeom>
        </p:spPr>
        <p:txBody>
          <a:bodyPr vert="horz" lIns="91440" tIns="45720" rIns="91440" bIns="45720" rtlCol="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sz="3500"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3500" dirty="0">
                <a:solidFill>
                  <a:srgbClr val="FF0000"/>
                </a:solidFill>
                <a:latin typeface="楷体" panose="02010609060101010101" pitchFamily="49" charset="-122"/>
                <a:ea typeface="楷体" panose="02010609060101010101" pitchFamily="49" charset="-122"/>
                <a:cs typeface="楷体" panose="02010609060101010101" pitchFamily="49" charset="-122"/>
              </a:rPr>
              <a:t>梁启超(1873一</a:t>
            </a:r>
            <a:r>
              <a:rPr lang="zh-CN" altLang="en-US" sz="3500"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1929年)</a:t>
            </a:r>
            <a:r>
              <a:rPr lang="zh-CN" altLang="en-US" sz="3500" dirty="0">
                <a:solidFill>
                  <a:srgbClr val="FF0000"/>
                </a:solidFill>
                <a:latin typeface="楷体" panose="02010609060101010101" pitchFamily="49" charset="-122"/>
                <a:ea typeface="楷体" panose="02010609060101010101" pitchFamily="49" charset="-122"/>
                <a:cs typeface="楷体" panose="02010609060101010101" pitchFamily="49" charset="-122"/>
              </a:rPr>
              <a:t>，字卓如，号任公，又号饮冰室主人，广东新会县人。早年极力鼓吹变法维新，是我国19 世纪资产阶级改良主义变法维新运动的代表人物之一。在文学方面，他提倡“诗界革命”、“小说界革命”等，对当时的文学创作产生了积极的影响，开白话文风气之先。著有《饮冰室合集》。</a:t>
            </a:r>
            <a:endParaRPr lang="zh-CN" altLang="en-US" sz="3500"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pic>
        <p:nvPicPr>
          <p:cNvPr id="3" name="图片 2"/>
          <p:cNvPicPr>
            <a:picLocks noChangeAspect="1"/>
          </p:cNvPicPr>
          <p:nvPr/>
        </p:nvPicPr>
        <p:blipFill>
          <a:blip r:embed="rId1" cstate="print"/>
          <a:stretch>
            <a:fillRect/>
          </a:stretch>
        </p:blipFill>
        <p:spPr>
          <a:xfrm>
            <a:off x="335360" y="1124744"/>
            <a:ext cx="3461529" cy="49914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1"/>
          <p:cNvGrpSpPr/>
          <p:nvPr/>
        </p:nvGrpSpPr>
        <p:grpSpPr>
          <a:xfrm>
            <a:off x="1219835" y="215265"/>
            <a:ext cx="2152650" cy="728980"/>
            <a:chOff x="1219835" y="215265"/>
            <a:chExt cx="2152650" cy="728980"/>
          </a:xfrm>
        </p:grpSpPr>
        <p:pic>
          <p:nvPicPr>
            <p:cNvPr id="3" name="图片 2" descr="微信图片_20190307082317.jpg"/>
            <p:cNvPicPr>
              <a:picLocks noChangeAspect="1"/>
            </p:cNvPicPr>
            <p:nvPr/>
          </p:nvPicPr>
          <p:blipFill>
            <a:blip r:embed="rId1" cstate="email"/>
            <a:stretch>
              <a:fillRect/>
            </a:stretch>
          </p:blipFill>
          <p:spPr>
            <a:xfrm>
              <a:off x="1219835" y="215265"/>
              <a:ext cx="2150745" cy="728980"/>
            </a:xfrm>
            <a:prstGeom prst="rect">
              <a:avLst/>
            </a:prstGeom>
            <a:noFill/>
            <a:ln w="9525" cap="flat" cmpd="sng" algn="ctr">
              <a:noFill/>
              <a:prstDash val="solid"/>
              <a:miter lim="800000"/>
              <a:headEnd type="none" w="med" len="med"/>
              <a:tailEnd type="none" w="med" len="med"/>
            </a:ln>
            <a:effectLst/>
          </p:spPr>
        </p:pic>
        <p:sp>
          <p:nvSpPr>
            <p:cNvPr id="4" name="TextBox 8"/>
            <p:cNvSpPr/>
            <p:nvPr/>
          </p:nvSpPr>
          <p:spPr>
            <a:xfrm>
              <a:off x="1291590" y="295910"/>
              <a:ext cx="2080895" cy="5651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defRPr lang="zh-CN" sz="3500" b="0" i="0" u="none" strike="noStrike" kern="1" spc="0" baseline="0">
                  <a:solidFill>
                    <a:schemeClr val="tx1"/>
                  </a:solidFill>
                  <a:effectLst/>
                  <a:latin typeface="黑体" panose="02010609060101010101" pitchFamily="49" charset="-122"/>
                  <a:ea typeface="黑体" panose="02010609060101010101" pitchFamily="49" charset="-122"/>
                  <a:cs typeface="黑体" panose="02010609060101010101" pitchFamily="49" charset="-122"/>
                </a:defRPr>
              </a:pPr>
              <a:r>
                <a:rPr lang="zh-CN" altLang="en-US" b="1" dirty="0"/>
                <a:t>初</a:t>
              </a:r>
              <a:r>
                <a:rPr lang="zh-CN" b="1" dirty="0"/>
                <a:t>读课文</a:t>
              </a:r>
              <a:endParaRPr lang="zh-CN" b="1" dirty="0"/>
            </a:p>
          </p:txBody>
        </p:sp>
      </p:grpSp>
      <p:sp>
        <p:nvSpPr>
          <p:cNvPr id="7" name="文本框 6"/>
          <p:cNvSpPr txBox="1"/>
          <p:nvPr/>
        </p:nvSpPr>
        <p:spPr>
          <a:xfrm>
            <a:off x="2295207" y="2696865"/>
            <a:ext cx="9145016" cy="707886"/>
          </a:xfrm>
          <a:prstGeom prst="rect">
            <a:avLst/>
          </a:prstGeom>
          <a:noFill/>
        </p:spPr>
        <p:txBody>
          <a:bodyPr wrap="square" rtlCol="0">
            <a:spAutoFit/>
          </a:bodyPr>
          <a:lstStyle/>
          <a:p>
            <a:pPr algn="l"/>
            <a:r>
              <a:rPr lang="zh-CN" altLang="en-US" sz="4000" dirty="0">
                <a:latin typeface="宋体" panose="02010600030101010101" pitchFamily="2" charset="-122"/>
                <a:ea typeface="宋体" panose="02010600030101010101" pitchFamily="2" charset="-122"/>
              </a:rPr>
              <a:t>朗读第一自然段，你读懂了什么？</a:t>
            </a:r>
            <a:endParaRPr lang="zh-CN" altLang="en-US" sz="4000" dirty="0">
              <a:latin typeface="宋体" panose="02010600030101010101" pitchFamily="2" charset="-122"/>
              <a:ea typeface="宋体" panose="02010600030101010101" pitchFamily="2" charset="-122"/>
            </a:endParaRPr>
          </a:p>
        </p:txBody>
      </p:sp>
    </p:spTree>
  </p:cSld>
  <p:clrMapOvr>
    <a:masterClrMapping/>
  </p:clrMapOvr>
  <p:transition>
    <p:fade/>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2YzNjBkOTgyNWQ1YTMxYzM3MzMwNWFiODNmOWIzYW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蓝白</Template>
  <TotalTime>0</TotalTime>
  <Words>2852</Words>
  <Application>WPS 演示</Application>
  <PresentationFormat>自定义</PresentationFormat>
  <Paragraphs>250</Paragraphs>
  <Slides>31</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Arial</vt:lpstr>
      <vt:lpstr>宋体</vt:lpstr>
      <vt:lpstr>Wingdings</vt:lpstr>
      <vt:lpstr>微软雅黑</vt:lpstr>
      <vt:lpstr>楷体</vt:lpstr>
      <vt:lpstr>黑体</vt:lpstr>
      <vt:lpstr>华文新魏</vt:lpstr>
      <vt:lpstr>Wingdings 2</vt:lpstr>
      <vt:lpstr>Arial</vt:lpstr>
      <vt:lpstr>Arial Unicode MS</vt:lpstr>
      <vt:lpstr>等线</vt:lpstr>
      <vt:lpstr>Times New Roman</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300</cp:revision>
  <dcterms:created xsi:type="dcterms:W3CDTF">2019-01-14T01:33:00Z</dcterms:created>
  <dcterms:modified xsi:type="dcterms:W3CDTF">2023-10-23T04:17:20Z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0255F3BD35744625A8B5650FFBADA1A5_12</vt:lpwstr>
  </property>
</Properties>
</file>