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256" r:id="rId3"/>
    <p:sldId id="315" r:id="rId4"/>
    <p:sldId id="449" r:id="rId5"/>
    <p:sldId id="424" r:id="rId6"/>
    <p:sldId id="455" r:id="rId7"/>
    <p:sldId id="450" r:id="rId8"/>
    <p:sldId id="438" r:id="rId9"/>
    <p:sldId id="456" r:id="rId10"/>
    <p:sldId id="452" r:id="rId11"/>
    <p:sldId id="413" r:id="rId12"/>
    <p:sldId id="416" r:id="rId13"/>
    <p:sldId id="366" r:id="rId14"/>
    <p:sldId id="441" r:id="rId15"/>
    <p:sldId id="453" r:id="rId16"/>
    <p:sldId id="447" r:id="rId17"/>
    <p:sldId id="393" r:id="rId18"/>
    <p:sldId id="394" r:id="rId19"/>
    <p:sldId id="462" r:id="rId20"/>
    <p:sldId id="378" r:id="rId21"/>
    <p:sldId id="460" r:id="rId22"/>
    <p:sldId id="399" r:id="rId23"/>
    <p:sldId id="442" r:id="rId24"/>
    <p:sldId id="443" r:id="rId25"/>
    <p:sldId id="444" r:id="rId26"/>
    <p:sldId id="445" r:id="rId27"/>
    <p:sldId id="446" r:id="rId28"/>
    <p:sldId id="430" r:id="rId29"/>
    <p:sldId id="431" r:id="rId30"/>
    <p:sldId id="436" r:id="rId31"/>
    <p:sldId id="433" r:id="rId32"/>
    <p:sldId id="458" r:id="rId33"/>
    <p:sldId id="434" r:id="rId34"/>
    <p:sldId id="461" r:id="rId35"/>
    <p:sldId id="324" r:id="rId36"/>
    <p:sldId id="405" r:id="rId37"/>
    <p:sldId id="295" r:id="rId38"/>
    <p:sldId id="322" r:id="rId39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 userDrawn="1">
          <p15:clr>
            <a:srgbClr val="A4A3A4"/>
          </p15:clr>
        </p15:guide>
        <p15:guide id="2" pos="57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nQiaoling" initials="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6357" autoAdjust="0"/>
  </p:normalViewPr>
  <p:slideViewPr>
    <p:cSldViewPr snapToGrid="0" showGuides="1">
      <p:cViewPr>
        <p:scale>
          <a:sx n="130" d="100"/>
          <a:sy n="130" d="100"/>
        </p:scale>
        <p:origin x="-1074" y="-390"/>
      </p:cViewPr>
      <p:guideLst>
        <p:guide orient="horz" pos="3162"/>
        <p:guide pos="57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6" Type="http://schemas.openxmlformats.org/officeDocument/2006/relationships/tags" Target="tags/tag4.xml"/><Relationship Id="rId45" Type="http://schemas.openxmlformats.org/officeDocument/2006/relationships/commentAuthors" Target="commentAuthors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handoutMaster" Target="handoutMasters/handoutMaster1.xml"/><Relationship Id="rId4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0D17A769-0661-4F10-B069-3135F6DA00A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576BC426-7DA0-4655-A268-AE3CC1D2325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B2AA7928-0BA8-469A-926F-322878EA8B24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宋体" panose="02010600030101010101" pitchFamily="2" charset="-122"/>
              </a:defRPr>
            </a:lvl1pPr>
          </a:lstStyle>
          <a:p>
            <a:pPr>
              <a:defRPr/>
            </a:pPr>
            <a:fld id="{DADA6492-56C7-4D08-B611-1DD03FA3C12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宋体" panose="02010600030101010101" pitchFamily="2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自定义版式">
    <p:bg>
      <p:bgPr>
        <a:blipFill dpi="0" rotWithShape="0">
          <a:blip r:embed="rId2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2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2400" b="1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jpeg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image" Target="../media/image10.png"/><Relationship Id="rId1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1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549775" y="2078038"/>
            <a:ext cx="690563" cy="692150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6147" name="文本框 1"/>
          <p:cNvSpPr txBox="1">
            <a:spLocks noChangeArrowheads="1"/>
          </p:cNvSpPr>
          <p:nvPr/>
        </p:nvSpPr>
        <p:spPr bwMode="auto">
          <a:xfrm>
            <a:off x="3669055" y="2032623"/>
            <a:ext cx="40576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17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松 鼠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8" name="图片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9222" y="380111"/>
            <a:ext cx="2619375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467544" y="411510"/>
            <a:ext cx="1830398" cy="58474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  <a:defRPr/>
            </a:pPr>
            <a:r>
              <a: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多音字</a:t>
            </a:r>
            <a:endParaRPr lang="zh-CN" altLang="en-US" sz="3200" b="1">
              <a:solidFill>
                <a:srgbClr val="00FF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582056" y="1645876"/>
            <a:ext cx="1011237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塞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448832" y="1253116"/>
            <a:ext cx="288925" cy="1409598"/>
          </a:xfrm>
          <a:prstGeom prst="leftBrace">
            <a:avLst>
              <a:gd name="adj1" fmla="val 41013"/>
              <a:gd name="adj2" fmla="val 50000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737757" y="958809"/>
            <a:ext cx="2936601" cy="5678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3200" b="1" err="1">
                <a:solidFill>
                  <a:schemeClr val="bg1"/>
                </a:solidFill>
                <a:latin typeface="+mn-ea"/>
                <a:ea typeface="+mn-ea"/>
              </a:rPr>
              <a:t>sāi </a:t>
            </a: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（     ）</a:t>
            </a:r>
            <a:endParaRPr lang="zh-CN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738730" y="2223094"/>
            <a:ext cx="3069773" cy="5678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3200" b="1" err="1">
                <a:solidFill>
                  <a:schemeClr val="bg1"/>
                </a:solidFill>
                <a:latin typeface="+mn-ea"/>
              </a:rPr>
              <a:t>sài </a:t>
            </a: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（     ）</a:t>
            </a:r>
            <a:endParaRPr lang="zh-CN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44244" y="948393"/>
            <a:ext cx="1503362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塞车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2844244" y="2198976"/>
            <a:ext cx="1503362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要塞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582057" y="3555361"/>
            <a:ext cx="1011237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</a:t>
            </a:r>
            <a:endParaRPr lang="zh-CN" altLang="en-US" sz="32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1448832" y="3322924"/>
            <a:ext cx="288925" cy="1088576"/>
          </a:xfrm>
          <a:prstGeom prst="leftBrace">
            <a:avLst>
              <a:gd name="adj1" fmla="val 41013"/>
              <a:gd name="adj2" fmla="val 50000"/>
            </a:avLst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737758" y="3093049"/>
            <a:ext cx="2861538" cy="5678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3200" b="1" err="1">
                <a:solidFill>
                  <a:schemeClr val="bg1"/>
                </a:solidFill>
                <a:latin typeface="+mn-ea"/>
                <a:ea typeface="+mn-ea"/>
              </a:rPr>
              <a:t>fènɡ</a:t>
            </a: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（     ）</a:t>
            </a:r>
            <a:endParaRPr lang="zh-CN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1737757" y="4051899"/>
            <a:ext cx="2861539" cy="5678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3200" b="1" err="1">
                <a:solidFill>
                  <a:schemeClr val="bg1"/>
                </a:solidFill>
                <a:latin typeface="+mn-ea"/>
                <a:ea typeface="+mn-ea"/>
              </a:rPr>
              <a:t>fénɡ</a:t>
            </a: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（     ）</a:t>
            </a:r>
            <a:endParaRPr lang="zh-CN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2844244" y="3094862"/>
            <a:ext cx="1503362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缝隙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2844244" y="4041483"/>
            <a:ext cx="1503362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缝合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1738731" y="1595127"/>
            <a:ext cx="2935628" cy="56784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3200" b="1" err="1">
                <a:solidFill>
                  <a:schemeClr val="bg1"/>
                </a:solidFill>
                <a:latin typeface="+mn-ea"/>
                <a:ea typeface="+mn-ea"/>
              </a:rPr>
              <a:t>sè  </a:t>
            </a: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（     ）</a:t>
            </a:r>
            <a:endParaRPr lang="zh-CN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2844244" y="1570966"/>
            <a:ext cx="1503362" cy="567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阻塞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4442347" y="1014442"/>
            <a:ext cx="4578824" cy="4489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2400" b="1">
                <a:solidFill>
                  <a:srgbClr val="00FFFF"/>
                </a:solidFill>
                <a:latin typeface="+mn-ea"/>
                <a:ea typeface="+mn-ea"/>
              </a:rPr>
              <a:t>①</a:t>
            </a:r>
            <a:r>
              <a:rPr lang="zh-CN" altLang="en-US" sz="2400" b="1">
                <a:solidFill>
                  <a:srgbClr val="00FFFF"/>
                </a:solidFill>
                <a:latin typeface="+mn-ea"/>
                <a:ea typeface="+mn-ea"/>
              </a:rPr>
              <a:t>堵，填入</a:t>
            </a:r>
            <a:r>
              <a:rPr lang="en-US" altLang="zh-CN" sz="2400" b="1">
                <a:solidFill>
                  <a:srgbClr val="00FFFF"/>
                </a:solidFill>
                <a:latin typeface="+mn-ea"/>
                <a:ea typeface="+mn-ea"/>
              </a:rPr>
              <a:t>②</a:t>
            </a:r>
            <a:r>
              <a:rPr lang="zh-CN" altLang="en-US" sz="2400" b="1">
                <a:solidFill>
                  <a:srgbClr val="00FFFF"/>
                </a:solidFill>
                <a:latin typeface="+mn-ea"/>
                <a:ea typeface="+mn-ea"/>
              </a:rPr>
              <a:t>堵住器物口的东西</a:t>
            </a:r>
            <a:endParaRPr lang="zh-CN" altLang="en-US" sz="24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4442347" y="2307782"/>
            <a:ext cx="3069773" cy="4489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zh-CN" altLang="en-US" sz="2400" b="1">
                <a:solidFill>
                  <a:srgbClr val="00FFFF"/>
                </a:solidFill>
                <a:latin typeface="+mn-ea"/>
                <a:ea typeface="+mn-ea"/>
              </a:rPr>
              <a:t>边界上的险要地方</a:t>
            </a:r>
            <a:endParaRPr lang="zh-CN" altLang="en-US" sz="24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4442347" y="1654235"/>
            <a:ext cx="3069773" cy="4489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00FFFF"/>
                </a:solidFill>
                <a:latin typeface="+mn-ea"/>
                <a:ea typeface="+mn-ea"/>
              </a:rPr>
              <a:t>义同“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塞（</a:t>
            </a:r>
            <a:r>
              <a:rPr lang="en-US" altLang="zh-CN" sz="2400" b="1" dirty="0" err="1">
                <a:solidFill>
                  <a:schemeClr val="bg1"/>
                </a:solidFill>
                <a:latin typeface="+mn-ea"/>
              </a:rPr>
              <a:t>sāi</a:t>
            </a: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）</a:t>
            </a:r>
            <a:r>
              <a:rPr lang="zh-CN" altLang="en-US" sz="2400" b="1" dirty="0">
                <a:solidFill>
                  <a:srgbClr val="00FFFF"/>
                </a:solidFill>
                <a:latin typeface="+mn-ea"/>
                <a:ea typeface="+mn-ea"/>
              </a:rPr>
              <a:t>”</a:t>
            </a:r>
            <a:endParaRPr lang="zh-CN" altLang="en-US" sz="2400" b="1" dirty="0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4442347" y="4144911"/>
            <a:ext cx="3069773" cy="44896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zh-CN" altLang="en-US" sz="2400" b="1">
                <a:solidFill>
                  <a:srgbClr val="00FFFF"/>
                </a:solidFill>
                <a:latin typeface="+mn-ea"/>
                <a:ea typeface="+mn-ea"/>
              </a:rPr>
              <a:t>用针线连缀</a:t>
            </a:r>
            <a:endParaRPr lang="zh-CN" altLang="en-US" sz="24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4442347" y="3145940"/>
            <a:ext cx="4244453" cy="8552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10000"/>
              </a:lnSpc>
              <a:defRPr/>
            </a:pPr>
            <a:r>
              <a:rPr lang="en-US" altLang="zh-CN" sz="2400" b="1">
                <a:solidFill>
                  <a:srgbClr val="00FFFF"/>
                </a:solidFill>
                <a:latin typeface="+mn-ea"/>
              </a:rPr>
              <a:t>①</a:t>
            </a:r>
            <a:r>
              <a:rPr lang="zh-CN" altLang="en-US" sz="2400" b="1">
                <a:solidFill>
                  <a:srgbClr val="00FFFF"/>
                </a:solidFill>
                <a:latin typeface="+mn-ea"/>
                <a:ea typeface="+mn-ea"/>
              </a:rPr>
              <a:t>缝隙，裂开或自然露出的窄长口子</a:t>
            </a:r>
            <a:r>
              <a:rPr lang="en-US" altLang="zh-CN" sz="2400" b="1">
                <a:solidFill>
                  <a:srgbClr val="00FFFF"/>
                </a:solidFill>
                <a:latin typeface="+mn-ea"/>
              </a:rPr>
              <a:t>②</a:t>
            </a:r>
            <a:r>
              <a:rPr lang="zh-CN" altLang="en-US" sz="2400" b="1">
                <a:solidFill>
                  <a:srgbClr val="00FFFF"/>
                </a:solidFill>
                <a:latin typeface="+mn-ea"/>
              </a:rPr>
              <a:t>物体接合的地方</a:t>
            </a:r>
            <a:endParaRPr lang="zh-CN" altLang="en-US" sz="2400" b="1">
              <a:solidFill>
                <a:srgbClr val="00FFFF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5" grpId="0"/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>
            <a:spLocks noChangeArrowheads="1"/>
          </p:cNvSpPr>
          <p:nvPr/>
        </p:nvSpPr>
        <p:spPr bwMode="auto">
          <a:xfrm>
            <a:off x="749702" y="55698"/>
            <a:ext cx="2002003" cy="58474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ts val="1200"/>
              </a:spcBef>
              <a:defRPr/>
            </a:pPr>
            <a:r>
              <a: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连一连</a:t>
            </a:r>
            <a:endParaRPr lang="zh-CN" altLang="en-US" sz="3200" b="1">
              <a:solidFill>
                <a:srgbClr val="00FF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31813" y="1109663"/>
            <a:ext cx="1339850" cy="331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矫健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锐利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驯良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蛰伏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lnSpc>
                <a:spcPct val="135000"/>
              </a:lnSpc>
            </a:pPr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警觉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286125" y="609600"/>
            <a:ext cx="5313363" cy="4229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动物冬眠，潜伏起来不食不动。</a:t>
            </a:r>
            <a:endParaRPr lang="en-US" altLang="zh-CN" sz="3200" b="1">
              <a:solidFill>
                <a:schemeClr val="bg1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>
                <a:solidFill>
                  <a:schemeClr val="bg1"/>
                </a:solidFill>
                <a:latin typeface="+mn-ea"/>
              </a:rPr>
              <a:t>和顺善良。</a:t>
            </a:r>
            <a:endParaRPr lang="en-US" altLang="zh-CN" sz="3200" b="1">
              <a:solidFill>
                <a:schemeClr val="bg1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（刃锋等）尖而快。</a:t>
            </a:r>
            <a:endParaRPr lang="en-US" altLang="zh-CN" sz="3200" b="1">
              <a:solidFill>
                <a:schemeClr val="bg1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对危险或情况变化的敏锐感觉。</a:t>
            </a:r>
            <a:endParaRPr lang="en-US" altLang="zh-CN" sz="3200" b="1">
              <a:solidFill>
                <a:schemeClr val="bg1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3200" b="1">
                <a:solidFill>
                  <a:schemeClr val="bg1"/>
                </a:solidFill>
                <a:latin typeface="+mn-ea"/>
                <a:ea typeface="+mn-ea"/>
              </a:rPr>
              <a:t>强壮有力。</a:t>
            </a:r>
            <a:endParaRPr lang="en-US" altLang="en-US" sz="3200" b="1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662113" y="1495425"/>
            <a:ext cx="1735137" cy="293370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662113" y="2135188"/>
            <a:ext cx="1735137" cy="54927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1662113" y="2105025"/>
            <a:ext cx="1735137" cy="71755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V="1">
            <a:off x="1662113" y="942975"/>
            <a:ext cx="1735137" cy="25352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1662113" y="3303588"/>
            <a:ext cx="1735137" cy="822325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96186" y="609600"/>
            <a:ext cx="8328837" cy="412543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06201" y="224802"/>
            <a:ext cx="608812" cy="595423"/>
            <a:chOff x="1729761" y="2216306"/>
            <a:chExt cx="608812" cy="595423"/>
          </a:xfrm>
        </p:grpSpPr>
        <p:sp>
          <p:nvSpPr>
            <p:cNvPr id="18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9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523881"/>
            <a:ext cx="9144000" cy="20247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458" name="文本框 5"/>
          <p:cNvSpPr txBox="1">
            <a:spLocks noChangeArrowheads="1"/>
          </p:cNvSpPr>
          <p:nvPr/>
        </p:nvSpPr>
        <p:spPr bwMode="auto">
          <a:xfrm>
            <a:off x="3246120" y="1579290"/>
            <a:ext cx="4954604" cy="176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仔细阅读课文，思考：作者大概介绍了松鼠哪些方面的内容？</a:t>
            </a:r>
            <a:endParaRPr lang="en-US" altLang="zh-CN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19459" name="组合 3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19461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课文解读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11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22" y="1729657"/>
            <a:ext cx="2339726" cy="1613193"/>
          </a:xfrm>
          <a:prstGeom prst="rect">
            <a:avLst/>
          </a:prstGeom>
          <a:ln w="12700" cap="sq">
            <a:solidFill>
              <a:srgbClr val="FFFF66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745442" y="347622"/>
            <a:ext cx="6203978" cy="4619704"/>
            <a:chOff x="1840056" y="347622"/>
            <a:chExt cx="6203978" cy="4619704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 rot="5400000">
              <a:off x="1137839" y="1049839"/>
              <a:ext cx="4619704" cy="321526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 rot="5400000">
              <a:off x="4213702" y="1136993"/>
              <a:ext cx="4619704" cy="3040961"/>
            </a:xfrm>
            <a:prstGeom prst="rect">
              <a:avLst/>
            </a:prstGeom>
          </p:spPr>
        </p:pic>
      </p:grpSp>
      <p:sp>
        <p:nvSpPr>
          <p:cNvPr id="10" name="箭头: 五边形 9"/>
          <p:cNvSpPr>
            <a:spLocks noChangeArrowheads="1"/>
          </p:cNvSpPr>
          <p:nvPr/>
        </p:nvSpPr>
        <p:spPr bwMode="auto">
          <a:xfrm>
            <a:off x="103188" y="1304925"/>
            <a:ext cx="1908175" cy="523875"/>
          </a:xfrm>
          <a:prstGeom prst="homePlate">
            <a:avLst/>
          </a:prstGeom>
          <a:ln w="9525">
            <a:noFill/>
            <a:miter lim="800000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外形特点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箭头: 五边形 10"/>
          <p:cNvSpPr>
            <a:spLocks noChangeArrowheads="1"/>
          </p:cNvSpPr>
          <p:nvPr/>
        </p:nvSpPr>
        <p:spPr bwMode="auto">
          <a:xfrm>
            <a:off x="125013" y="2395537"/>
            <a:ext cx="2970612" cy="523875"/>
          </a:xfrm>
          <a:prstGeom prst="homePlat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活动范围和规律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箭头: 五边形 11"/>
          <p:cNvSpPr>
            <a:spLocks noChangeArrowheads="1"/>
          </p:cNvSpPr>
          <p:nvPr/>
        </p:nvSpPr>
        <p:spPr bwMode="auto">
          <a:xfrm>
            <a:off x="469900" y="3741738"/>
            <a:ext cx="1908175" cy="523875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行为特点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箭头: 五边形 12"/>
          <p:cNvSpPr>
            <a:spLocks noChangeArrowheads="1"/>
          </p:cNvSpPr>
          <p:nvPr/>
        </p:nvSpPr>
        <p:spPr bwMode="auto">
          <a:xfrm flipH="1">
            <a:off x="7664170" y="1004093"/>
            <a:ext cx="1063625" cy="523875"/>
          </a:xfrm>
          <a:prstGeom prst="homePlat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搭窝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箭头: 五边形 13"/>
          <p:cNvSpPr>
            <a:spLocks noChangeArrowheads="1"/>
          </p:cNvSpPr>
          <p:nvPr/>
        </p:nvSpPr>
        <p:spPr bwMode="auto">
          <a:xfrm flipH="1">
            <a:off x="7143441" y="2135187"/>
            <a:ext cx="1751012" cy="522287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其他习性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2214563" y="1387475"/>
            <a:ext cx="166012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059997" y="2336052"/>
            <a:ext cx="82867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924300" y="3424011"/>
            <a:ext cx="77470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945105" y="3899716"/>
            <a:ext cx="75882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708399" y="4053342"/>
            <a:ext cx="75882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171984" y="907824"/>
            <a:ext cx="2068513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209042" y="1849734"/>
            <a:ext cx="963613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0495" name="图片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593975" y="3224213"/>
            <a:ext cx="85725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图片 29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874963" y="3224213"/>
            <a:ext cx="87312" cy="7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直接连接符 21"/>
          <p:cNvCxnSpPr/>
          <p:nvPr/>
        </p:nvCxnSpPr>
        <p:spPr>
          <a:xfrm flipV="1">
            <a:off x="1970268" y="3251340"/>
            <a:ext cx="1351785" cy="1005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4568570" y="1387475"/>
            <a:ext cx="12700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2060975" y="1527968"/>
            <a:ext cx="186332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2176744" y="1705149"/>
            <a:ext cx="1631785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4311650" y="1849734"/>
            <a:ext cx="364760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2032183" y="2001911"/>
            <a:ext cx="2055629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3883048" y="3093663"/>
            <a:ext cx="820882" cy="392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6338887" y="1387475"/>
            <a:ext cx="1122829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>
            <a:off x="6295511" y="1527968"/>
            <a:ext cx="864628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7240497" y="1855511"/>
            <a:ext cx="478398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084064" y="2001911"/>
            <a:ext cx="175839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6527429" y="2001911"/>
            <a:ext cx="1191466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5084064" y="2192361"/>
            <a:ext cx="175839" cy="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04053" y="961150"/>
            <a:ext cx="8093437" cy="2091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它们面容清秀，眼睛闪闪发光，身体矫健，四肢轻快。玲珑的小面孔，衬上一条帽缨形的美丽尾巴，显得格外漂亮。它们的尾巴老是翘起来，一直翘到头上，自己就躲在尾巴底下歇凉。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704054" y="349109"/>
            <a:ext cx="28368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外形特点</a:t>
            </a:r>
            <a:endParaRPr kumimoji="1" lang="zh-CN" altLang="en-US" sz="3200" b="1" dirty="0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250919" y="1491392"/>
            <a:ext cx="6473418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704054" y="1985465"/>
            <a:ext cx="1348412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487628" y="2007109"/>
            <a:ext cx="3236709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704054" y="2511739"/>
            <a:ext cx="674206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101909" y="2492004"/>
            <a:ext cx="2423800" cy="0"/>
          </a:xfrm>
          <a:prstGeom prst="line">
            <a:avLst/>
          </a:prstGeom>
          <a:ln w="1905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2450334" y="3165785"/>
            <a:ext cx="4787258" cy="1775789"/>
            <a:chOff x="2450334" y="3165785"/>
            <a:chExt cx="4787258" cy="1775789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450334" y="3165785"/>
              <a:ext cx="2554697" cy="177578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" name="矩形 17"/>
            <p:cNvSpPr/>
            <p:nvPr/>
          </p:nvSpPr>
          <p:spPr>
            <a:xfrm>
              <a:off x="5101909" y="3750013"/>
              <a:ext cx="2135683" cy="607332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hangingPunct="1">
                <a:lnSpc>
                  <a:spcPct val="125000"/>
                </a:lnSpc>
                <a:defRPr/>
              </a:pPr>
              <a:r>
                <a:rPr lang="zh-CN" altLang="en-US" sz="3200" b="1">
                  <a:solidFill>
                    <a:srgbClr val="FF0000"/>
                  </a:solidFill>
                  <a:latin typeface="+mn-ea"/>
                </a:rPr>
                <a:t>外形漂亮</a:t>
              </a:r>
              <a:endParaRPr lang="zh-CN" altLang="en-US" sz="3200" b="1">
                <a:solidFill>
                  <a:srgbClr val="FF0000"/>
                </a:solidFill>
                <a:latin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6186" y="522514"/>
            <a:ext cx="8328837" cy="42125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flipH="1">
            <a:off x="6220316" y="4520132"/>
            <a:ext cx="2604707" cy="429804"/>
            <a:chOff x="3166943" y="3429000"/>
            <a:chExt cx="2266192" cy="429804"/>
          </a:xfrm>
        </p:grpSpPr>
        <p:sp>
          <p:nvSpPr>
            <p:cNvPr id="4" name="圆角矩形 71"/>
            <p:cNvSpPr/>
            <p:nvPr/>
          </p:nvSpPr>
          <p:spPr bwMode="auto">
            <a:xfrm>
              <a:off x="3166943" y="3429000"/>
              <a:ext cx="2266192" cy="429804"/>
            </a:xfrm>
            <a:prstGeom prst="homePlat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86933" y="3464013"/>
              <a:ext cx="160723" cy="3597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en-US" altLang="zh-CN" b="1">
                <a:solidFill>
                  <a:srgbClr val="354B5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06201" y="224802"/>
            <a:ext cx="608812" cy="595423"/>
            <a:chOff x="1729761" y="2216306"/>
            <a:chExt cx="608812" cy="595423"/>
          </a:xfrm>
        </p:grpSpPr>
        <p:sp>
          <p:nvSpPr>
            <p:cNvPr id="7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815013" y="-19106"/>
            <a:ext cx="18531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选择题</a:t>
            </a:r>
            <a:endParaRPr lang="zh-CN" altLang="en-US" sz="3200" b="1">
              <a:solidFill>
                <a:srgbClr val="00FF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178641" y="551392"/>
            <a:ext cx="7126021" cy="4218655"/>
            <a:chOff x="1178641" y="551392"/>
            <a:chExt cx="7126021" cy="4218655"/>
          </a:xfrm>
        </p:grpSpPr>
        <p:sp>
          <p:nvSpPr>
            <p:cNvPr id="9" name="矩形 8"/>
            <p:cNvSpPr/>
            <p:nvPr/>
          </p:nvSpPr>
          <p:spPr>
            <a:xfrm>
              <a:off x="1178641" y="551392"/>
              <a:ext cx="7126021" cy="4218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8580" tIns="34290" rIns="68580" bIns="34290">
              <a:spAutoFit/>
            </a:bodyPr>
            <a:lstStyle/>
            <a:p>
              <a:pPr marL="457200" indent="-457200" eaLnBrk="1" hangingPunct="1">
                <a:lnSpc>
                  <a:spcPct val="130000"/>
                </a:lnSpc>
                <a:spcBef>
                  <a:spcPts val="600"/>
                </a:spcBef>
                <a:buFont typeface="Wingdings" panose="05000000000000000000" pitchFamily="2" charset="2"/>
                <a:buChar char="u"/>
              </a:pPr>
              <a:r>
                <a:rPr lang="zh-CN" altLang="en-US" sz="2800" b="1">
                  <a:solidFill>
                    <a:schemeClr val="bg1"/>
                  </a:solidFill>
                  <a:latin typeface="宋体" panose="02010600030101010101" pitchFamily="2" charset="-122"/>
                </a:rPr>
                <a:t>给下列加点字选择正确的解释。</a:t>
              </a:r>
              <a:endParaRPr lang="en-US" altLang="zh-CN" sz="28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800" b="1">
                  <a:solidFill>
                    <a:schemeClr val="bg1"/>
                  </a:solidFill>
                  <a:latin typeface="宋体" panose="02010600030101010101" pitchFamily="2" charset="-122"/>
                </a:rPr>
                <a:t>（1）它们面容清秀，眼睛闪闪发光，身体矫健，四肢轻快。（   ）</a:t>
              </a:r>
              <a:endParaRPr lang="en-US" altLang="zh-CN" sz="28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800" b="1">
                  <a:solidFill>
                    <a:schemeClr val="bg1"/>
                  </a:solidFill>
                  <a:latin typeface="宋体" panose="02010600030101010101" pitchFamily="2" charset="-122"/>
                </a:rPr>
                <a:t>A.假托。     B.强健，勇武。</a:t>
              </a:r>
              <a:endParaRPr lang="en-US" altLang="zh-CN" sz="28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800" b="1">
                  <a:solidFill>
                    <a:schemeClr val="bg1"/>
                  </a:solidFill>
                  <a:latin typeface="宋体" panose="02010600030101010101" pitchFamily="2" charset="-122"/>
                </a:rPr>
                <a:t>（2）它们搭窝的时候，先搬些小木片，错杂着放在一起。（   ）</a:t>
              </a:r>
              <a:endParaRPr lang="en-US" altLang="zh-CN" sz="28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  <a:p>
              <a:pPr eaLnBrk="1" hangingPunct="1">
                <a:lnSpc>
                  <a:spcPct val="130000"/>
                </a:lnSpc>
                <a:spcBef>
                  <a:spcPts val="600"/>
                </a:spcBef>
              </a:pPr>
              <a:r>
                <a:rPr lang="zh-CN" altLang="en-US" sz="2800" b="1">
                  <a:solidFill>
                    <a:schemeClr val="bg1"/>
                  </a:solidFill>
                  <a:latin typeface="宋体" panose="02010600030101010101" pitchFamily="2" charset="-122"/>
                </a:rPr>
                <a:t>A.差，坏。   B.交叉着。</a:t>
              </a:r>
              <a:endParaRPr lang="zh-CN" altLang="en-US" sz="2800" b="1">
                <a:solidFill>
                  <a:schemeClr val="bg1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840638" y="1547326"/>
              <a:ext cx="4171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宋体" panose="02010600030101010101" pitchFamily="2" charset="-122"/>
                </a:rPr>
                <a:t>·</a:t>
              </a:r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7492620" y="3396597"/>
              <a:ext cx="4171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宋体" panose="02010600030101010101" pitchFamily="2" charset="-122"/>
                </a:rPr>
                <a:t>·</a:t>
              </a:r>
              <a:endParaRPr lang="zh-CN" altLang="en-US"/>
            </a:p>
          </p:txBody>
        </p:sp>
      </p:grpSp>
      <p:sp>
        <p:nvSpPr>
          <p:cNvPr id="11" name="矩形 10"/>
          <p:cNvSpPr/>
          <p:nvPr/>
        </p:nvSpPr>
        <p:spPr>
          <a:xfrm>
            <a:off x="4205530" y="1725168"/>
            <a:ext cx="340158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FFFF66"/>
                </a:solidFill>
                <a:latin typeface="宋体" panose="02010600030101010101" pitchFamily="2" charset="-122"/>
              </a:rPr>
              <a:t>B</a:t>
            </a:r>
            <a:endParaRPr lang="zh-CN" altLang="en-US" sz="2800" b="1">
              <a:solidFill>
                <a:srgbClr val="FFFF66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852215" y="3548127"/>
            <a:ext cx="417102" cy="57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FFFF66"/>
                </a:solidFill>
                <a:latin typeface="宋体" panose="02010600030101010101" pitchFamily="2" charset="-122"/>
              </a:rPr>
              <a:t>B</a:t>
            </a:r>
            <a:endParaRPr lang="zh-CN" altLang="en-US" sz="2800" b="1">
              <a:solidFill>
                <a:srgbClr val="FFFF6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矩形 2"/>
          <p:cNvSpPr>
            <a:spLocks noChangeArrowheads="1"/>
          </p:cNvSpPr>
          <p:nvPr/>
        </p:nvSpPr>
        <p:spPr bwMode="auto">
          <a:xfrm>
            <a:off x="563563" y="981075"/>
            <a:ext cx="8072437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松鼠不躲藏在地底下，经常在高处活动，</a:t>
            </a:r>
            <a:r>
              <a:rPr lang="zh-CN" altLang="en-US" sz="3200" b="1" u="sng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像飞鸟一样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住在树顶上，满树林里跑，从这棵树跳到那棵树。</a:t>
            </a:r>
            <a:endParaRPr lang="en-US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它们好像很怕强烈的日光，白天躲在窝里歇凉，晚上出来奔跑，玩耍，吃东西。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995738" y="2153693"/>
            <a:ext cx="334645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活动范围：树上</a:t>
            </a:r>
            <a:endParaRPr lang="en-US" altLang="zh-CN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494065" y="4162425"/>
            <a:ext cx="6056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活动规律：白天休息，晚上活动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563563" y="346075"/>
            <a:ext cx="38712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</a:rPr>
              <a:t>活动范围和规律</a:t>
            </a:r>
            <a:endParaRPr kumimoji="1" lang="zh-CN" altLang="en-US" sz="3200" b="1" dirty="0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05497" y="875645"/>
            <a:ext cx="5353639" cy="334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松鼠不像山鼠那样一到冬天就蛰伏不动。它们是十分警觉的，</a:t>
            </a:r>
            <a:r>
              <a:rPr lang="zh-CN" altLang="en-US" sz="30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只要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有人触动一下松鼠所在的大树，它们</a:t>
            </a:r>
            <a:r>
              <a:rPr lang="zh-CN" altLang="en-US" sz="30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从树上的窝里</a:t>
            </a:r>
            <a:r>
              <a:rPr lang="zh-CN" altLang="en-US" sz="30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跑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出来</a:t>
            </a:r>
            <a:r>
              <a:rPr lang="zh-CN" altLang="en-US" sz="30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躲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到树枝底下，或者</a:t>
            </a:r>
            <a:r>
              <a:rPr lang="zh-CN" altLang="en-US" sz="3000" b="1" dirty="0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逃</a:t>
            </a:r>
            <a:r>
              <a:rPr lang="zh-CN" altLang="en-US" sz="3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到别的树上去。</a:t>
            </a:r>
            <a:endParaRPr lang="zh-CN" altLang="en-US" sz="3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439738" y="352425"/>
            <a:ext cx="28978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3200" b="1">
                <a:solidFill>
                  <a:srgbClr val="FFFF00"/>
                </a:solidFill>
                <a:latin typeface="宋体" panose="02010600030101010101" pitchFamily="2" charset="-122"/>
              </a:rPr>
              <a:t>行为特点</a:t>
            </a:r>
            <a:endParaRPr kumimoji="1"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296478" y="875645"/>
            <a:ext cx="2407784" cy="3513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矩形 5"/>
          <p:cNvSpPr/>
          <p:nvPr/>
        </p:nvSpPr>
        <p:spPr>
          <a:xfrm>
            <a:off x="2554728" y="4267855"/>
            <a:ext cx="2342334" cy="607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机警、敏捷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805497" y="744077"/>
            <a:ext cx="4273041" cy="334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松鼠在秋天拾榛子，塞到老树空心的缝隙里，塞得满满的，留到冬天吃。在冬天，它们也常用爪子把雪扒开，在雪下面找榛子。</a:t>
            </a:r>
            <a:endParaRPr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625472" y="3902539"/>
            <a:ext cx="201881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2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秋存冬粮</a:t>
            </a:r>
            <a:endParaRPr lang="zh-CN" altLang="en-US" sz="32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89946" y="3392204"/>
            <a:ext cx="1300224" cy="607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机灵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pic>
        <p:nvPicPr>
          <p:cNvPr id="1026" name="Picture 2" descr="https://gimg2.baidu.com/image_search/src=http%3A%2F%2Fup.36992.com%2Fpic_360%2Fa1%2F4c%2F2f%2Fa14c2f61b384ff5f3b2be885bc6e182a.jpg&amp;refer=http%3A%2F%2Fup.36992.com&amp;app=2002&amp;size=f9999,10000&amp;q=a80&amp;n=0&amp;g=0n&amp;fmt=auto?sec=1651914156&amp;t=a999ba40a51ee10b7d24a2858e8dad6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078538" y="1143964"/>
            <a:ext cx="3814294" cy="21468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4288985" y="900361"/>
            <a:ext cx="4460167" cy="334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它们搭窝的时候，</a:t>
            </a:r>
            <a:r>
              <a:rPr kumimoji="1" lang="zh-CN" altLang="en-US" sz="30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先</a:t>
            </a:r>
            <a:r>
              <a:rPr kumimoji="1"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搬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些小木片，错杂着</a:t>
            </a:r>
            <a:r>
              <a:rPr kumimoji="1"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放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在一起，</a:t>
            </a:r>
            <a:r>
              <a:rPr kumimoji="1" lang="zh-CN" altLang="en-US" sz="30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再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用一些干苔藓</a:t>
            </a:r>
            <a:r>
              <a:rPr kumimoji="1"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编扎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起来，</a:t>
            </a:r>
            <a:r>
              <a:rPr kumimoji="1" lang="zh-CN" altLang="en-US" sz="30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然后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把苔藓</a:t>
            </a:r>
            <a:r>
              <a:rPr kumimoji="1"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挤紧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kumimoji="1" lang="zh-CN" altLang="en-US" sz="30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踏平</a:t>
            </a:r>
            <a:r>
              <a:rPr kumimoji="1" lang="zh-CN" altLang="en-US" sz="3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，使那建筑物足够宽敞、足够坚实。</a:t>
            </a:r>
            <a:endParaRPr kumimoji="1" lang="zh-CN" altLang="en-US" sz="3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95090" y="1340165"/>
            <a:ext cx="3532417" cy="2463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747342" y="443865"/>
            <a:ext cx="212058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3200" b="1">
                <a:solidFill>
                  <a:srgbClr val="FFFF00"/>
                </a:solidFill>
                <a:latin typeface="宋体" panose="02010600030101010101" pitchFamily="2" charset="-122"/>
              </a:rPr>
              <a:t>搭窝</a:t>
            </a:r>
            <a:endParaRPr kumimoji="1"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2474" y="4009292"/>
            <a:ext cx="3675033" cy="607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125000"/>
              </a:lnSpc>
              <a:defRPr/>
            </a:pPr>
            <a:r>
              <a:rPr lang="zh-CN" altLang="en-US" sz="3200" b="1">
                <a:solidFill>
                  <a:srgbClr val="FF0000"/>
                </a:solidFill>
                <a:latin typeface="+mn-ea"/>
              </a:rPr>
              <a:t>聪明、勤快、灵巧</a:t>
            </a:r>
            <a:endParaRPr lang="zh-CN" altLang="en-US" sz="3200" b="1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https://timgsa.baidu.com/timg?image&amp;quality=80&amp;size=b9999_10000&amp;sec=1519719178484&amp;di=edaf67d1080f91058a25a2d5e8b0e22e&amp;imgtype=0&amp;src=http%3A%2F%2Fpiccdn.pptfans.cn%2F2016%2F11%2F20%2Fpptfans_2016112017441329f8614757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315764" y="140653"/>
            <a:ext cx="205573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课时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6186" y="689212"/>
            <a:ext cx="8328837" cy="404582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flipH="1">
            <a:off x="6302124" y="4520132"/>
            <a:ext cx="2506030" cy="429804"/>
            <a:chOff x="3166942" y="3429000"/>
            <a:chExt cx="2180339" cy="429804"/>
          </a:xfrm>
        </p:grpSpPr>
        <p:sp>
          <p:nvSpPr>
            <p:cNvPr id="4" name="圆角矩形 71"/>
            <p:cNvSpPr/>
            <p:nvPr/>
          </p:nvSpPr>
          <p:spPr bwMode="auto">
            <a:xfrm>
              <a:off x="3166942" y="3429000"/>
              <a:ext cx="2180339" cy="429804"/>
            </a:xfrm>
            <a:prstGeom prst="homePlat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039542" y="3464013"/>
              <a:ext cx="160723" cy="3597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en-US" altLang="zh-CN" b="1">
                <a:solidFill>
                  <a:srgbClr val="354B5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60792" y="327160"/>
            <a:ext cx="608812" cy="595423"/>
            <a:chOff x="1729761" y="2216306"/>
            <a:chExt cx="608812" cy="595423"/>
          </a:xfrm>
        </p:grpSpPr>
        <p:sp>
          <p:nvSpPr>
            <p:cNvPr id="7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583625" y="708427"/>
            <a:ext cx="8200271" cy="11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从下面的三个场景中选择一个，用上“先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再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然后</a:t>
            </a:r>
            <a:r>
              <a:rPr lang="en-US" altLang="zh-CN" sz="2800" b="1">
                <a:solidFill>
                  <a:schemeClr val="bg1"/>
                </a:solidFill>
                <a:latin typeface="宋体" panose="02010600030101010101" pitchFamily="2" charset="-122"/>
              </a:rPr>
              <a:t>……</a:t>
            </a: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”有序地描写动物的活动。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9604" y="114027"/>
            <a:ext cx="18531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小练笔</a:t>
            </a:r>
            <a:endParaRPr lang="zh-CN" altLang="en-US" sz="3200" b="1">
              <a:solidFill>
                <a:srgbClr val="00FF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21626" y="2228610"/>
            <a:ext cx="7596720" cy="2253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示例：喜鹊筑巢的时候，先找一些大树枝，交叉地放在一起，形成骨架，再用细长而柔软的枝条错综地放在一起，然后在内壁填上厚厚的泥土，再垫上草叶、棉絮、羽毛等。</a:t>
            </a:r>
            <a:endParaRPr lang="zh-CN" altLang="en-US" sz="2800" b="1">
              <a:solidFill>
                <a:srgbClr val="FFFF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48063" y="1751902"/>
            <a:ext cx="6804904" cy="54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 蚂蚁搬家　　喜鹊筑巢　　 小鸡啄米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918271" y="2859536"/>
            <a:ext cx="73710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918271" y="3355361"/>
            <a:ext cx="73710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18271" y="3920753"/>
            <a:ext cx="73710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918271" y="4420317"/>
            <a:ext cx="737104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1"/>
          <p:cNvSpPr>
            <a:spLocks noChangeArrowheads="1"/>
          </p:cNvSpPr>
          <p:nvPr/>
        </p:nvSpPr>
        <p:spPr bwMode="auto">
          <a:xfrm>
            <a:off x="512763" y="893763"/>
            <a:ext cx="7977187" cy="237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kumimoji="1"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松鼠通常一胎生三四个。小松鼠的毛是灰褐色的，过了冬就换毛，新换的毛比脱落的毛颜色深些。它们用爪子和牙齿梳理全身的毛，身上总是</a:t>
            </a:r>
            <a:r>
              <a:rPr kumimoji="1" lang="zh-CN" altLang="en-US" sz="3200" b="1" dirty="0">
                <a:solidFill>
                  <a:srgbClr val="00FF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光光溜溜</a:t>
            </a:r>
            <a:r>
              <a:rPr kumimoji="1"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kumimoji="1" lang="zh-CN" altLang="en-US" sz="3200" b="1" dirty="0">
                <a:solidFill>
                  <a:srgbClr val="00FF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干干净净</a:t>
            </a:r>
            <a:r>
              <a:rPr kumimoji="1"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kumimoji="1"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78162" y="3335338"/>
            <a:ext cx="3697288" cy="708025"/>
            <a:chOff x="583803" y="3509841"/>
            <a:chExt cx="3695270" cy="708081"/>
          </a:xfrm>
        </p:grpSpPr>
        <p:sp>
          <p:nvSpPr>
            <p:cNvPr id="3" name="对话气泡: 圆角矩形 2"/>
            <p:cNvSpPr/>
            <p:nvPr/>
          </p:nvSpPr>
          <p:spPr>
            <a:xfrm>
              <a:off x="583803" y="3547944"/>
              <a:ext cx="3695269" cy="631875"/>
            </a:xfrm>
            <a:prstGeom prst="wedgeRoundRectCallout">
              <a:avLst>
                <a:gd name="adj1" fmla="val 50243"/>
                <a:gd name="adj2" fmla="val -78952"/>
                <a:gd name="adj3" fmla="val 16667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61548" y="3509841"/>
              <a:ext cx="3617525" cy="70808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5000"/>
                </a:lnSpc>
                <a:defRPr/>
              </a:pPr>
              <a:r>
                <a:rPr lang="zh-CN" altLang="en-US" sz="3200" b="1">
                  <a:solidFill>
                    <a:srgbClr val="FFFF00"/>
                  </a:solidFill>
                  <a:latin typeface="+mn-ea"/>
                  <a:ea typeface="+mn-ea"/>
                </a:rPr>
                <a:t>形容毛光滑不杂乱。</a:t>
              </a:r>
              <a:endParaRPr lang="zh-CN" altLang="en-US" sz="3200" b="1">
                <a:solidFill>
                  <a:srgbClr val="FFFF00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63849" y="3341462"/>
            <a:ext cx="3740150" cy="706437"/>
            <a:chOff x="-994679" y="3509506"/>
            <a:chExt cx="3738264" cy="707211"/>
          </a:xfrm>
        </p:grpSpPr>
        <p:sp>
          <p:nvSpPr>
            <p:cNvPr id="10" name="对话气泡: 圆角矩形 9"/>
            <p:cNvSpPr/>
            <p:nvPr/>
          </p:nvSpPr>
          <p:spPr>
            <a:xfrm>
              <a:off x="-994679" y="3547648"/>
              <a:ext cx="3738264" cy="630928"/>
            </a:xfrm>
            <a:prstGeom prst="wedgeRoundRectCallout">
              <a:avLst>
                <a:gd name="adj1" fmla="val -6508"/>
                <a:gd name="adj2" fmla="val -79921"/>
                <a:gd name="adj3" fmla="val 16667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-913758" y="3509506"/>
              <a:ext cx="3576421" cy="707211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5000"/>
                </a:lnSpc>
                <a:defRPr/>
              </a:pPr>
              <a:r>
                <a:rPr lang="zh-CN" altLang="en-US" sz="3200" b="1">
                  <a:solidFill>
                    <a:srgbClr val="FFFF00"/>
                  </a:solidFill>
                  <a:latin typeface="+mn-ea"/>
                  <a:ea typeface="+mn-ea"/>
                </a:rPr>
                <a:t>形容毛洁净无杂物。</a:t>
              </a:r>
              <a:endParaRPr lang="zh-CN" altLang="en-US" sz="3200" b="1">
                <a:solidFill>
                  <a:srgbClr val="FFFF00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512763" y="245488"/>
            <a:ext cx="258431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l"/>
            </a:pPr>
            <a:r>
              <a:rPr kumimoji="1" lang="zh-CN" altLang="en-US" sz="3200" b="1">
                <a:solidFill>
                  <a:srgbClr val="FFFF00"/>
                </a:solidFill>
                <a:latin typeface="宋体" panose="02010600030101010101" pitchFamily="2" charset="-122"/>
              </a:rPr>
              <a:t>其他习性</a:t>
            </a:r>
            <a:endParaRPr kumimoji="1" lang="zh-CN" altLang="en-US" sz="3200" b="1">
              <a:solidFill>
                <a:srgbClr val="FFFF00"/>
              </a:solidFill>
              <a:latin typeface="宋体" panose="0201060003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29718" y="4236674"/>
            <a:ext cx="2343275" cy="607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lnSpc>
                <a:spcPct val="125000"/>
              </a:lnSpc>
              <a:defRPr/>
            </a:pPr>
            <a:r>
              <a:rPr lang="zh-CN" altLang="en-US" sz="3200" b="1">
                <a:solidFill>
                  <a:srgbClr val="FF0000"/>
                </a:solidFill>
                <a:latin typeface="+mn-ea"/>
              </a:rPr>
              <a:t>讨人喜欢</a:t>
            </a:r>
            <a:endParaRPr lang="zh-CN" altLang="en-US" sz="3200" b="1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96011" y="785626"/>
          <a:ext cx="8763792" cy="4059889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45904"/>
                <a:gridCol w="6617888"/>
              </a:tblGrid>
              <a:tr h="45750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sz="20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松鼠</a:t>
                      </a:r>
                      <a:endParaRPr lang="zh-CN" sz="2000" b="1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zh-CN" sz="20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相关信息</a:t>
                      </a:r>
                      <a:endParaRPr lang="zh-CN" sz="2000" b="1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</a:tr>
              <a:tr h="108463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b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外形特点</a:t>
                      </a:r>
                      <a:endParaRPr lang="zh-CN" sz="2000" b="1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20000"/>
                        </a:lnSpc>
                      </a:pPr>
                      <a:endParaRPr lang="zh-CN" sz="2000" b="1"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68578" marR="68578" marT="0" marB="0" anchor="ctr"/>
                </a:tc>
              </a:tr>
              <a:tr h="45516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活动范围和规律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2000" b="1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78" marR="68578" marT="0" marB="0" anchor="ctr"/>
                </a:tc>
              </a:tr>
              <a:tr h="50442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行为特点</a:t>
                      </a:r>
                      <a:endParaRPr lang="zh-CN" sz="2000" b="1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2000" b="1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78" marR="68578" marT="0" marB="0" anchor="ctr"/>
                </a:tc>
              </a:tr>
              <a:tr h="77813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sz="2000" b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搭窝</a:t>
                      </a:r>
                      <a:endParaRPr lang="zh-CN" sz="2000" b="1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</a:pPr>
                      <a:endParaRPr lang="zh-CN" altLang="en-US" sz="2000" b="1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78" marR="68578" marT="0" marB="0" anchor="ctr"/>
                </a:tc>
              </a:tr>
              <a:tr h="7779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r>
                        <a:rPr lang="zh-CN" sz="2000" b="1" kern="1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其他习性</a:t>
                      </a:r>
                      <a:endParaRPr lang="zh-CN" sz="2000" b="1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68578" marR="68578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50000"/>
                        </a:lnSpc>
                        <a:spcAft>
                          <a:spcPct val="0"/>
                        </a:spcAft>
                      </a:pPr>
                      <a:endParaRPr lang="zh-CN" altLang="en-US" sz="2000" b="1" kern="120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+mn-cs"/>
                      </a:endParaRPr>
                    </a:p>
                  </a:txBody>
                  <a:tcPr marL="68578" marR="68578" marT="0" marB="0" anchor="ctr"/>
                </a:tc>
              </a:tr>
            </a:tbl>
          </a:graphicData>
        </a:graphic>
      </p:graphicFrame>
      <p:sp>
        <p:nvSpPr>
          <p:cNvPr id="31769" name="文本框 5"/>
          <p:cNvSpPr txBox="1">
            <a:spLocks noChangeArrowheads="1"/>
          </p:cNvSpPr>
          <p:nvPr/>
        </p:nvSpPr>
        <p:spPr bwMode="auto">
          <a:xfrm>
            <a:off x="176277" y="208640"/>
            <a:ext cx="7748587" cy="517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200"/>
              </a:spcBef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梳理信息，整理课文内容，完成下列表格。</a:t>
            </a:r>
            <a:endParaRPr lang="en-US" altLang="zh-CN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316972" y="2291405"/>
            <a:ext cx="5432402" cy="482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经常在高处活动；白天休息，晚上活动。</a:t>
            </a:r>
            <a:endParaRPr lang="zh-CN" altLang="en-US" sz="20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316972" y="2780293"/>
            <a:ext cx="477678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警觉，动作敏捷；秋天贮藏冬天的食物。</a:t>
            </a:r>
            <a:endParaRPr lang="zh-CN" altLang="en-US" sz="20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316972" y="3294258"/>
            <a:ext cx="6631017" cy="78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搭在树枝分杈的地方，干净、暖和、舒适、安全；搭窝很有技巧，窝口朝上，并且有个圆锥形的盖。</a:t>
            </a:r>
            <a:endParaRPr lang="zh-CN" altLang="en-US" sz="20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316971" y="4073978"/>
            <a:ext cx="6670485" cy="78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通常一胎生三四个；小松鼠过了冬会换毛；用爪子和牙齿梳理毛发。</a:t>
            </a:r>
            <a:endParaRPr lang="zh-CN" altLang="en-US" sz="20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311064" y="1216609"/>
            <a:ext cx="6642832" cy="1151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zh-CN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漂亮、乖巧、驯良；面容清秀</a:t>
            </a: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眼睛闪闪发光</a:t>
            </a: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身体矫健</a:t>
            </a: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zh-CN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四肢轻快；</a:t>
            </a:r>
            <a:r>
              <a:rPr lang="zh-CN" altLang="en-US" sz="2000" b="1">
                <a:solidFill>
                  <a:srgbClr val="003399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有帽缨形的尾巴，老是翘起来；会直竖着身子坐着，吃东西用前爪往嘴里送。</a:t>
            </a:r>
            <a:endParaRPr lang="zh-CN" altLang="zh-CN" sz="2000" b="1">
              <a:solidFill>
                <a:srgbClr val="003399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2"/>
          <p:cNvSpPr>
            <a:spLocks noChangeArrowheads="1"/>
          </p:cNvSpPr>
          <p:nvPr/>
        </p:nvSpPr>
        <p:spPr bwMode="auto">
          <a:xfrm>
            <a:off x="682749" y="291400"/>
            <a:ext cx="7586697" cy="1670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本文从外形特点、活动范围和规律、行为特点、搭窝、其他习性几个方面来介绍松鼠，从中你得到了哪些启示？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682748" y="2038445"/>
            <a:ext cx="7729731" cy="2813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这些方面是松鼠的主要特点，通过写这些内容，就能把松鼠介绍清楚。</a:t>
            </a:r>
            <a:endParaRPr lang="en-US" altLang="zh-CN" sz="2800" b="1" dirty="0">
              <a:solidFill>
                <a:srgbClr val="FFFF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分别通过几类内容说明松鼠的特点，能使文章条理更清晰。</a:t>
            </a:r>
            <a:endParaRPr lang="en-US" altLang="zh-CN" sz="2800" b="1" dirty="0">
              <a:solidFill>
                <a:srgbClr val="FFFF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3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描写动物要抓住特点，从多角度细致观察。</a:t>
            </a:r>
            <a:endParaRPr lang="zh-CN" altLang="en-US" sz="2800" b="1" dirty="0">
              <a:solidFill>
                <a:srgbClr val="FFFF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 rot="506977">
            <a:off x="1521243" y="1100297"/>
            <a:ext cx="6196687" cy="3760207"/>
          </a:xfrm>
          <a:custGeom>
            <a:avLst/>
            <a:gdLst>
              <a:gd name="connsiteX0" fmla="*/ 0 w 5150782"/>
              <a:gd name="connsiteY0" fmla="*/ 343999 h 3599506"/>
              <a:gd name="connsiteX1" fmla="*/ 4845547 w 5150782"/>
              <a:gd name="connsiteY1" fmla="*/ 0 h 3599506"/>
              <a:gd name="connsiteX2" fmla="*/ 5150782 w 5150782"/>
              <a:gd name="connsiteY2" fmla="*/ 3004902 h 3599506"/>
              <a:gd name="connsiteX3" fmla="*/ 131466 w 5150782"/>
              <a:gd name="connsiteY3" fmla="*/ 3599506 h 3599506"/>
              <a:gd name="connsiteX4" fmla="*/ 0 w 5150782"/>
              <a:gd name="connsiteY4" fmla="*/ 343999 h 3599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50782" h="3599506">
                <a:moveTo>
                  <a:pt x="0" y="343999"/>
                </a:moveTo>
                <a:lnTo>
                  <a:pt x="4845547" y="0"/>
                </a:lnTo>
                <a:lnTo>
                  <a:pt x="5150782" y="3004902"/>
                </a:lnTo>
                <a:lnTo>
                  <a:pt x="131466" y="3599506"/>
                </a:lnTo>
                <a:lnTo>
                  <a:pt x="0" y="343999"/>
                </a:lnTo>
                <a:close/>
              </a:path>
            </a:pathLst>
          </a:custGeom>
          <a:blipFill dpi="0" rotWithShape="1">
            <a:blip r:embed="rId1" cstate="email"/>
            <a:stretch>
              <a:fillRect/>
            </a:stretch>
          </a:blipFill>
          <a:ln w="25400" cap="flat" cmpd="sng" algn="ctr">
            <a:noFill/>
            <a:prstDash val="solid"/>
          </a:ln>
          <a:effectLst>
            <a:softEdge rad="127000"/>
          </a:effectLst>
          <a:extLst>
            <a:ext uri="{91240B29-F687-4F45-9708-019B960494DF}">
              <a14:hiddenLine xmlns:a14="http://schemas.microsoft.com/office/drawing/2010/main" w="25400">
                <a:solidFill>
                  <a:schemeClr val="dk1"/>
                </a:solidFill>
                <a:prstDash val="solid"/>
              </a14:hiddenLine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794" name="组合 3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33796" name="图片 3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7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3795" name="矩形 1"/>
          <p:cNvSpPr>
            <a:spLocks noChangeArrowheads="1"/>
          </p:cNvSpPr>
          <p:nvPr/>
        </p:nvSpPr>
        <p:spPr bwMode="auto">
          <a:xfrm>
            <a:off x="2418827" y="1994597"/>
            <a:ext cx="4306346" cy="1556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blipFill>
                  <a:blip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4000" b="1">
                <a:solidFill>
                  <a:schemeClr val="bg1"/>
                </a:solidFill>
                <a:latin typeface="宋体" panose="02010600030101010101" pitchFamily="2" charset="-122"/>
              </a:rPr>
              <a:t>    抄写“松鼠、乖巧”等13个词语。</a:t>
            </a:r>
            <a:endParaRPr lang="zh-CN" altLang="en-US" sz="40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组合 3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38918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8919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复习导入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8915" name="矩形 2"/>
          <p:cNvSpPr>
            <a:spLocks noChangeArrowheads="1"/>
          </p:cNvSpPr>
          <p:nvPr/>
        </p:nvSpPr>
        <p:spPr bwMode="auto">
          <a:xfrm>
            <a:off x="383949" y="979021"/>
            <a:ext cx="7580312" cy="58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3000" b="1">
                <a:solidFill>
                  <a:schemeClr val="bg1"/>
                </a:solidFill>
                <a:latin typeface="宋体" panose="02010600030101010101" pitchFamily="2" charset="-122"/>
              </a:rPr>
              <a:t>    本文是从哪几个方面介绍松鼠的？</a:t>
            </a:r>
            <a:endParaRPr lang="zh-CN" altLang="en-US" sz="30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34897" y="1631280"/>
            <a:ext cx="4268787" cy="300806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30000"/>
              </a:lnSpc>
              <a:defRPr/>
            </a:pPr>
            <a:r>
              <a:rPr lang="zh-CN" altLang="en-US" sz="3000" b="1">
                <a:solidFill>
                  <a:srgbClr val="FFFF66"/>
                </a:solidFill>
                <a:latin typeface="+mn-ea"/>
                <a:ea typeface="+mn-ea"/>
              </a:rPr>
              <a:t>外形特点</a:t>
            </a:r>
            <a:endParaRPr lang="en-US" altLang="zh-CN" sz="3000" b="1">
              <a:solidFill>
                <a:srgbClr val="FFFF66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3000" b="1">
                <a:solidFill>
                  <a:srgbClr val="FFFF66"/>
                </a:solidFill>
                <a:latin typeface="+mn-ea"/>
                <a:ea typeface="+mn-ea"/>
              </a:rPr>
              <a:t>活动范围和规律</a:t>
            </a:r>
            <a:endParaRPr lang="en-US" altLang="zh-CN" sz="3000" b="1">
              <a:solidFill>
                <a:srgbClr val="FFFF66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3000" b="1">
                <a:solidFill>
                  <a:srgbClr val="FFFF66"/>
                </a:solidFill>
                <a:latin typeface="+mn-ea"/>
                <a:ea typeface="+mn-ea"/>
              </a:rPr>
              <a:t>行为特点</a:t>
            </a:r>
            <a:endParaRPr lang="en-US" altLang="zh-CN" sz="3000" b="1">
              <a:solidFill>
                <a:srgbClr val="FFFF66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3000" b="1">
                <a:solidFill>
                  <a:srgbClr val="FFFF66"/>
                </a:solidFill>
                <a:latin typeface="+mn-ea"/>
                <a:ea typeface="+mn-ea"/>
              </a:rPr>
              <a:t>搭窝</a:t>
            </a:r>
            <a:endParaRPr lang="en-US" altLang="zh-CN" sz="3000" b="1">
              <a:solidFill>
                <a:srgbClr val="FFFF66"/>
              </a:solidFill>
              <a:latin typeface="+mn-ea"/>
              <a:ea typeface="+mn-ea"/>
            </a:endParaRPr>
          </a:p>
          <a:p>
            <a:pPr eaLnBrk="1" hangingPunct="1">
              <a:lnSpc>
                <a:spcPct val="130000"/>
              </a:lnSpc>
              <a:defRPr/>
            </a:pPr>
            <a:r>
              <a:rPr lang="zh-CN" altLang="en-US" sz="3000" b="1">
                <a:solidFill>
                  <a:srgbClr val="FFFF66"/>
                </a:solidFill>
                <a:latin typeface="+mn-ea"/>
                <a:ea typeface="+mn-ea"/>
              </a:rPr>
              <a:t>其他习性等</a:t>
            </a:r>
            <a:endParaRPr lang="zh-CN" altLang="en-US" sz="3000" b="1">
              <a:solidFill>
                <a:srgbClr val="FFFF66"/>
              </a:solidFill>
              <a:latin typeface="+mn-ea"/>
              <a:ea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03825" y="2145189"/>
            <a:ext cx="2825750" cy="2095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3013708" y="291965"/>
            <a:ext cx="3116584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    第</a:t>
            </a:r>
            <a:r>
              <a:rPr lang="en-US" altLang="zh-CN" sz="3200" b="1">
                <a:solidFill>
                  <a:schemeClr val="bg1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课时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2"/>
          <p:cNvSpPr>
            <a:spLocks noChangeArrowheads="1"/>
          </p:cNvSpPr>
          <p:nvPr/>
        </p:nvSpPr>
        <p:spPr bwMode="auto">
          <a:xfrm>
            <a:off x="478076" y="873925"/>
            <a:ext cx="8216648" cy="11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默读课文，找出描写松鼠外形特点的句子，哪些描写让你觉得有趣？说明理由。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39939" name="组合 3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39941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2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写法探究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8076" y="2116233"/>
            <a:ext cx="4926661" cy="260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它们面容清秀，眼睛闪闪发光，身体矫健，四肢轻快。</a:t>
            </a:r>
            <a:endParaRPr lang="en-US" altLang="zh-CN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它们的尾巴老是翘起来，一直翘到头上，自己就躲在尾巴底下歇凉。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5471444" y="2036307"/>
            <a:ext cx="3104322" cy="13111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常用来形容人长得漂亮、清秀，把松鼠当成人来写，很有意思。</a:t>
            </a:r>
            <a:endParaRPr lang="zh-CN" altLang="en-US" sz="22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5471445" y="3522466"/>
            <a:ext cx="3079547" cy="13111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200" b="1">
                <a:solidFill>
                  <a:schemeClr val="tx1">
                    <a:lumMod val="95000"/>
                    <a:lumOff val="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躲在自己的尾巴下面歇凉，松鼠的尾巴非常奇特、有趣。</a:t>
            </a:r>
            <a:endParaRPr lang="zh-CN" altLang="en-US" sz="2200" b="1">
              <a:solidFill>
                <a:schemeClr val="tx1">
                  <a:lumMod val="95000"/>
                  <a:lumOff val="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矩形: 圆角 1"/>
          <p:cNvSpPr/>
          <p:nvPr/>
        </p:nvSpPr>
        <p:spPr>
          <a:xfrm>
            <a:off x="1726559" y="2192403"/>
            <a:ext cx="1437659" cy="432387"/>
          </a:xfrm>
          <a:prstGeom prst="round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/>
          <p:cNvSpPr/>
          <p:nvPr/>
        </p:nvSpPr>
        <p:spPr>
          <a:xfrm>
            <a:off x="4201641" y="3722975"/>
            <a:ext cx="431632" cy="454320"/>
          </a:xfrm>
          <a:prstGeom prst="round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2" grpId="0" animBg="1"/>
      <p:bldP spid="1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65503" y="2032636"/>
            <a:ext cx="1646063" cy="2408129"/>
          </a:xfrm>
          <a:prstGeom prst="round2DiagRect">
            <a:avLst>
              <a:gd name="adj1" fmla="val 11509"/>
              <a:gd name="adj2" fmla="val 0"/>
            </a:avLst>
          </a:prstGeom>
          <a:ln w="19050" cap="sq">
            <a:solidFill>
              <a:srgbClr val="FFC00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1986" name="矩形 1"/>
          <p:cNvSpPr>
            <a:spLocks noChangeArrowheads="1"/>
          </p:cNvSpPr>
          <p:nvPr/>
        </p:nvSpPr>
        <p:spPr bwMode="auto">
          <a:xfrm>
            <a:off x="847720" y="520394"/>
            <a:ext cx="7572653" cy="1184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3000" b="1" dirty="0">
                <a:solidFill>
                  <a:schemeClr val="bg1"/>
                </a:solidFill>
                <a:latin typeface="宋体" panose="02010600030101010101" pitchFamily="2" charset="-122"/>
              </a:rPr>
              <a:t>    介绍松鼠外形特点的这部分内容，特别介绍了松鼠的哪个部位？为什么这样介绍？</a:t>
            </a:r>
            <a:endParaRPr lang="zh-CN" altLang="en-US" sz="30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1987" name="矩形 2"/>
          <p:cNvSpPr>
            <a:spLocks noChangeArrowheads="1"/>
          </p:cNvSpPr>
          <p:nvPr/>
        </p:nvSpPr>
        <p:spPr bwMode="auto">
          <a:xfrm>
            <a:off x="847720" y="1884665"/>
            <a:ext cx="4867185" cy="2407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30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特别介绍了松鼠的尾巴。因为松鼠的尾巴和其他小动物的尾巴截然不同，这是松鼠独有的特点。</a:t>
            </a:r>
            <a:endParaRPr kumimoji="1" lang="zh-CN" altLang="en-US" sz="30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2359359" y="4292568"/>
            <a:ext cx="3469811" cy="60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3000" b="1">
                <a:solidFill>
                  <a:srgbClr val="FFC000"/>
                </a:solidFill>
                <a:latin typeface="宋体" panose="02010600030101010101" pitchFamily="2" charset="-122"/>
              </a:rPr>
              <a:t>抓住特点具体说明</a:t>
            </a:r>
            <a:endParaRPr kumimoji="1" lang="zh-CN" altLang="en-US" sz="3000" b="1">
              <a:solidFill>
                <a:srgbClr val="FFC000"/>
              </a:solidFill>
              <a:latin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>
            <a:spLocks noChangeArrowheads="1"/>
          </p:cNvSpPr>
          <p:nvPr/>
        </p:nvSpPr>
        <p:spPr bwMode="auto">
          <a:xfrm>
            <a:off x="723139" y="527666"/>
            <a:ext cx="7447678" cy="101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    工具书中介绍松鼠的外形和课文中对松鼠外形的描述，在表达上有什么不同？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84896" y="1520760"/>
            <a:ext cx="5871555" cy="3275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84896" y="2586476"/>
            <a:ext cx="5871555" cy="205185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572283" y="1932867"/>
            <a:ext cx="389722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kumimoji="1"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语言简洁，用词准确、严谨</a:t>
            </a:r>
            <a:endParaRPr lang="zh-CN" altLang="en-US" sz="2400"/>
          </a:p>
        </p:txBody>
      </p:sp>
      <p:sp>
        <p:nvSpPr>
          <p:cNvPr id="3" name="矩形 2"/>
          <p:cNvSpPr/>
          <p:nvPr/>
        </p:nvSpPr>
        <p:spPr>
          <a:xfrm>
            <a:off x="2771639" y="4340087"/>
            <a:ext cx="296908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kumimoji="1" lang="zh-CN" altLang="en-US" sz="2400" b="1">
                <a:solidFill>
                  <a:schemeClr val="dk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语言形象、生动有趣</a:t>
            </a:r>
            <a:endParaRPr kumimoji="1" lang="zh-CN" altLang="en-US" sz="2400" b="1">
              <a:solidFill>
                <a:schemeClr val="dk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08617" y="1432804"/>
            <a:ext cx="16772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具体的数字介绍</a:t>
            </a:r>
            <a:endParaRPr lang="zh-CN" altLang="en-US" sz="2800">
              <a:solidFill>
                <a:srgbClr val="FFFF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5913" y="3059751"/>
            <a:ext cx="183728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抓住特点具体说明</a:t>
            </a:r>
            <a:endParaRPr lang="zh-CN" altLang="en-US" sz="2800">
              <a:solidFill>
                <a:srgbClr val="FFFF00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671634" y="1816704"/>
            <a:ext cx="6341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57982" y="1816704"/>
            <a:ext cx="6120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495949" y="1816704"/>
            <a:ext cx="678425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59125" y="3322309"/>
            <a:ext cx="3765774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282791" y="3637707"/>
            <a:ext cx="338725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2361652" y="2960973"/>
            <a:ext cx="236604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249496" y="2960973"/>
            <a:ext cx="2200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742958" y="3992942"/>
            <a:ext cx="72654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118330" y="4267725"/>
            <a:ext cx="59205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305814" y="4267725"/>
            <a:ext cx="1838508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1"/>
          <p:cNvSpPr>
            <a:spLocks noChangeArrowheads="1"/>
          </p:cNvSpPr>
          <p:nvPr/>
        </p:nvSpPr>
        <p:spPr bwMode="auto">
          <a:xfrm>
            <a:off x="535398" y="312710"/>
            <a:ext cx="7499309" cy="95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    这两段话在介绍松鼠外形时分别是从哪几个方面来写的？你还能发现什么特别之处吗？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79643" y="1481009"/>
            <a:ext cx="7104582" cy="41163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9644" y="1987217"/>
            <a:ext cx="7104582" cy="2482746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82348" y="1481009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285053" y="1481009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885253" y="1481009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608955" y="1481009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922358" y="2461777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3493061" y="2461777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595502" y="2461777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172283" y="2866033"/>
            <a:ext cx="626807" cy="4116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787214" y="3986208"/>
            <a:ext cx="34307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突出特点、生动有趣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296924" y="2079595"/>
            <a:ext cx="465609" cy="3969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84801" y="2476501"/>
            <a:ext cx="465609" cy="39690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2069195" y="4406953"/>
            <a:ext cx="4725478" cy="60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kumimoji="1" lang="zh-CN" altLang="en-US" sz="3000" b="1">
                <a:solidFill>
                  <a:srgbClr val="FFC000"/>
                </a:solidFill>
                <a:latin typeface="宋体" panose="02010600030101010101" pitchFamily="2" charset="-122"/>
              </a:rPr>
              <a:t>生动而有趣、准确有条理</a:t>
            </a:r>
            <a:endParaRPr kumimoji="1" lang="zh-CN" altLang="en-US" sz="3000" b="1">
              <a:solidFill>
                <a:srgbClr val="FFC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" grpId="0"/>
      <p:bldP spid="15" grpId="0" animBg="1"/>
      <p:bldP spid="18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"/>
          <p:cNvSpPr>
            <a:spLocks noChangeArrowheads="1"/>
          </p:cNvSpPr>
          <p:nvPr/>
        </p:nvSpPr>
        <p:spPr bwMode="auto">
          <a:xfrm>
            <a:off x="508000" y="1185863"/>
            <a:ext cx="5927725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布封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1707—1788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），十八世纪法国博物学家、作家，从小爱好自然科学。</a:t>
            </a:r>
            <a:endParaRPr lang="en-US" altLang="zh-CN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主要作品：</a:t>
            </a:r>
            <a:r>
              <a:rPr lang="en-US" altLang="zh-CN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自然史</a:t>
            </a:r>
            <a:r>
              <a:rPr lang="en-US" altLang="zh-CN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7" descr="F:\（人教）五语大课堂（上）\RW44.tif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6355631" y="1243806"/>
            <a:ext cx="2216150" cy="28162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4" name="组合 4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5" name="图片 3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 dirty="0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作者简介</a:t>
              </a:r>
              <a:endParaRPr lang="zh-CN" altLang="en-US" sz="3600" b="1" u="sng" dirty="0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845952" y="322328"/>
            <a:ext cx="7218045" cy="11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    同桌合作学习，圈出课文中与之相应的段落，讨论二者在表达上的差异。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95229" y="1578076"/>
            <a:ext cx="6012885" cy="2064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95230" y="1784554"/>
            <a:ext cx="6012885" cy="626791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595229" y="2418945"/>
            <a:ext cx="6012886" cy="2251957"/>
            <a:chOff x="595229" y="2418945"/>
            <a:chExt cx="6012886" cy="2251957"/>
          </a:xfrm>
        </p:grpSpPr>
        <p:sp>
          <p:nvSpPr>
            <p:cNvPr id="13" name="矩形 12"/>
            <p:cNvSpPr/>
            <p:nvPr/>
          </p:nvSpPr>
          <p:spPr>
            <a:xfrm>
              <a:off x="595229" y="4377358"/>
              <a:ext cx="6012885" cy="29354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595229" y="2418945"/>
              <a:ext cx="6012886" cy="1958413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892598" y="1501584"/>
            <a:ext cx="5862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语言简洁严谨，数字的运用准确说明了窝的大小。</a:t>
            </a:r>
            <a:endParaRPr lang="zh-CN" altLang="en-US" sz="2000">
              <a:solidFill>
                <a:srgbClr val="C0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19321" y="4324075"/>
            <a:ext cx="4572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zh-CN" altLang="en-US" sz="2000" b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细致生动，表现出了松鼠的聪明能干。</a:t>
            </a:r>
            <a:endParaRPr lang="zh-CN" altLang="en-US" sz="2000">
              <a:solidFill>
                <a:srgbClr val="C0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08115" y="1578077"/>
            <a:ext cx="2266170" cy="30928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603815" y="2785193"/>
            <a:ext cx="23164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kumimoji="1" lang="zh-CN" altLang="en-US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用了一系列表示承接关系的词语和表示动作的词语，详细描述了松鼠搭窝的过程以及窝口的独特设计。</a:t>
            </a:r>
            <a:endParaRPr lang="zh-CN" altLang="en-US" sz="2000">
              <a:solidFill>
                <a:srgbClr val="0000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599121" y="1552739"/>
            <a:ext cx="22661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kumimoji="1" lang="zh-CN" altLang="en-US" sz="20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从选址、所用材料、窝的大小三个方面简单介绍了松鼠的窝。</a:t>
            </a:r>
            <a:endParaRPr kumimoji="1" lang="zh-CN" altLang="en-US" sz="20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26252" y="2292775"/>
            <a:ext cx="7524625" cy="13119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26253" y="655082"/>
            <a:ext cx="7491494" cy="796414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826253" y="1451496"/>
            <a:ext cx="7491494" cy="634181"/>
            <a:chOff x="823728" y="1563329"/>
            <a:chExt cx="7491494" cy="634181"/>
          </a:xfrm>
        </p:grpSpPr>
        <p:sp>
          <p:nvSpPr>
            <p:cNvPr id="4" name="矩形 3"/>
            <p:cNvSpPr/>
            <p:nvPr/>
          </p:nvSpPr>
          <p:spPr>
            <a:xfrm>
              <a:off x="823728" y="1563329"/>
              <a:ext cx="7491494" cy="6341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193909" y="1649586"/>
              <a:ext cx="665301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2400" b="1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简要</a:t>
              </a:r>
              <a:r>
                <a:rPr kumimoji="1" lang="zh-CN" altLang="en-US" sz="24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提供了松鼠换毛的季节、产仔等信息。</a:t>
              </a:r>
              <a:endParaRPr kumimoji="1"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26252" y="3604760"/>
            <a:ext cx="7524624" cy="1211683"/>
            <a:chOff x="823727" y="3716593"/>
            <a:chExt cx="7524624" cy="1211683"/>
          </a:xfrm>
        </p:grpSpPr>
        <p:sp>
          <p:nvSpPr>
            <p:cNvPr id="6" name="矩形 5"/>
            <p:cNvSpPr/>
            <p:nvPr/>
          </p:nvSpPr>
          <p:spPr>
            <a:xfrm>
              <a:off x="823727" y="3716593"/>
              <a:ext cx="7524624" cy="120032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193909" y="3727947"/>
              <a:ext cx="700619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/>
              <a:r>
                <a:rPr kumimoji="1" lang="zh-CN" altLang="en-US" sz="2400" b="1" smtClean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除了</a:t>
              </a:r>
              <a:r>
                <a:rPr kumimoji="1" lang="zh-CN" altLang="en-US" sz="2400" b="1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说明这些之外，还谈到松鼠毛发的颜色以及松鼠如何梳理毛发，形象生动地表现了松鼠爱干净的生活习性。</a:t>
              </a:r>
              <a:endParaRPr kumimoji="1"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1"/>
          <p:cNvSpPr>
            <a:spLocks noChangeArrowheads="1"/>
          </p:cNvSpPr>
          <p:nvPr/>
        </p:nvSpPr>
        <p:spPr bwMode="auto">
          <a:xfrm>
            <a:off x="488258" y="247029"/>
            <a:ext cx="7294010" cy="11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>
                <a:solidFill>
                  <a:schemeClr val="bg1"/>
                </a:solidFill>
                <a:latin typeface="宋体" panose="02010600030101010101" pitchFamily="2" charset="-122"/>
              </a:rPr>
              <a:t>    如果你是那只搭窝的松鼠，请问：怎样才能让自己的窝建造得比较安全？</a:t>
            </a:r>
            <a:endParaRPr lang="zh-CN" altLang="en-US" sz="28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6083" name="矩形 2"/>
          <p:cNvSpPr>
            <a:spLocks noChangeArrowheads="1"/>
          </p:cNvSpPr>
          <p:nvPr/>
        </p:nvSpPr>
        <p:spPr bwMode="auto">
          <a:xfrm>
            <a:off x="488258" y="1372409"/>
            <a:ext cx="8308975" cy="1693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60045" indent="-360045" eaLnBrk="1" hangingPunct="1">
              <a:lnSpc>
                <a:spcPct val="130000"/>
              </a:lnSpc>
              <a:buFont typeface="+mj-ea"/>
              <a:buAutoNum type="circleNumDbPlain"/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把窝搭在高高的树杈上很安全。</a:t>
            </a:r>
            <a:endParaRPr kumimoji="1" lang="en-US" altLang="zh-CN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60045" indent="-360045" eaLnBrk="1" hangingPunct="1">
              <a:lnSpc>
                <a:spcPct val="130000"/>
              </a:lnSpc>
              <a:buFont typeface="+mj-ea"/>
              <a:buAutoNum type="circleNumDbPlain"/>
            </a:pPr>
            <a:r>
              <a:rPr kumimoji="1" lang="zh-CN" altLang="en-US" sz="28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搭窝的时候使用结实的小木片，可以把窝建造得更安全。</a:t>
            </a:r>
            <a:endParaRPr kumimoji="1" lang="zh-CN" altLang="en-US" sz="28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4" name="矩形 3"/>
          <p:cNvSpPr>
            <a:spLocks noChangeArrowheads="1"/>
          </p:cNvSpPr>
          <p:nvPr/>
        </p:nvSpPr>
        <p:spPr bwMode="auto">
          <a:xfrm>
            <a:off x="488257" y="3065758"/>
            <a:ext cx="8308975" cy="54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    要想把自己的窝搭得舒适一些，有什么技巧吗？</a:t>
            </a:r>
            <a:endParaRPr lang="zh-CN" altLang="en-US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46085" name="矩形 4"/>
          <p:cNvSpPr>
            <a:spLocks noChangeArrowheads="1"/>
          </p:cNvSpPr>
          <p:nvPr/>
        </p:nvSpPr>
        <p:spPr bwMode="auto">
          <a:xfrm>
            <a:off x="488256" y="3615717"/>
            <a:ext cx="8167487" cy="1133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kumimoji="1" lang="zh-CN" altLang="en-US" sz="28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窝搭好后，可以铺上一层干苔蘚，那样住着会更舒服。</a:t>
            </a:r>
            <a:endParaRPr kumimoji="1" lang="zh-CN" altLang="en-US" sz="2800" b="1" dirty="0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007625" y="822534"/>
            <a:ext cx="1534831" cy="1191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/>
      <p:bldP spid="46084" grpId="0"/>
      <p:bldP spid="4608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96186" y="735920"/>
            <a:ext cx="8328837" cy="399911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 flipH="1">
            <a:off x="6243851" y="4520132"/>
            <a:ext cx="2564303" cy="432045"/>
            <a:chOff x="3166943" y="3429000"/>
            <a:chExt cx="2231039" cy="432045"/>
          </a:xfrm>
        </p:grpSpPr>
        <p:sp>
          <p:nvSpPr>
            <p:cNvPr id="4" name="圆角矩形 71"/>
            <p:cNvSpPr/>
            <p:nvPr/>
          </p:nvSpPr>
          <p:spPr bwMode="auto">
            <a:xfrm>
              <a:off x="3166943" y="3429000"/>
              <a:ext cx="2231039" cy="429804"/>
            </a:xfrm>
            <a:prstGeom prst="homePlat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986932" y="3464013"/>
              <a:ext cx="160723" cy="397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endParaRPr lang="en-US" altLang="zh-CN" b="1">
                <a:solidFill>
                  <a:srgbClr val="354B5E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18977" y="258319"/>
            <a:ext cx="608812" cy="595423"/>
            <a:chOff x="1729761" y="2216306"/>
            <a:chExt cx="608812" cy="595423"/>
          </a:xfrm>
        </p:grpSpPr>
        <p:sp>
          <p:nvSpPr>
            <p:cNvPr id="7" name="圆角矩形 71"/>
            <p:cNvSpPr/>
            <p:nvPr/>
          </p:nvSpPr>
          <p:spPr bwMode="auto">
            <a:xfrm>
              <a:off x="1729761" y="2216306"/>
              <a:ext cx="608812" cy="595423"/>
            </a:xfrm>
            <a:prstGeom prst="ellipse">
              <a:avLst/>
            </a:prstGeom>
            <a:gradFill>
              <a:gsLst>
                <a:gs pos="0">
                  <a:schemeClr val="bg1">
                    <a:lumMod val="80000"/>
                  </a:schemeClr>
                </a:gs>
                <a:gs pos="100000">
                  <a:schemeClr val="bg1">
                    <a:lumMod val="97000"/>
                  </a:schemeClr>
                </a:gs>
              </a:gsLst>
              <a:lin ang="2700000" scaled="1"/>
            </a:gradFill>
            <a:ln w="22225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65">
                <a:solidFill>
                  <a:prstClr val="white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8" name="iconfont-1090-826112"/>
            <p:cNvSpPr/>
            <p:nvPr/>
          </p:nvSpPr>
          <p:spPr>
            <a:xfrm>
              <a:off x="1851177" y="2317092"/>
              <a:ext cx="422085" cy="417881"/>
            </a:xfrm>
            <a:custGeom>
              <a:avLst/>
              <a:gdLst>
                <a:gd name="T0" fmla="*/ 9193 w 9831"/>
                <a:gd name="T1" fmla="*/ 6262 h 9732"/>
                <a:gd name="T2" fmla="*/ 9218 w 9831"/>
                <a:gd name="T3" fmla="*/ 4896 h 9732"/>
                <a:gd name="T4" fmla="*/ 7871 w 9831"/>
                <a:gd name="T5" fmla="*/ 4930 h 9732"/>
                <a:gd name="T6" fmla="*/ 9193 w 9831"/>
                <a:gd name="T7" fmla="*/ 6262 h 9732"/>
                <a:gd name="T8" fmla="*/ 9193 w 9831"/>
                <a:gd name="T9" fmla="*/ 6262 h 9732"/>
                <a:gd name="T10" fmla="*/ 7479 w 9831"/>
                <a:gd name="T11" fmla="*/ 5273 h 9732"/>
                <a:gd name="T12" fmla="*/ 7268 w 9831"/>
                <a:gd name="T13" fmla="*/ 5480 h 9732"/>
                <a:gd name="T14" fmla="*/ 5198 w 9831"/>
                <a:gd name="T15" fmla="*/ 7568 h 9732"/>
                <a:gd name="T16" fmla="*/ 4589 w 9831"/>
                <a:gd name="T17" fmla="*/ 9564 h 9732"/>
                <a:gd name="T18" fmla="*/ 6561 w 9831"/>
                <a:gd name="T19" fmla="*/ 8956 h 9732"/>
                <a:gd name="T20" fmla="*/ 8638 w 9831"/>
                <a:gd name="T21" fmla="*/ 6862 h 9732"/>
                <a:gd name="T22" fmla="*/ 8844 w 9831"/>
                <a:gd name="T23" fmla="*/ 6650 h 9732"/>
                <a:gd name="T24" fmla="*/ 7479 w 9831"/>
                <a:gd name="T25" fmla="*/ 5273 h 9732"/>
                <a:gd name="T26" fmla="*/ 7479 w 9831"/>
                <a:gd name="T27" fmla="*/ 5273 h 9732"/>
                <a:gd name="T28" fmla="*/ 5072 w 9831"/>
                <a:gd name="T29" fmla="*/ 7282 h 9732"/>
                <a:gd name="T30" fmla="*/ 5072 w 9831"/>
                <a:gd name="T31" fmla="*/ 2614 h 9732"/>
                <a:gd name="T32" fmla="*/ 7698 w 9831"/>
                <a:gd name="T33" fmla="*/ 1597 h 9732"/>
                <a:gd name="T34" fmla="*/ 7698 w 9831"/>
                <a:gd name="T35" fmla="*/ 4035 h 9732"/>
                <a:gd name="T36" fmla="*/ 7710 w 9831"/>
                <a:gd name="T37" fmla="*/ 4045 h 9732"/>
                <a:gd name="T38" fmla="*/ 8788 w 9831"/>
                <a:gd name="T39" fmla="*/ 3948 h 9732"/>
                <a:gd name="T40" fmla="*/ 8785 w 9831"/>
                <a:gd name="T41" fmla="*/ 0 h 9732"/>
                <a:gd name="T42" fmla="*/ 4395 w 9831"/>
                <a:gd name="T43" fmla="*/ 1466 h 9732"/>
                <a:gd name="T44" fmla="*/ 4 w 9831"/>
                <a:gd name="T45" fmla="*/ 0 h 9732"/>
                <a:gd name="T46" fmla="*/ 0 w 9831"/>
                <a:gd name="T47" fmla="*/ 6933 h 9732"/>
                <a:gd name="T48" fmla="*/ 976 w 9831"/>
                <a:gd name="T49" fmla="*/ 8000 h 9732"/>
                <a:gd name="T50" fmla="*/ 2685 w 9831"/>
                <a:gd name="T51" fmla="*/ 8400 h 9732"/>
                <a:gd name="T52" fmla="*/ 4151 w 9831"/>
                <a:gd name="T53" fmla="*/ 9600 h 9732"/>
                <a:gd name="T54" fmla="*/ 4300 w 9831"/>
                <a:gd name="T55" fmla="*/ 9600 h 9732"/>
                <a:gd name="T56" fmla="*/ 5072 w 9831"/>
                <a:gd name="T57" fmla="*/ 7282 h 9732"/>
                <a:gd name="T58" fmla="*/ 3717 w 9831"/>
                <a:gd name="T59" fmla="*/ 7469 h 9732"/>
                <a:gd name="T60" fmla="*/ 1298 w 9831"/>
                <a:gd name="T61" fmla="*/ 6678 h 9732"/>
                <a:gd name="T62" fmla="*/ 1092 w 9831"/>
                <a:gd name="T63" fmla="*/ 6452 h 9732"/>
                <a:gd name="T64" fmla="*/ 1092 w 9831"/>
                <a:gd name="T65" fmla="*/ 1597 h 9732"/>
                <a:gd name="T66" fmla="*/ 3717 w 9831"/>
                <a:gd name="T67" fmla="*/ 2614 h 9732"/>
                <a:gd name="T68" fmla="*/ 3717 w 9831"/>
                <a:gd name="T69" fmla="*/ 7469 h 9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31" h="9732">
                  <a:moveTo>
                    <a:pt x="9193" y="6262"/>
                  </a:moveTo>
                  <a:cubicBezTo>
                    <a:pt x="9831" y="5496"/>
                    <a:pt x="9616" y="5298"/>
                    <a:pt x="9218" y="4896"/>
                  </a:cubicBezTo>
                  <a:cubicBezTo>
                    <a:pt x="8908" y="4583"/>
                    <a:pt x="8655" y="4310"/>
                    <a:pt x="7871" y="4930"/>
                  </a:cubicBezTo>
                  <a:lnTo>
                    <a:pt x="9193" y="6262"/>
                  </a:lnTo>
                  <a:close/>
                  <a:moveTo>
                    <a:pt x="9193" y="6262"/>
                  </a:moveTo>
                  <a:close/>
                  <a:moveTo>
                    <a:pt x="7479" y="5273"/>
                  </a:moveTo>
                  <a:cubicBezTo>
                    <a:pt x="7412" y="5337"/>
                    <a:pt x="7342" y="5406"/>
                    <a:pt x="7268" y="5480"/>
                  </a:cubicBezTo>
                  <a:cubicBezTo>
                    <a:pt x="7254" y="5494"/>
                    <a:pt x="5198" y="7568"/>
                    <a:pt x="5198" y="7568"/>
                  </a:cubicBezTo>
                  <a:cubicBezTo>
                    <a:pt x="4907" y="7844"/>
                    <a:pt x="4422" y="9395"/>
                    <a:pt x="4589" y="9564"/>
                  </a:cubicBezTo>
                  <a:cubicBezTo>
                    <a:pt x="4756" y="9732"/>
                    <a:pt x="6279" y="9278"/>
                    <a:pt x="6561" y="8956"/>
                  </a:cubicBezTo>
                  <a:cubicBezTo>
                    <a:pt x="6561" y="8956"/>
                    <a:pt x="8622" y="6878"/>
                    <a:pt x="8638" y="6862"/>
                  </a:cubicBezTo>
                  <a:cubicBezTo>
                    <a:pt x="8712" y="6787"/>
                    <a:pt x="8780" y="6717"/>
                    <a:pt x="8844" y="6650"/>
                  </a:cubicBezTo>
                  <a:lnTo>
                    <a:pt x="7479" y="5273"/>
                  </a:lnTo>
                  <a:close/>
                  <a:moveTo>
                    <a:pt x="7479" y="5273"/>
                  </a:moveTo>
                  <a:close/>
                  <a:moveTo>
                    <a:pt x="5072" y="7282"/>
                  </a:moveTo>
                  <a:lnTo>
                    <a:pt x="5072" y="2614"/>
                  </a:lnTo>
                  <a:cubicBezTo>
                    <a:pt x="5540" y="1984"/>
                    <a:pt x="6767" y="1597"/>
                    <a:pt x="7698" y="1597"/>
                  </a:cubicBezTo>
                  <a:lnTo>
                    <a:pt x="7698" y="4035"/>
                  </a:lnTo>
                  <a:lnTo>
                    <a:pt x="7710" y="4045"/>
                  </a:lnTo>
                  <a:cubicBezTo>
                    <a:pt x="7968" y="3919"/>
                    <a:pt x="8337" y="3824"/>
                    <a:pt x="8788" y="3948"/>
                  </a:cubicBezTo>
                  <a:cubicBezTo>
                    <a:pt x="8787" y="2141"/>
                    <a:pt x="8785" y="0"/>
                    <a:pt x="8785" y="0"/>
                  </a:cubicBezTo>
                  <a:cubicBezTo>
                    <a:pt x="8785" y="0"/>
                    <a:pt x="5609" y="141"/>
                    <a:pt x="4395" y="1466"/>
                  </a:cubicBezTo>
                  <a:cubicBezTo>
                    <a:pt x="3181" y="141"/>
                    <a:pt x="4" y="0"/>
                    <a:pt x="4" y="0"/>
                  </a:cubicBezTo>
                  <a:cubicBezTo>
                    <a:pt x="4" y="0"/>
                    <a:pt x="0" y="6413"/>
                    <a:pt x="0" y="6933"/>
                  </a:cubicBezTo>
                  <a:cubicBezTo>
                    <a:pt x="0" y="8049"/>
                    <a:pt x="976" y="8000"/>
                    <a:pt x="976" y="8000"/>
                  </a:cubicBezTo>
                  <a:cubicBezTo>
                    <a:pt x="1953" y="8133"/>
                    <a:pt x="2685" y="8400"/>
                    <a:pt x="2685" y="8400"/>
                  </a:cubicBezTo>
                  <a:cubicBezTo>
                    <a:pt x="2685" y="8400"/>
                    <a:pt x="3895" y="8864"/>
                    <a:pt x="4151" y="9600"/>
                  </a:cubicBezTo>
                  <a:lnTo>
                    <a:pt x="4300" y="9600"/>
                  </a:lnTo>
                  <a:cubicBezTo>
                    <a:pt x="4225" y="9118"/>
                    <a:pt x="4246" y="8225"/>
                    <a:pt x="5072" y="7282"/>
                  </a:cubicBezTo>
                  <a:close/>
                  <a:moveTo>
                    <a:pt x="3717" y="7469"/>
                  </a:moveTo>
                  <a:cubicBezTo>
                    <a:pt x="2767" y="6809"/>
                    <a:pt x="1298" y="6678"/>
                    <a:pt x="1298" y="6678"/>
                  </a:cubicBezTo>
                  <a:cubicBezTo>
                    <a:pt x="1298" y="6678"/>
                    <a:pt x="1092" y="6678"/>
                    <a:pt x="1092" y="6452"/>
                  </a:cubicBezTo>
                  <a:lnTo>
                    <a:pt x="1092" y="1597"/>
                  </a:lnTo>
                  <a:cubicBezTo>
                    <a:pt x="2022" y="1597"/>
                    <a:pt x="3249" y="1984"/>
                    <a:pt x="3717" y="2614"/>
                  </a:cubicBezTo>
                  <a:lnTo>
                    <a:pt x="3717" y="7469"/>
                  </a:lnTo>
                  <a:close/>
                </a:path>
              </a:pathLst>
            </a:custGeom>
            <a:solidFill>
              <a:srgbClr val="354B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651445" y="809667"/>
            <a:ext cx="7841109" cy="54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457200" indent="-457200" eaLnBrk="1" hangingPunct="1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u"/>
            </a:pP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本课与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太阳</a:t>
            </a:r>
            <a:r>
              <a:rPr lang="en-US" altLang="zh-CN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solidFill>
                  <a:schemeClr val="bg1"/>
                </a:solidFill>
                <a:latin typeface="宋体" panose="02010600030101010101" pitchFamily="2" charset="-122"/>
              </a:rPr>
              <a:t>一课在表达方法上有什么不同？</a:t>
            </a:r>
            <a:endParaRPr lang="en-US" altLang="zh-CN" sz="28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76140" y="1359626"/>
            <a:ext cx="7571673" cy="3119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  <a:spcBef>
                <a:spcPts val="600"/>
              </a:spcBef>
            </a:pP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本文融知识性、科学性、趣味性于一体，以准确说明为前提，以形象化描写为手段，在表达方法、语言风格方面与</a:t>
            </a:r>
            <a:r>
              <a:rPr lang="en-US" altLang="zh-CN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en-US" altLang="zh-CN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有很大的不同。从表达方法来看，</a:t>
            </a:r>
            <a:r>
              <a:rPr lang="en-US" altLang="zh-CN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</a:t>
            </a:r>
            <a:r>
              <a:rPr lang="en-US" altLang="zh-CN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主要运用列数字、作比较等说明方法，语言平实；而本文主要运用打比方的说明方法，语言生动形象。如，写松鼠吃东西，</a:t>
            </a:r>
            <a:r>
              <a:rPr lang="en-US" altLang="zh-CN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像人们用手一样”；写松鼠在高处活动，</a:t>
            </a:r>
            <a:r>
              <a:rPr lang="en-US" altLang="zh-CN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600" b="1" dirty="0">
                <a:solidFill>
                  <a:srgbClr val="FFFF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像飞鸟一样”。</a:t>
            </a:r>
            <a:endParaRPr lang="zh-CN" altLang="en-US" sz="2600" b="1" dirty="0">
              <a:solidFill>
                <a:srgbClr val="FFFF6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69604" y="166654"/>
            <a:ext cx="185312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探究题</a:t>
            </a:r>
            <a:endParaRPr lang="zh-CN" altLang="en-US" sz="3200" b="1">
              <a:solidFill>
                <a:srgbClr val="00FF99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左大括号 2"/>
          <p:cNvSpPr/>
          <p:nvPr/>
        </p:nvSpPr>
        <p:spPr>
          <a:xfrm>
            <a:off x="1080978" y="1019521"/>
            <a:ext cx="312738" cy="3557587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5"/>
          <p:cNvSpPr txBox="1">
            <a:spLocks noChangeArrowheads="1"/>
          </p:cNvSpPr>
          <p:nvPr/>
        </p:nvSpPr>
        <p:spPr bwMode="auto">
          <a:xfrm>
            <a:off x="1337415" y="869748"/>
            <a:ext cx="2138362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外形特点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1322892" y="1668866"/>
            <a:ext cx="1785938" cy="89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活动范围和规律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左大括号 15"/>
          <p:cNvSpPr/>
          <p:nvPr/>
        </p:nvSpPr>
        <p:spPr>
          <a:xfrm flipH="1">
            <a:off x="7544217" y="919371"/>
            <a:ext cx="328612" cy="4014442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5"/>
          <p:cNvSpPr txBox="1">
            <a:spLocks noChangeArrowheads="1"/>
          </p:cNvSpPr>
          <p:nvPr/>
        </p:nvSpPr>
        <p:spPr bwMode="auto">
          <a:xfrm>
            <a:off x="7894043" y="1744202"/>
            <a:ext cx="1077218" cy="24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ts val="600"/>
              </a:spcBef>
            </a:pPr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聪明乖巧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1" hangingPunct="1">
              <a:spcBef>
                <a:spcPts val="600"/>
              </a:spcBef>
            </a:pPr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惹人喜爱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5"/>
          <p:cNvSpPr txBox="1">
            <a:spLocks noChangeArrowheads="1"/>
          </p:cNvSpPr>
          <p:nvPr/>
        </p:nvSpPr>
        <p:spPr bwMode="auto">
          <a:xfrm>
            <a:off x="2833754" y="770537"/>
            <a:ext cx="3415749" cy="8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面容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清秀  身体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矫健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四肢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轻快  尾巴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上翘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6016184" y="959115"/>
            <a:ext cx="1031875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漂亮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5"/>
          <p:cNvSpPr txBox="1">
            <a:spLocks noChangeArrowheads="1"/>
          </p:cNvSpPr>
          <p:nvPr/>
        </p:nvSpPr>
        <p:spPr bwMode="auto">
          <a:xfrm>
            <a:off x="3221657" y="1693896"/>
            <a:ext cx="3434146" cy="8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范围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常在高处活动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规律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白天休息、晚上活动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文本框 5"/>
          <p:cNvSpPr txBox="1">
            <a:spLocks noChangeArrowheads="1"/>
          </p:cNvSpPr>
          <p:nvPr/>
        </p:nvSpPr>
        <p:spPr bwMode="auto">
          <a:xfrm>
            <a:off x="6783775" y="1881816"/>
            <a:ext cx="1031875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驯良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168" name="Text Box 14"/>
          <p:cNvSpPr txBox="1">
            <a:spLocks noChangeArrowheads="1"/>
          </p:cNvSpPr>
          <p:nvPr/>
        </p:nvSpPr>
        <p:spPr bwMode="auto">
          <a:xfrm>
            <a:off x="33228" y="2492721"/>
            <a:ext cx="1190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</a:t>
            </a:r>
            <a:endParaRPr lang="zh-CN" altLang="en-US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左大括号 24"/>
          <p:cNvSpPr/>
          <p:nvPr/>
        </p:nvSpPr>
        <p:spPr>
          <a:xfrm>
            <a:off x="2694474" y="858043"/>
            <a:ext cx="200025" cy="644772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左大括号 26"/>
          <p:cNvSpPr/>
          <p:nvPr/>
        </p:nvSpPr>
        <p:spPr>
          <a:xfrm rot="10800000">
            <a:off x="5816159" y="830546"/>
            <a:ext cx="200025" cy="671134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左大括号 27"/>
          <p:cNvSpPr/>
          <p:nvPr/>
        </p:nvSpPr>
        <p:spPr>
          <a:xfrm>
            <a:off x="3002792" y="1804792"/>
            <a:ext cx="200025" cy="704284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左大括号 35"/>
          <p:cNvSpPr/>
          <p:nvPr/>
        </p:nvSpPr>
        <p:spPr>
          <a:xfrm rot="10800000">
            <a:off x="6499691" y="1785579"/>
            <a:ext cx="200025" cy="707141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9175" name="组合 37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49176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77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板书设计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8" name="文本框 5"/>
          <p:cNvSpPr txBox="1">
            <a:spLocks noChangeArrowheads="1"/>
          </p:cNvSpPr>
          <p:nvPr/>
        </p:nvSpPr>
        <p:spPr bwMode="auto">
          <a:xfrm>
            <a:off x="1322892" y="2757456"/>
            <a:ext cx="1785938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行为特点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文本框 5"/>
          <p:cNvSpPr txBox="1">
            <a:spLocks noChangeArrowheads="1"/>
          </p:cNvSpPr>
          <p:nvPr/>
        </p:nvSpPr>
        <p:spPr bwMode="auto">
          <a:xfrm>
            <a:off x="2978734" y="2555911"/>
            <a:ext cx="2487614" cy="8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反应 动作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秋存冬粮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文本框 5"/>
          <p:cNvSpPr txBox="1">
            <a:spLocks noChangeArrowheads="1"/>
          </p:cNvSpPr>
          <p:nvPr/>
        </p:nvSpPr>
        <p:spPr bwMode="auto">
          <a:xfrm>
            <a:off x="4553643" y="2754130"/>
            <a:ext cx="2332038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机警、敏捷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左大括号 40"/>
          <p:cNvSpPr/>
          <p:nvPr/>
        </p:nvSpPr>
        <p:spPr>
          <a:xfrm>
            <a:off x="2788785" y="2661400"/>
            <a:ext cx="200025" cy="696804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左大括号 41"/>
          <p:cNvSpPr/>
          <p:nvPr/>
        </p:nvSpPr>
        <p:spPr>
          <a:xfrm rot="10800000">
            <a:off x="4301291" y="2683595"/>
            <a:ext cx="200025" cy="627955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文本框 5"/>
          <p:cNvSpPr txBox="1">
            <a:spLocks noChangeArrowheads="1"/>
          </p:cNvSpPr>
          <p:nvPr/>
        </p:nvSpPr>
        <p:spPr bwMode="auto">
          <a:xfrm>
            <a:off x="1367253" y="3561692"/>
            <a:ext cx="880912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搭窝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文本框 5"/>
          <p:cNvSpPr txBox="1">
            <a:spLocks noChangeArrowheads="1"/>
          </p:cNvSpPr>
          <p:nvPr/>
        </p:nvSpPr>
        <p:spPr bwMode="auto">
          <a:xfrm>
            <a:off x="2386794" y="3361779"/>
            <a:ext cx="2487614" cy="8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选址  建造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窝口的特点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文本框 5"/>
          <p:cNvSpPr txBox="1">
            <a:spLocks noChangeArrowheads="1"/>
          </p:cNvSpPr>
          <p:nvPr/>
        </p:nvSpPr>
        <p:spPr bwMode="auto">
          <a:xfrm>
            <a:off x="4084242" y="3583652"/>
            <a:ext cx="2332038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聪明能干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" name="左大括号 45"/>
          <p:cNvSpPr/>
          <p:nvPr/>
        </p:nvSpPr>
        <p:spPr>
          <a:xfrm>
            <a:off x="2215860" y="3471636"/>
            <a:ext cx="200025" cy="696804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" name="左大括号 46"/>
          <p:cNvSpPr/>
          <p:nvPr/>
        </p:nvSpPr>
        <p:spPr>
          <a:xfrm rot="10800000">
            <a:off x="3860689" y="3511305"/>
            <a:ext cx="200025" cy="617465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文本框 5"/>
          <p:cNvSpPr txBox="1">
            <a:spLocks noChangeArrowheads="1"/>
          </p:cNvSpPr>
          <p:nvPr/>
        </p:nvSpPr>
        <p:spPr bwMode="auto">
          <a:xfrm>
            <a:off x="1367254" y="4400543"/>
            <a:ext cx="1715671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其他习性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5"/>
          <p:cNvSpPr txBox="1">
            <a:spLocks noChangeArrowheads="1"/>
          </p:cNvSpPr>
          <p:nvPr/>
        </p:nvSpPr>
        <p:spPr bwMode="auto">
          <a:xfrm>
            <a:off x="3046666" y="4171850"/>
            <a:ext cx="2487614" cy="83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生育情况  换毛时间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爱干净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左大括号 49"/>
          <p:cNvSpPr/>
          <p:nvPr/>
        </p:nvSpPr>
        <p:spPr>
          <a:xfrm>
            <a:off x="2828760" y="4278934"/>
            <a:ext cx="200025" cy="696804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左大括号 50"/>
          <p:cNvSpPr/>
          <p:nvPr/>
        </p:nvSpPr>
        <p:spPr>
          <a:xfrm rot="10800000">
            <a:off x="5482130" y="4334922"/>
            <a:ext cx="200025" cy="617465"/>
          </a:xfrm>
          <a:prstGeom prst="leftBrace">
            <a:avLst>
              <a:gd name="adj1" fmla="val 36949"/>
              <a:gd name="adj2" fmla="val 50000"/>
            </a:avLst>
          </a:prstGeom>
          <a:ln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sz="160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5"/>
          <p:cNvSpPr txBox="1">
            <a:spLocks noChangeArrowheads="1"/>
          </p:cNvSpPr>
          <p:nvPr/>
        </p:nvSpPr>
        <p:spPr bwMode="auto">
          <a:xfrm>
            <a:off x="5682155" y="4394032"/>
            <a:ext cx="2332038" cy="453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600"/>
              </a:spcBef>
            </a:pPr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讨人喜欢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0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2" grpId="0"/>
      <p:bldP spid="16" grpId="0" animBg="1"/>
      <p:bldP spid="17" grpId="0"/>
      <p:bldP spid="20" grpId="0"/>
      <p:bldP spid="26" grpId="0"/>
      <p:bldP spid="31" grpId="0"/>
      <p:bldP spid="32" grpId="0"/>
      <p:bldP spid="25" grpId="0" animBg="1"/>
      <p:bldP spid="27" grpId="0" animBg="1"/>
      <p:bldP spid="28" grpId="0" animBg="1"/>
      <p:bldP spid="36" grpId="0" animBg="1"/>
      <p:bldP spid="38" grpId="0"/>
      <p:bldP spid="39" grpId="0"/>
      <p:bldP spid="40" grpId="0"/>
      <p:bldP spid="41" grpId="0" animBg="1"/>
      <p:bldP spid="42" grpId="0" animBg="1"/>
      <p:bldP spid="43" grpId="0"/>
      <p:bldP spid="44" grpId="0"/>
      <p:bldP spid="45" grpId="0"/>
      <p:bldP spid="46" grpId="0" animBg="1"/>
      <p:bldP spid="47" grpId="0" animBg="1"/>
      <p:bldP spid="48" grpId="0"/>
      <p:bldP spid="49" grpId="0"/>
      <p:bldP spid="50" grpId="0" animBg="1"/>
      <p:bldP spid="51" grpId="0" animBg="1"/>
      <p:bldP spid="5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矩形 3"/>
          <p:cNvSpPr>
            <a:spLocks noChangeArrowheads="1"/>
          </p:cNvSpPr>
          <p:nvPr/>
        </p:nvSpPr>
        <p:spPr bwMode="auto">
          <a:xfrm>
            <a:off x="688975" y="1290630"/>
            <a:ext cx="7766050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本文本文抓住松鼠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乖巧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驯良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的性格特点，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机警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敏捷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行为特征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高超的搭窝技巧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等进行细致而生动的介绍，字里行间蕴含着作者对松鼠的</a:t>
            </a:r>
            <a:r>
              <a:rPr lang="zh-CN" altLang="en-US" sz="3200" b="1" dirty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喜爱之情</a:t>
            </a:r>
            <a:r>
              <a:rPr lang="zh-CN" altLang="en-US" sz="32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0179" name="组合 3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50180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81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 dirty="0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主旨概括</a:t>
              </a:r>
              <a:endParaRPr lang="zh-CN" altLang="en-US" sz="3600" b="1" u="sng" dirty="0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1619250" y="942975"/>
            <a:ext cx="5695950" cy="708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r>
              <a:rPr lang="zh-CN" altLang="en-US" sz="4000" b="1">
                <a:solidFill>
                  <a:srgbClr val="FFFF00"/>
                </a:solidFill>
                <a:latin typeface="+mn-ea"/>
                <a:ea typeface="+mn-ea"/>
              </a:rPr>
              <a:t>与动物有关的歇后语</a:t>
            </a:r>
            <a:endParaRPr lang="zh-CN" altLang="en-US" sz="4000" b="1">
              <a:solidFill>
                <a:srgbClr val="FFFF00"/>
              </a:solidFill>
              <a:latin typeface="+mn-ea"/>
              <a:ea typeface="+mn-ea"/>
            </a:endParaRPr>
          </a:p>
        </p:txBody>
      </p:sp>
      <p:grpSp>
        <p:nvGrpSpPr>
          <p:cNvPr id="51203" name="组合 5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51205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06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拓展延伸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51204" name="TextBox 2"/>
          <p:cNvSpPr txBox="1">
            <a:spLocks noChangeArrowheads="1"/>
          </p:cNvSpPr>
          <p:nvPr/>
        </p:nvSpPr>
        <p:spPr bwMode="auto">
          <a:xfrm>
            <a:off x="1071563" y="1749425"/>
            <a:ext cx="7237412" cy="245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老鼠钻进风箱里</a:t>
            </a:r>
            <a:r>
              <a:rPr lang="en-US" altLang="zh-CN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两头受气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秋后的蚂蚱</a:t>
            </a:r>
            <a:r>
              <a:rPr lang="en-US" altLang="zh-CN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蹦跶不了几天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骑驴看唱本</a:t>
            </a:r>
            <a:r>
              <a:rPr lang="en-US" altLang="zh-CN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走着瞧</a:t>
            </a:r>
            <a:endParaRPr lang="zh-CN" altLang="en-US" sz="36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内容占位符 2"/>
          <p:cNvSpPr txBox="1"/>
          <p:nvPr/>
        </p:nvSpPr>
        <p:spPr bwMode="auto">
          <a:xfrm>
            <a:off x="734862" y="1614538"/>
            <a:ext cx="7850873" cy="226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514350" indent="-5143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Times New Roman" panose="02020603050405020304" pitchFamily="18" charset="0"/>
              <a:buAutoNum type="arabicPeriod"/>
            </a:pPr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搜集更多关于松鼠的资料，与同学交流。</a:t>
            </a:r>
            <a:endParaRPr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  <a:p>
            <a:pPr eaLnBrk="1" hangingPunct="1">
              <a:lnSpc>
                <a:spcPct val="150000"/>
              </a:lnSpc>
              <a:buFont typeface="Times New Roman" panose="02020603050405020304" pitchFamily="18" charset="0"/>
              <a:buAutoNum type="arabicPeriod"/>
            </a:pPr>
            <a:r>
              <a:rPr kumimoji="1"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仿照课文的写法，写一种自己喜欢的小动物。</a:t>
            </a:r>
            <a:endParaRPr kumimoji="1" lang="en-US" altLang="zh-CN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61443" name="组合 3"/>
          <p:cNvGrpSpPr/>
          <p:nvPr/>
        </p:nvGrpSpPr>
        <p:grpSpPr>
          <a:xfrm>
            <a:off x="50800" y="49213"/>
            <a:ext cx="3032125" cy="900112"/>
            <a:chOff x="51040" y="48491"/>
            <a:chExt cx="3031885" cy="900834"/>
          </a:xfrm>
        </p:grpSpPr>
        <p:pic>
          <p:nvPicPr>
            <p:cNvPr id="61444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45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课后作业</a:t>
              </a:r>
              <a:endParaRPr lang="zh-CN" altLang="en-US" sz="3600" b="1" u="sng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pic>
        <p:nvPicPr>
          <p:cNvPr id="6144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496800" y="105537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"/>
          <p:cNvSpPr>
            <a:spLocks noChangeArrowheads="1"/>
          </p:cNvSpPr>
          <p:nvPr/>
        </p:nvSpPr>
        <p:spPr bwMode="auto">
          <a:xfrm>
            <a:off x="771759" y="1727680"/>
            <a:ext cx="7589786" cy="1258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ts val="600"/>
              </a:spcBef>
            </a:pPr>
            <a:r>
              <a:rPr lang="zh-CN" altLang="en-US" sz="3200" b="1" dirty="0">
                <a:solidFill>
                  <a:schemeClr val="bg1"/>
                </a:solidFill>
                <a:latin typeface="宋体" panose="02010600030101010101" pitchFamily="2" charset="-122"/>
              </a:rPr>
              <a:t>    读准字音，读通句子，圈出文中的新词或不理解的地方，同桌之间讨论解决。</a:t>
            </a:r>
            <a:endParaRPr lang="zh-CN" altLang="en-US" sz="3200" b="1" dirty="0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grpSp>
        <p:nvGrpSpPr>
          <p:cNvPr id="8195" name="组合 4"/>
          <p:cNvGrpSpPr/>
          <p:nvPr/>
        </p:nvGrpSpPr>
        <p:grpSpPr>
          <a:xfrm>
            <a:off x="149225" y="122238"/>
            <a:ext cx="3032125" cy="900112"/>
            <a:chOff x="51040" y="48491"/>
            <a:chExt cx="3031885" cy="900834"/>
          </a:xfrm>
        </p:grpSpPr>
        <p:pic>
          <p:nvPicPr>
            <p:cNvPr id="8196" name="图片 3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51040" y="48491"/>
              <a:ext cx="941170" cy="900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7" name="TextBox 1"/>
            <p:cNvSpPr txBox="1">
              <a:spLocks noChangeArrowheads="1"/>
            </p:cNvSpPr>
            <p:nvPr/>
          </p:nvSpPr>
          <p:spPr bwMode="auto">
            <a:xfrm>
              <a:off x="830693" y="176263"/>
              <a:ext cx="2252232" cy="645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600" b="1" u="sng" dirty="0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初读课文</a:t>
              </a:r>
              <a:endParaRPr lang="zh-CN" altLang="en-US" sz="3600" b="1" u="sng" dirty="0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3"/>
          <p:cNvGrpSpPr/>
          <p:nvPr/>
        </p:nvGrpSpPr>
        <p:grpSpPr>
          <a:xfrm>
            <a:off x="335342" y="60312"/>
            <a:ext cx="2446338" cy="1030288"/>
            <a:chOff x="470673" y="262729"/>
            <a:chExt cx="2445353" cy="1030348"/>
          </a:xfrm>
        </p:grpSpPr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1086365" y="572381"/>
              <a:ext cx="1829661" cy="58477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ts val="1200"/>
                </a:spcBef>
                <a:defRPr/>
              </a:pPr>
              <a:r>
                <a:rPr lang="zh-CN" altLang="en-US" sz="3200" b="1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我会读</a:t>
              </a:r>
              <a:endPara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14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470673" y="262729"/>
              <a:ext cx="557680" cy="1030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15" name="直接连接符 14"/>
          <p:cNvCxnSpPr/>
          <p:nvPr/>
        </p:nvCxnSpPr>
        <p:spPr>
          <a:xfrm>
            <a:off x="912817" y="2271288"/>
            <a:ext cx="7344816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64"/>
          <p:cNvSpPr txBox="1">
            <a:spLocks noChangeArrowheads="1"/>
          </p:cNvSpPr>
          <p:nvPr/>
        </p:nvSpPr>
        <p:spPr bwMode="auto">
          <a:xfrm>
            <a:off x="1688815" y="1479200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64"/>
          <p:cNvSpPr txBox="1">
            <a:spLocks noChangeArrowheads="1"/>
          </p:cNvSpPr>
          <p:nvPr/>
        </p:nvSpPr>
        <p:spPr bwMode="auto">
          <a:xfrm>
            <a:off x="3206481" y="1479200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矫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4862665" y="1479200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歇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36"/>
          <p:cNvSpPr txBox="1">
            <a:spLocks noChangeArrowheads="1"/>
          </p:cNvSpPr>
          <p:nvPr/>
        </p:nvSpPr>
        <p:spPr bwMode="auto">
          <a:xfrm>
            <a:off x="1441785" y="954687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xùn</a:t>
            </a:r>
            <a:endParaRPr lang="zh-CN" altLang="en-US"/>
          </a:p>
        </p:txBody>
      </p:sp>
      <p:sp>
        <p:nvSpPr>
          <p:cNvPr id="20" name="TextBox 36"/>
          <p:cNvSpPr txBox="1">
            <a:spLocks noChangeArrowheads="1"/>
          </p:cNvSpPr>
          <p:nvPr/>
        </p:nvSpPr>
        <p:spPr bwMode="auto">
          <a:xfrm>
            <a:off x="2946988" y="957308"/>
            <a:ext cx="12811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jiǎo</a:t>
            </a:r>
            <a:endParaRPr lang="zh-CN" altLang="en-US"/>
          </a:p>
        </p:txBody>
      </p:sp>
      <p:sp>
        <p:nvSpPr>
          <p:cNvPr id="21" name="TextBox 36"/>
          <p:cNvSpPr txBox="1">
            <a:spLocks noChangeArrowheads="1"/>
          </p:cNvSpPr>
          <p:nvPr/>
        </p:nvSpPr>
        <p:spPr bwMode="auto">
          <a:xfrm>
            <a:off x="4585225" y="954687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xiē</a:t>
            </a:r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912817" y="1479200"/>
            <a:ext cx="7344816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64"/>
          <p:cNvSpPr txBox="1">
            <a:spLocks noChangeArrowheads="1"/>
          </p:cNvSpPr>
          <p:nvPr/>
        </p:nvSpPr>
        <p:spPr bwMode="auto">
          <a:xfrm>
            <a:off x="6590145" y="1479200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杈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36"/>
          <p:cNvSpPr txBox="1">
            <a:spLocks noChangeArrowheads="1"/>
          </p:cNvSpPr>
          <p:nvPr/>
        </p:nvSpPr>
        <p:spPr bwMode="auto">
          <a:xfrm>
            <a:off x="6312705" y="954687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chà</a:t>
            </a:r>
            <a:endParaRPr lang="zh-CN" altLang="en-US"/>
          </a:p>
        </p:txBody>
      </p:sp>
      <p:cxnSp>
        <p:nvCxnSpPr>
          <p:cNvPr id="25" name="直接连接符 24"/>
          <p:cNvCxnSpPr/>
          <p:nvPr/>
        </p:nvCxnSpPr>
        <p:spPr>
          <a:xfrm>
            <a:off x="912817" y="3982523"/>
            <a:ext cx="7344816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64"/>
          <p:cNvSpPr txBox="1">
            <a:spLocks noChangeArrowheads="1"/>
          </p:cNvSpPr>
          <p:nvPr/>
        </p:nvSpPr>
        <p:spPr bwMode="auto">
          <a:xfrm>
            <a:off x="1688815" y="3190435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藓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3206481" y="3190435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狭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64"/>
          <p:cNvSpPr txBox="1">
            <a:spLocks noChangeArrowheads="1"/>
          </p:cNvSpPr>
          <p:nvPr/>
        </p:nvSpPr>
        <p:spPr bwMode="auto">
          <a:xfrm>
            <a:off x="4862665" y="3190435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勉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36"/>
          <p:cNvSpPr txBox="1">
            <a:spLocks noChangeArrowheads="1"/>
          </p:cNvSpPr>
          <p:nvPr/>
        </p:nvSpPr>
        <p:spPr bwMode="auto">
          <a:xfrm>
            <a:off x="1441785" y="2665922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xiǎn</a:t>
            </a:r>
            <a:endParaRPr lang="zh-CN" altLang="en-US"/>
          </a:p>
        </p:txBody>
      </p:sp>
      <p:sp>
        <p:nvSpPr>
          <p:cNvPr id="30" name="TextBox 36"/>
          <p:cNvSpPr txBox="1">
            <a:spLocks noChangeArrowheads="1"/>
          </p:cNvSpPr>
          <p:nvPr/>
        </p:nvSpPr>
        <p:spPr bwMode="auto">
          <a:xfrm>
            <a:off x="2946988" y="2668543"/>
            <a:ext cx="12811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xiá</a:t>
            </a:r>
            <a:endParaRPr lang="zh-CN" altLang="en-US"/>
          </a:p>
        </p:txBody>
      </p:sp>
      <p:sp>
        <p:nvSpPr>
          <p:cNvPr id="31" name="TextBox 36"/>
          <p:cNvSpPr txBox="1">
            <a:spLocks noChangeArrowheads="1"/>
          </p:cNvSpPr>
          <p:nvPr/>
        </p:nvSpPr>
        <p:spPr bwMode="auto">
          <a:xfrm>
            <a:off x="4585225" y="2665922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miǎn</a:t>
            </a:r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912817" y="3190435"/>
            <a:ext cx="7344816" cy="0"/>
          </a:xfrm>
          <a:prstGeom prst="line">
            <a:avLst/>
          </a:prstGeom>
          <a:ln w="127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64"/>
          <p:cNvSpPr txBox="1">
            <a:spLocks noChangeArrowheads="1"/>
          </p:cNvSpPr>
          <p:nvPr/>
        </p:nvSpPr>
        <p:spPr bwMode="auto">
          <a:xfrm>
            <a:off x="6590145" y="3190435"/>
            <a:ext cx="1172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锥</a:t>
            </a:r>
            <a:endParaRPr lang="zh-CN" altLang="en-US" sz="4400" b="1">
              <a:solidFill>
                <a:srgbClr val="FFFF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TextBox 36"/>
          <p:cNvSpPr txBox="1">
            <a:spLocks noChangeArrowheads="1"/>
          </p:cNvSpPr>
          <p:nvPr/>
        </p:nvSpPr>
        <p:spPr bwMode="auto">
          <a:xfrm>
            <a:off x="6312705" y="2665922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zhuī</a:t>
            </a: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249305" y="3278448"/>
            <a:ext cx="697747" cy="6814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636940" y="3278448"/>
            <a:ext cx="675426" cy="6814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37" name="矩形 7"/>
          <p:cNvSpPr>
            <a:spLocks noChangeArrowheads="1"/>
          </p:cNvSpPr>
          <p:nvPr/>
        </p:nvSpPr>
        <p:spPr bwMode="auto">
          <a:xfrm>
            <a:off x="7345256" y="3348644"/>
            <a:ext cx="1446927" cy="52322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形声字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文本框 64"/>
          <p:cNvSpPr txBox="1">
            <a:spLocks noChangeArrowheads="1"/>
          </p:cNvSpPr>
          <p:nvPr/>
        </p:nvSpPr>
        <p:spPr bwMode="auto">
          <a:xfrm>
            <a:off x="3497506" y="959931"/>
            <a:ext cx="746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FFFF"/>
                </a:solidFill>
                <a:latin typeface="+mn-ea"/>
                <a:ea typeface="+mn-ea"/>
              </a:rPr>
              <a:t>ǎ</a:t>
            </a:r>
            <a:endParaRPr lang="zh-CN" altLang="en-US" sz="28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41" name="文本框 64"/>
          <p:cNvSpPr txBox="1">
            <a:spLocks noChangeArrowheads="1"/>
          </p:cNvSpPr>
          <p:nvPr/>
        </p:nvSpPr>
        <p:spPr bwMode="auto">
          <a:xfrm>
            <a:off x="1989621" y="2665922"/>
            <a:ext cx="746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FFFF"/>
                </a:solidFill>
                <a:latin typeface="+mn-ea"/>
                <a:ea typeface="+mn-ea"/>
              </a:rPr>
              <a:t>ǎ</a:t>
            </a:r>
            <a:endParaRPr lang="zh-CN" altLang="en-US" sz="28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42" name="文本框 64"/>
          <p:cNvSpPr txBox="1">
            <a:spLocks noChangeArrowheads="1"/>
          </p:cNvSpPr>
          <p:nvPr/>
        </p:nvSpPr>
        <p:spPr bwMode="auto">
          <a:xfrm>
            <a:off x="5134613" y="2665922"/>
            <a:ext cx="74647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0FFFF"/>
                </a:solidFill>
                <a:latin typeface="+mn-ea"/>
                <a:ea typeface="+mn-ea"/>
              </a:rPr>
              <a:t>ǎ</a:t>
            </a:r>
            <a:endParaRPr lang="zh-CN" altLang="en-US" sz="28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39" name="TextBox 30"/>
          <p:cNvSpPr txBox="1">
            <a:spLocks noChangeArrowheads="1"/>
          </p:cNvSpPr>
          <p:nvPr/>
        </p:nvSpPr>
        <p:spPr bwMode="auto">
          <a:xfrm>
            <a:off x="1603285" y="2206978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驯良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TextBox 30"/>
          <p:cNvSpPr txBox="1">
            <a:spLocks noChangeArrowheads="1"/>
          </p:cNvSpPr>
          <p:nvPr/>
        </p:nvSpPr>
        <p:spPr bwMode="auto">
          <a:xfrm>
            <a:off x="3131300" y="2206978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矫健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30"/>
          <p:cNvSpPr txBox="1">
            <a:spLocks noChangeArrowheads="1"/>
          </p:cNvSpPr>
          <p:nvPr/>
        </p:nvSpPr>
        <p:spPr bwMode="auto">
          <a:xfrm>
            <a:off x="4795040" y="2206978"/>
            <a:ext cx="1167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歇凉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6512390" y="2206978"/>
            <a:ext cx="1167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树杈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TextBox 30"/>
          <p:cNvSpPr txBox="1">
            <a:spLocks noChangeArrowheads="1"/>
          </p:cNvSpPr>
          <p:nvPr/>
        </p:nvSpPr>
        <p:spPr bwMode="auto">
          <a:xfrm>
            <a:off x="1603285" y="3912112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苔藓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TextBox 30"/>
          <p:cNvSpPr txBox="1">
            <a:spLocks noChangeArrowheads="1"/>
          </p:cNvSpPr>
          <p:nvPr/>
        </p:nvSpPr>
        <p:spPr bwMode="auto">
          <a:xfrm>
            <a:off x="3131300" y="3912112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狭窄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TextBox 30"/>
          <p:cNvSpPr txBox="1">
            <a:spLocks noChangeArrowheads="1"/>
          </p:cNvSpPr>
          <p:nvPr/>
        </p:nvSpPr>
        <p:spPr bwMode="auto">
          <a:xfrm>
            <a:off x="4795040" y="3912112"/>
            <a:ext cx="1167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勉强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3" name="TextBox 30"/>
          <p:cNvSpPr txBox="1">
            <a:spLocks noChangeArrowheads="1"/>
          </p:cNvSpPr>
          <p:nvPr/>
        </p:nvSpPr>
        <p:spPr bwMode="auto">
          <a:xfrm>
            <a:off x="6512390" y="3912112"/>
            <a:ext cx="11679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锥形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4" grpId="0"/>
      <p:bldP spid="29" grpId="0"/>
      <p:bldP spid="30" grpId="0"/>
      <p:bldP spid="31" grpId="0"/>
      <p:bldP spid="34" grpId="0"/>
      <p:bldP spid="35" grpId="0" animBg="1"/>
      <p:bldP spid="36" grpId="0" animBg="1"/>
      <p:bldP spid="37" grpId="0" animBg="1"/>
      <p:bldP spid="38" grpId="0"/>
      <p:bldP spid="41" grpId="0"/>
      <p:bldP spid="42" grpId="0"/>
      <p:bldP spid="39" grpId="0"/>
      <p:bldP spid="40" grpId="0"/>
      <p:bldP spid="43" grpId="0"/>
      <p:bldP spid="44" grpId="0"/>
      <p:bldP spid="50" grpId="0"/>
      <p:bldP spid="51" grpId="0"/>
      <p:bldP spid="52" grpId="0"/>
      <p:bldP spid="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矩形: 圆角 93"/>
          <p:cNvSpPr/>
          <p:nvPr/>
        </p:nvSpPr>
        <p:spPr>
          <a:xfrm>
            <a:off x="1025434" y="1149532"/>
            <a:ext cx="7099663" cy="3306620"/>
          </a:xfrm>
          <a:prstGeom prst="roundRect">
            <a:avLst>
              <a:gd name="adj" fmla="val 12914"/>
            </a:avLst>
          </a:prstGeom>
          <a:solidFill>
            <a:srgbClr val="83A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538592" y="347858"/>
            <a:ext cx="36669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200" b="1">
                <a:solidFill>
                  <a:schemeClr val="bg1"/>
                </a:solidFill>
                <a:latin typeface="宋体" panose="02010600030101010101" pitchFamily="2" charset="-122"/>
              </a:rPr>
              <a:t>比一比，再组词</a:t>
            </a:r>
            <a:endParaRPr lang="zh-CN" altLang="en-US" sz="3200" b="1">
              <a:solidFill>
                <a:schemeClr val="bg1"/>
              </a:solidFill>
              <a:latin typeface="宋体" panose="02010600030101010101" pitchFamily="2" charset="-122"/>
            </a:endParaRPr>
          </a:p>
        </p:txBody>
      </p:sp>
      <p:sp>
        <p:nvSpPr>
          <p:cNvPr id="3" name="矩形 7"/>
          <p:cNvSpPr>
            <a:spLocks noChangeArrowheads="1"/>
          </p:cNvSpPr>
          <p:nvPr/>
        </p:nvSpPr>
        <p:spPr bwMode="auto">
          <a:xfrm>
            <a:off x="1941694" y="1223826"/>
            <a:ext cx="8461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歇</a:t>
            </a:r>
            <a:endParaRPr lang="zh-CN" altLang="en-US" sz="5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7"/>
          <p:cNvSpPr>
            <a:spLocks noChangeArrowheads="1"/>
          </p:cNvSpPr>
          <p:nvPr/>
        </p:nvSpPr>
        <p:spPr bwMode="auto">
          <a:xfrm>
            <a:off x="3959406" y="1223826"/>
            <a:ext cx="8461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渴</a:t>
            </a:r>
            <a:endParaRPr lang="zh-CN" altLang="en-US" sz="5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5977119" y="1223826"/>
            <a:ext cx="8461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</a:t>
            </a:r>
            <a:endParaRPr lang="zh-CN" altLang="en-US" sz="5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365556" y="1328601"/>
            <a:ext cx="346075" cy="744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991156" y="1328601"/>
            <a:ext cx="346075" cy="744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6021569" y="1328601"/>
            <a:ext cx="346075" cy="744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9" name="矩形 7"/>
          <p:cNvSpPr>
            <a:spLocks noChangeArrowheads="1"/>
          </p:cNvSpPr>
          <p:nvPr/>
        </p:nvSpPr>
        <p:spPr bwMode="auto">
          <a:xfrm>
            <a:off x="1941694" y="3000377"/>
            <a:ext cx="8461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</a:t>
            </a:r>
            <a:endParaRPr lang="zh-CN" altLang="en-US" sz="5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7"/>
          <p:cNvSpPr>
            <a:spLocks noChangeArrowheads="1"/>
          </p:cNvSpPr>
          <p:nvPr/>
        </p:nvSpPr>
        <p:spPr bwMode="auto">
          <a:xfrm>
            <a:off x="5977119" y="3000377"/>
            <a:ext cx="8461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5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</a:t>
            </a:r>
            <a:endParaRPr lang="zh-CN" altLang="en-US" sz="5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156063" y="2730137"/>
            <a:ext cx="6831874" cy="0"/>
          </a:xfrm>
          <a:prstGeom prst="line">
            <a:avLst/>
          </a:prstGeom>
          <a:ln w="190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7"/>
          <p:cNvSpPr>
            <a:spLocks noChangeArrowheads="1"/>
          </p:cNvSpPr>
          <p:nvPr/>
        </p:nvSpPr>
        <p:spPr bwMode="auto">
          <a:xfrm>
            <a:off x="1958225" y="2173171"/>
            <a:ext cx="1160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歇息</a:t>
            </a:r>
            <a:endParaRPr lang="zh-CN" altLang="en-US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7"/>
          <p:cNvSpPr>
            <a:spLocks noChangeArrowheads="1"/>
          </p:cNvSpPr>
          <p:nvPr/>
        </p:nvSpPr>
        <p:spPr bwMode="auto">
          <a:xfrm>
            <a:off x="1958225" y="3932931"/>
            <a:ext cx="1160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驯良</a:t>
            </a:r>
            <a:endParaRPr lang="zh-CN" altLang="en-US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矩形 7"/>
          <p:cNvSpPr>
            <a:spLocks noChangeArrowheads="1"/>
          </p:cNvSpPr>
          <p:nvPr/>
        </p:nvSpPr>
        <p:spPr bwMode="auto">
          <a:xfrm>
            <a:off x="6025040" y="3932931"/>
            <a:ext cx="1160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训斥</a:t>
            </a:r>
            <a:endParaRPr lang="zh-CN" altLang="en-US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3998163" y="2173171"/>
            <a:ext cx="1160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口渴</a:t>
            </a:r>
            <a:endParaRPr lang="zh-CN" altLang="en-US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5977119" y="2173171"/>
            <a:ext cx="1160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喝水</a:t>
            </a:r>
            <a:endParaRPr lang="zh-CN" altLang="en-US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2071642" y="3105497"/>
            <a:ext cx="346075" cy="744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6054112" y="3105497"/>
            <a:ext cx="346075" cy="744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760209" y="386239"/>
            <a:ext cx="2939524" cy="19580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963613" y="857250"/>
            <a:ext cx="4159250" cy="87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树枝分</a:t>
            </a:r>
            <a:r>
              <a: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杈</a:t>
            </a:r>
            <a:r>
              <a:rPr lang="zh-CN" altLang="en-US" sz="4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的地方</a:t>
            </a:r>
            <a:endParaRPr lang="zh-CN" altLang="en-US" sz="4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63613" y="1293813"/>
            <a:ext cx="5868987" cy="723900"/>
            <a:chOff x="-156271" y="1417983"/>
            <a:chExt cx="5868453" cy="723072"/>
          </a:xfrm>
        </p:grpSpPr>
        <p:sp>
          <p:nvSpPr>
            <p:cNvPr id="5" name="椭圆 4"/>
            <p:cNvSpPr/>
            <p:nvPr/>
          </p:nvSpPr>
          <p:spPr>
            <a:xfrm>
              <a:off x="4955014" y="1417983"/>
              <a:ext cx="757168" cy="723072"/>
            </a:xfrm>
            <a:prstGeom prst="ellips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FFFF00"/>
                </a:solidFill>
              </a:endParaRPr>
            </a:p>
          </p:txBody>
        </p:sp>
        <p:cxnSp>
          <p:nvCxnSpPr>
            <p:cNvPr id="6" name="直接连接符 5"/>
            <p:cNvCxnSpPr>
              <a:stCxn id="5" idx="2"/>
            </p:cNvCxnSpPr>
            <p:nvPr/>
          </p:nvCxnSpPr>
          <p:spPr>
            <a:xfrm flipH="1">
              <a:off x="-156271" y="1779519"/>
              <a:ext cx="5111285" cy="0"/>
            </a:xfrm>
            <a:prstGeom prst="line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cxnSp>
      </p:grpSp>
      <p:sp>
        <p:nvSpPr>
          <p:cNvPr id="7" name="矩形 6"/>
          <p:cNvSpPr/>
          <p:nvPr/>
        </p:nvSpPr>
        <p:spPr>
          <a:xfrm>
            <a:off x="2270125" y="617538"/>
            <a:ext cx="1104900" cy="641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eaLnBrk="1" hangingPunct="1">
              <a:lnSpc>
                <a:spcPct val="130000"/>
              </a:lnSpc>
              <a:defRPr/>
            </a:pPr>
            <a:r>
              <a:rPr lang="en-US" altLang="zh-CN" sz="3200" b="1" err="1">
                <a:solidFill>
                  <a:srgbClr val="00FFFF"/>
                </a:solidFill>
                <a:latin typeface="+mn-ea"/>
                <a:ea typeface="+mn-ea"/>
              </a:rPr>
              <a:t>chà</a:t>
            </a:r>
            <a:endParaRPr lang="zh-CN" altLang="en-US" sz="3200" b="1">
              <a:solidFill>
                <a:srgbClr val="00FFFF"/>
              </a:solidFill>
              <a:latin typeface="+mn-ea"/>
              <a:ea typeface="+mn-ea"/>
            </a:endParaRPr>
          </a:p>
        </p:txBody>
      </p:sp>
      <p:sp>
        <p:nvSpPr>
          <p:cNvPr id="11277" name="矩形 7"/>
          <p:cNvSpPr>
            <a:spLocks noChangeArrowheads="1"/>
          </p:cNvSpPr>
          <p:nvPr/>
        </p:nvSpPr>
        <p:spPr bwMode="auto">
          <a:xfrm>
            <a:off x="2270125" y="3522573"/>
            <a:ext cx="1600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苔</a:t>
            </a:r>
            <a:r>
              <a:rPr lang="zh-CN" altLang="en-US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藓</a:t>
            </a:r>
            <a:endParaRPr lang="zh-CN" altLang="en-US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595563" y="3106648"/>
            <a:ext cx="1136650" cy="57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err="1">
                <a:solidFill>
                  <a:srgbClr val="00FFFF"/>
                </a:solidFill>
                <a:latin typeface="宋体" panose="02010600030101010101" pitchFamily="2" charset="-122"/>
              </a:rPr>
              <a:t>xiǎn</a:t>
            </a:r>
            <a:endParaRPr lang="zh-CN" altLang="en-US" sz="2800" b="1">
              <a:solidFill>
                <a:srgbClr val="00FFFF"/>
              </a:solidFill>
              <a:latin typeface="宋体" panose="02010600030101010101" pitchFamily="2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60210" y="2797969"/>
            <a:ext cx="2939524" cy="1837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11277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70857" y="1283302"/>
            <a:ext cx="1172600" cy="923330"/>
            <a:chOff x="1271589" y="1493029"/>
            <a:chExt cx="1171776" cy="923242"/>
          </a:xfrm>
        </p:grpSpPr>
        <p:sp>
          <p:nvSpPr>
            <p:cNvPr id="3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鼠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TextBox 36"/>
          <p:cNvSpPr txBox="1">
            <a:spLocks noChangeArrowheads="1"/>
          </p:cNvSpPr>
          <p:nvPr/>
        </p:nvSpPr>
        <p:spPr bwMode="auto">
          <a:xfrm>
            <a:off x="492099" y="830793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shǔ</a:t>
            </a:r>
            <a:endParaRPr lang="en-US" altLang="zh-CN"/>
          </a:p>
        </p:txBody>
      </p:sp>
      <p:sp>
        <p:nvSpPr>
          <p:cNvPr id="6" name="TextBox 30"/>
          <p:cNvSpPr txBox="1">
            <a:spLocks noChangeArrowheads="1"/>
          </p:cNvSpPr>
          <p:nvPr/>
        </p:nvSpPr>
        <p:spPr bwMode="auto">
          <a:xfrm>
            <a:off x="708055" y="2234350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松鼠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055520" y="1283302"/>
            <a:ext cx="1172600" cy="923330"/>
            <a:chOff x="1271589" y="1493029"/>
            <a:chExt cx="1171776" cy="923242"/>
          </a:xfrm>
        </p:grpSpPr>
        <p:sp>
          <p:nvSpPr>
            <p:cNvPr id="8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秀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0" name="TextBox 36"/>
          <p:cNvSpPr txBox="1">
            <a:spLocks noChangeArrowheads="1"/>
          </p:cNvSpPr>
          <p:nvPr/>
        </p:nvSpPr>
        <p:spPr bwMode="auto">
          <a:xfrm>
            <a:off x="1876762" y="830793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xiù</a:t>
            </a:r>
            <a:endParaRPr lang="zh-CN" altLang="en-US"/>
          </a:p>
        </p:txBody>
      </p:sp>
      <p:sp>
        <p:nvSpPr>
          <p:cNvPr id="11" name="TextBox 30"/>
          <p:cNvSpPr txBox="1">
            <a:spLocks noChangeArrowheads="1"/>
          </p:cNvSpPr>
          <p:nvPr/>
        </p:nvSpPr>
        <p:spPr bwMode="auto">
          <a:xfrm>
            <a:off x="2092718" y="2234350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清秀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382237" y="1283302"/>
            <a:ext cx="1172600" cy="923330"/>
            <a:chOff x="1271589" y="1493029"/>
            <a:chExt cx="1171776" cy="923242"/>
          </a:xfrm>
        </p:grpSpPr>
        <p:sp>
          <p:nvSpPr>
            <p:cNvPr id="13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4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玲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TextBox 36"/>
          <p:cNvSpPr txBox="1">
            <a:spLocks noChangeArrowheads="1"/>
          </p:cNvSpPr>
          <p:nvPr/>
        </p:nvSpPr>
        <p:spPr bwMode="auto">
          <a:xfrm>
            <a:off x="3203479" y="830793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línɡ</a:t>
            </a:r>
            <a:endParaRPr lang="zh-CN" altLang="en-US"/>
          </a:p>
        </p:txBody>
      </p:sp>
      <p:sp>
        <p:nvSpPr>
          <p:cNvPr id="16" name="TextBox 30"/>
          <p:cNvSpPr txBox="1">
            <a:spLocks noChangeArrowheads="1"/>
          </p:cNvSpPr>
          <p:nvPr/>
        </p:nvSpPr>
        <p:spPr bwMode="auto">
          <a:xfrm>
            <a:off x="3419435" y="2234350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玲珑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766900" y="1283302"/>
            <a:ext cx="1172600" cy="923330"/>
            <a:chOff x="1271589" y="1493029"/>
            <a:chExt cx="1171776" cy="923242"/>
          </a:xfrm>
        </p:grpSpPr>
        <p:sp>
          <p:nvSpPr>
            <p:cNvPr id="18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珑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" name="TextBox 36"/>
          <p:cNvSpPr txBox="1">
            <a:spLocks noChangeArrowheads="1"/>
          </p:cNvSpPr>
          <p:nvPr/>
        </p:nvSpPr>
        <p:spPr bwMode="auto">
          <a:xfrm>
            <a:off x="4588142" y="830793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lónɡ</a:t>
            </a:r>
            <a:endParaRPr lang="zh-CN" altLang="en-US"/>
          </a:p>
        </p:txBody>
      </p:sp>
      <p:sp>
        <p:nvSpPr>
          <p:cNvPr id="21" name="TextBox 30"/>
          <p:cNvSpPr txBox="1">
            <a:spLocks noChangeArrowheads="1"/>
          </p:cNvSpPr>
          <p:nvPr/>
        </p:nvSpPr>
        <p:spPr bwMode="auto">
          <a:xfrm>
            <a:off x="4478061" y="2234350"/>
            <a:ext cx="167676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小巧玲珑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6120686" y="1283302"/>
            <a:ext cx="1172600" cy="923330"/>
            <a:chOff x="1271589" y="1493029"/>
            <a:chExt cx="1171776" cy="923242"/>
          </a:xfrm>
        </p:grpSpPr>
        <p:sp>
          <p:nvSpPr>
            <p:cNvPr id="23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歇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5" name="TextBox 36"/>
          <p:cNvSpPr txBox="1">
            <a:spLocks noChangeArrowheads="1"/>
          </p:cNvSpPr>
          <p:nvPr/>
        </p:nvSpPr>
        <p:spPr bwMode="auto">
          <a:xfrm>
            <a:off x="5941928" y="830793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xiē</a:t>
            </a:r>
            <a:endParaRPr lang="zh-CN" altLang="en-US"/>
          </a:p>
        </p:txBody>
      </p:sp>
      <p:sp>
        <p:nvSpPr>
          <p:cNvPr id="26" name="TextBox 30"/>
          <p:cNvSpPr txBox="1">
            <a:spLocks noChangeArrowheads="1"/>
          </p:cNvSpPr>
          <p:nvPr/>
        </p:nvSpPr>
        <p:spPr bwMode="auto">
          <a:xfrm>
            <a:off x="6157884" y="2234350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歇凉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505349" y="1283302"/>
            <a:ext cx="1172600" cy="923330"/>
            <a:chOff x="1271589" y="1493029"/>
            <a:chExt cx="1171776" cy="923242"/>
          </a:xfrm>
        </p:grpSpPr>
        <p:sp>
          <p:nvSpPr>
            <p:cNvPr id="28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窝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TextBox 36"/>
          <p:cNvSpPr txBox="1">
            <a:spLocks noChangeArrowheads="1"/>
          </p:cNvSpPr>
          <p:nvPr/>
        </p:nvSpPr>
        <p:spPr bwMode="auto">
          <a:xfrm>
            <a:off x="7326591" y="830793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wō</a:t>
            </a:r>
            <a:endParaRPr lang="zh-CN" altLang="en-US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7542547" y="2234350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鸟窝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70857" y="3260885"/>
            <a:ext cx="1172600" cy="923330"/>
            <a:chOff x="1271589" y="1493029"/>
            <a:chExt cx="1171776" cy="923242"/>
          </a:xfrm>
        </p:grpSpPr>
        <p:sp>
          <p:nvSpPr>
            <p:cNvPr id="33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滑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5" name="TextBox 36"/>
          <p:cNvSpPr txBox="1">
            <a:spLocks noChangeArrowheads="1"/>
          </p:cNvSpPr>
          <p:nvPr/>
        </p:nvSpPr>
        <p:spPr bwMode="auto">
          <a:xfrm>
            <a:off x="492099" y="2808376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huá</a:t>
            </a:r>
            <a:endParaRPr lang="zh-CN" altLang="en-US"/>
          </a:p>
        </p:txBody>
      </p:sp>
      <p:sp>
        <p:nvSpPr>
          <p:cNvPr id="36" name="TextBox 30"/>
          <p:cNvSpPr txBox="1">
            <a:spLocks noChangeArrowheads="1"/>
          </p:cNvSpPr>
          <p:nvPr/>
        </p:nvSpPr>
        <p:spPr bwMode="auto">
          <a:xfrm>
            <a:off x="708055" y="4211933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光滑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2055520" y="3260885"/>
            <a:ext cx="1172600" cy="923330"/>
            <a:chOff x="1271589" y="1493029"/>
            <a:chExt cx="1171776" cy="923242"/>
          </a:xfrm>
        </p:grpSpPr>
        <p:sp>
          <p:nvSpPr>
            <p:cNvPr id="38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9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拾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0" name="TextBox 36"/>
          <p:cNvSpPr txBox="1">
            <a:spLocks noChangeArrowheads="1"/>
          </p:cNvSpPr>
          <p:nvPr/>
        </p:nvSpPr>
        <p:spPr bwMode="auto">
          <a:xfrm>
            <a:off x="1876762" y="2808376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shí</a:t>
            </a:r>
            <a:endParaRPr lang="zh-CN" altLang="en-US"/>
          </a:p>
        </p:txBody>
      </p:sp>
      <p:sp>
        <p:nvSpPr>
          <p:cNvPr id="41" name="TextBox 30"/>
          <p:cNvSpPr txBox="1">
            <a:spLocks noChangeArrowheads="1"/>
          </p:cNvSpPr>
          <p:nvPr/>
        </p:nvSpPr>
        <p:spPr bwMode="auto">
          <a:xfrm>
            <a:off x="2092718" y="4211933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拾取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382237" y="3260885"/>
            <a:ext cx="1172600" cy="923330"/>
            <a:chOff x="1271589" y="1493029"/>
            <a:chExt cx="1171776" cy="923242"/>
          </a:xfrm>
        </p:grpSpPr>
        <p:sp>
          <p:nvSpPr>
            <p:cNvPr id="43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4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狭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5" name="TextBox 36"/>
          <p:cNvSpPr txBox="1">
            <a:spLocks noChangeArrowheads="1"/>
          </p:cNvSpPr>
          <p:nvPr/>
        </p:nvSpPr>
        <p:spPr bwMode="auto">
          <a:xfrm>
            <a:off x="3203479" y="2808376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xiá</a:t>
            </a:r>
            <a:endParaRPr lang="zh-CN" altLang="en-US"/>
          </a:p>
        </p:txBody>
      </p:sp>
      <p:sp>
        <p:nvSpPr>
          <p:cNvPr id="46" name="TextBox 30"/>
          <p:cNvSpPr txBox="1">
            <a:spLocks noChangeArrowheads="1"/>
          </p:cNvSpPr>
          <p:nvPr/>
        </p:nvSpPr>
        <p:spPr bwMode="auto">
          <a:xfrm>
            <a:off x="3419435" y="4211933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狭窄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766900" y="3260885"/>
            <a:ext cx="1172600" cy="923330"/>
            <a:chOff x="1271589" y="1493029"/>
            <a:chExt cx="1171776" cy="923242"/>
          </a:xfrm>
        </p:grpSpPr>
        <p:sp>
          <p:nvSpPr>
            <p:cNvPr id="48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49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勉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0" name="TextBox 36"/>
          <p:cNvSpPr txBox="1">
            <a:spLocks noChangeArrowheads="1"/>
          </p:cNvSpPr>
          <p:nvPr/>
        </p:nvSpPr>
        <p:spPr bwMode="auto">
          <a:xfrm>
            <a:off x="4588142" y="2808376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miǎn</a:t>
            </a:r>
            <a:endParaRPr lang="zh-CN" altLang="en-US"/>
          </a:p>
        </p:txBody>
      </p:sp>
      <p:sp>
        <p:nvSpPr>
          <p:cNvPr id="51" name="TextBox 30"/>
          <p:cNvSpPr txBox="1">
            <a:spLocks noChangeArrowheads="1"/>
          </p:cNvSpPr>
          <p:nvPr/>
        </p:nvSpPr>
        <p:spPr bwMode="auto">
          <a:xfrm>
            <a:off x="4804098" y="4211933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勉强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6120686" y="3260885"/>
            <a:ext cx="1172600" cy="923330"/>
            <a:chOff x="1271589" y="1493029"/>
            <a:chExt cx="1171776" cy="923242"/>
          </a:xfrm>
        </p:grpSpPr>
        <p:sp>
          <p:nvSpPr>
            <p:cNvPr id="53" name="矩形 1"/>
            <p:cNvSpPr>
              <a:spLocks noChangeArrowheads="1"/>
            </p:cNvSpPr>
            <p:nvPr/>
          </p:nvSpPr>
          <p:spPr bwMode="auto">
            <a:xfrm>
              <a:off x="1342629" y="1591449"/>
              <a:ext cx="780868" cy="81712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140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文本框 64"/>
            <p:cNvSpPr txBox="1">
              <a:spLocks noChangeArrowheads="1"/>
            </p:cNvSpPr>
            <p:nvPr/>
          </p:nvSpPr>
          <p:spPr bwMode="auto">
            <a:xfrm>
              <a:off x="1271589" y="1493029"/>
              <a:ext cx="1171776" cy="923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5400" b="1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梳</a:t>
              </a:r>
              <a:endParaRPr lang="zh-CN" altLang="en-US" sz="5400" b="1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5" name="TextBox 36"/>
          <p:cNvSpPr txBox="1">
            <a:spLocks noChangeArrowheads="1"/>
          </p:cNvSpPr>
          <p:nvPr/>
        </p:nvSpPr>
        <p:spPr bwMode="auto">
          <a:xfrm>
            <a:off x="5941928" y="2808376"/>
            <a:ext cx="128111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ctr">
              <a:defRPr sz="2800" b="1">
                <a:solidFill>
                  <a:schemeClr val="bg1"/>
                </a:solidFill>
                <a:latin typeface="宋体" panose="02010600030101010101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err="1"/>
              <a:t>shū</a:t>
            </a:r>
            <a:endParaRPr lang="zh-CN" altLang="en-US"/>
          </a:p>
        </p:txBody>
      </p:sp>
      <p:sp>
        <p:nvSpPr>
          <p:cNvPr id="56" name="TextBox 30"/>
          <p:cNvSpPr txBox="1">
            <a:spLocks noChangeArrowheads="1"/>
          </p:cNvSpPr>
          <p:nvPr/>
        </p:nvSpPr>
        <p:spPr bwMode="auto">
          <a:xfrm>
            <a:off x="6157884" y="4211933"/>
            <a:ext cx="13572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FF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梳理</a:t>
            </a:r>
            <a:endParaRPr lang="en-US" altLang="zh-CN" sz="2800" b="1">
              <a:solidFill>
                <a:srgbClr val="00FF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285880" y="106568"/>
            <a:ext cx="2237969" cy="729163"/>
            <a:chOff x="285880" y="106568"/>
            <a:chExt cx="2237969" cy="729163"/>
          </a:xfrm>
        </p:grpSpPr>
        <p:sp>
          <p:nvSpPr>
            <p:cNvPr id="63" name="Text Box 15"/>
            <p:cNvSpPr txBox="1">
              <a:spLocks noChangeArrowheads="1"/>
            </p:cNvSpPr>
            <p:nvPr/>
          </p:nvSpPr>
          <p:spPr bwMode="auto">
            <a:xfrm>
              <a:off x="693451" y="250990"/>
              <a:ext cx="1830398" cy="584741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ts val="1200"/>
                </a:spcBef>
                <a:defRPr/>
              </a:pPr>
              <a:r>
                <a:rPr lang="zh-CN" altLang="en-US" sz="3200" b="1">
                  <a:solidFill>
                    <a:srgbClr val="00FF99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我会写</a:t>
              </a:r>
              <a:endParaRPr lang="zh-CN" altLang="en-US" sz="3200" b="1">
                <a:solidFill>
                  <a:srgbClr val="00FF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pic>
          <p:nvPicPr>
            <p:cNvPr id="65" name="图片 64"/>
            <p:cNvPicPr>
              <a:picLocks noChangeAspect="1"/>
            </p:cNvPicPr>
            <p:nvPr/>
          </p:nvPicPr>
          <p:blipFill>
            <a:blip r:embed="rId1" cstate="email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10000" b="90000" l="10000" r="90000">
                          <a14:foregroundMark x1="17114" y1="78067" x2="29866" y2="71747"/>
                          <a14:foregroundMark x1="85906" y1="31227" x2="83893" y2="27881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20328822">
              <a:off x="285880" y="106568"/>
              <a:ext cx="747359" cy="674630"/>
            </a:xfrm>
            <a:prstGeom prst="rect">
              <a:avLst/>
            </a:prstGeo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45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  <p:bldP spid="15" grpId="0"/>
      <p:bldP spid="16" grpId="0"/>
      <p:bldP spid="20" grpId="0"/>
      <p:bldP spid="21" grpId="0"/>
      <p:bldP spid="25" grpId="0"/>
      <p:bldP spid="26" grpId="0"/>
      <p:bldP spid="30" grpId="0"/>
      <p:bldP spid="31" grpId="0"/>
      <p:bldP spid="35" grpId="0"/>
      <p:bldP spid="36" grpId="0"/>
      <p:bldP spid="40" grpId="0"/>
      <p:bldP spid="41" grpId="0"/>
      <p:bldP spid="45" grpId="0"/>
      <p:bldP spid="46" grpId="0"/>
      <p:bldP spid="50" grpId="0"/>
      <p:bldP spid="51" grpId="0"/>
      <p:bldP spid="55" grpId="0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796833"/>
            <a:ext cx="4572000" cy="3755569"/>
          </a:xfrm>
          <a:prstGeom prst="rect">
            <a:avLst/>
          </a:prstGeom>
          <a:solidFill>
            <a:srgbClr val="D8D3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571998" y="796834"/>
            <a:ext cx="4572001" cy="375556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1710598" y="961589"/>
            <a:ext cx="2664050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第二笔为短竖，第三笔为短横，第四笔为横折，第五笔为短横。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4"/>
          <p:cNvSpPr>
            <a:spLocks noChangeArrowheads="1"/>
          </p:cNvSpPr>
          <p:nvPr/>
        </p:nvSpPr>
        <p:spPr bwMode="auto">
          <a:xfrm>
            <a:off x="1710597" y="2966738"/>
            <a:ext cx="2664051" cy="126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注意各部件的比例。最下面不要写成“肉”字。</a:t>
            </a:r>
            <a:endParaRPr lang="zh-CN" altLang="en-US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4"/>
          <p:cNvSpPr>
            <a:spLocks noChangeArrowheads="1"/>
          </p:cNvSpPr>
          <p:nvPr/>
        </p:nvSpPr>
        <p:spPr bwMode="auto">
          <a:xfrm>
            <a:off x="6249622" y="961589"/>
            <a:ext cx="2652828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左窄右宽，左下角</a:t>
            </a:r>
            <a:r>
              <a:rPr lang="zh-CN" altLang="en-US" sz="2400" b="1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是匃</a:t>
            </a: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，第九笔竖折要注意与其它笔画协调。</a:t>
            </a:r>
            <a:endParaRPr lang="zh-CN" altLang="en-US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4"/>
          <p:cNvSpPr>
            <a:spLocks noChangeArrowheads="1"/>
          </p:cNvSpPr>
          <p:nvPr/>
        </p:nvSpPr>
        <p:spPr bwMode="auto">
          <a:xfrm>
            <a:off x="6249622" y="2950920"/>
            <a:ext cx="2652828" cy="126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0000"/>
              </a:lnSpc>
            </a:pPr>
            <a:r>
              <a:rPr lang="zh-CN" altLang="en-US" sz="2400" b="1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注意第七笔竖弯钩要写得足够宽，托起“力”字。</a:t>
            </a:r>
            <a:endParaRPr lang="zh-CN" altLang="en-US" sz="2400" b="1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266967" y="204789"/>
            <a:ext cx="2252446" cy="523436"/>
            <a:chOff x="632727" y="475102"/>
            <a:chExt cx="2252446" cy="523436"/>
          </a:xfrm>
        </p:grpSpPr>
        <p:sp>
          <p:nvSpPr>
            <p:cNvPr id="20" name="TextBox 1"/>
            <p:cNvSpPr txBox="1">
              <a:spLocks noChangeArrowheads="1"/>
            </p:cNvSpPr>
            <p:nvPr/>
          </p:nvSpPr>
          <p:spPr bwMode="auto">
            <a:xfrm>
              <a:off x="632727" y="475102"/>
              <a:ext cx="2252446" cy="523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800" b="1" u="sng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书写指导</a:t>
              </a:r>
              <a:endParaRPr lang="zh-CN" altLang="en-US" sz="2800" b="1" u="sng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 rot="20779530">
              <a:off x="2190551" y="560098"/>
              <a:ext cx="356706" cy="393266"/>
              <a:chOff x="6905841" y="3246372"/>
              <a:chExt cx="1548341" cy="1542567"/>
            </a:xfrm>
          </p:grpSpPr>
          <p:sp>
            <p:nvSpPr>
              <p:cNvPr id="22" name="îślïḋè"/>
              <p:cNvSpPr/>
              <p:nvPr/>
            </p:nvSpPr>
            <p:spPr bwMode="auto">
              <a:xfrm>
                <a:off x="7050275" y="3419694"/>
                <a:ext cx="1230585" cy="1224808"/>
              </a:xfrm>
              <a:custGeom>
                <a:avLst/>
                <a:gdLst>
                  <a:gd name="T0" fmla="*/ 45 w 426"/>
                  <a:gd name="T1" fmla="*/ 424 h 424"/>
                  <a:gd name="T2" fmla="*/ 0 w 426"/>
                  <a:gd name="T3" fmla="*/ 378 h 424"/>
                  <a:gd name="T4" fmla="*/ 381 w 426"/>
                  <a:gd name="T5" fmla="*/ 0 h 424"/>
                  <a:gd name="T6" fmla="*/ 426 w 426"/>
                  <a:gd name="T7" fmla="*/ 45 h 424"/>
                  <a:gd name="T8" fmla="*/ 45 w 426"/>
                  <a:gd name="T9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6" h="422">
                    <a:moveTo>
                      <a:pt x="45" y="424"/>
                    </a:moveTo>
                    <a:lnTo>
                      <a:pt x="0" y="378"/>
                    </a:lnTo>
                    <a:lnTo>
                      <a:pt x="381" y="0"/>
                    </a:lnTo>
                    <a:lnTo>
                      <a:pt x="426" y="45"/>
                    </a:lnTo>
                    <a:lnTo>
                      <a:pt x="45" y="424"/>
                    </a:lnTo>
                    <a:close/>
                  </a:path>
                </a:pathLst>
              </a:custGeom>
              <a:solidFill>
                <a:srgbClr val="9952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3" name="iṧļïḑê"/>
              <p:cNvSpPr/>
              <p:nvPr/>
            </p:nvSpPr>
            <p:spPr bwMode="auto">
              <a:xfrm>
                <a:off x="6905841" y="4511622"/>
                <a:ext cx="274427" cy="277315"/>
              </a:xfrm>
              <a:custGeom>
                <a:avLst/>
                <a:gdLst>
                  <a:gd name="T0" fmla="*/ 95 w 95"/>
                  <a:gd name="T1" fmla="*/ 46 h 96"/>
                  <a:gd name="T2" fmla="*/ 50 w 95"/>
                  <a:gd name="T3" fmla="*/ 0 h 96"/>
                  <a:gd name="T4" fmla="*/ 0 w 95"/>
                  <a:gd name="T5" fmla="*/ 96 h 96"/>
                  <a:gd name="T6" fmla="*/ 95 w 95"/>
                  <a:gd name="T7" fmla="*/ 4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96">
                    <a:moveTo>
                      <a:pt x="95" y="46"/>
                    </a:moveTo>
                    <a:lnTo>
                      <a:pt x="50" y="0"/>
                    </a:lnTo>
                    <a:lnTo>
                      <a:pt x="0" y="96"/>
                    </a:lnTo>
                    <a:lnTo>
                      <a:pt x="95" y="46"/>
                    </a:lnTo>
                    <a:close/>
                  </a:path>
                </a:pathLst>
              </a:custGeom>
              <a:solidFill>
                <a:srgbClr val="EDF0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4" name="ïŝļîďé"/>
              <p:cNvSpPr/>
              <p:nvPr/>
            </p:nvSpPr>
            <p:spPr bwMode="auto">
              <a:xfrm>
                <a:off x="6905841" y="4687834"/>
                <a:ext cx="109770" cy="101105"/>
              </a:xfrm>
              <a:custGeom>
                <a:avLst/>
                <a:gdLst>
                  <a:gd name="T0" fmla="*/ 9 w 15"/>
                  <a:gd name="T1" fmla="*/ 0 h 14"/>
                  <a:gd name="T2" fmla="*/ 8 w 15"/>
                  <a:gd name="T3" fmla="*/ 0 h 14"/>
                  <a:gd name="T4" fmla="*/ 0 w 15"/>
                  <a:gd name="T5" fmla="*/ 14 h 14"/>
                  <a:gd name="T6" fmla="*/ 15 w 15"/>
                  <a:gd name="T7" fmla="*/ 6 h 14"/>
                  <a:gd name="T8" fmla="*/ 9 w 15"/>
                  <a:gd name="T9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9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5" y="6"/>
                      <a:pt x="15" y="6"/>
                      <a:pt x="15" y="6"/>
                    </a:cubicBez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404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5" name="iṩḻïdè"/>
              <p:cNvSpPr/>
              <p:nvPr/>
            </p:nvSpPr>
            <p:spPr bwMode="auto">
              <a:xfrm>
                <a:off x="8217309" y="3246372"/>
                <a:ext cx="236873" cy="231096"/>
              </a:xfrm>
              <a:custGeom>
                <a:avLst/>
                <a:gdLst>
                  <a:gd name="T0" fmla="*/ 18 w 33"/>
                  <a:gd name="T1" fmla="*/ 32 h 32"/>
                  <a:gd name="T2" fmla="*/ 0 w 33"/>
                  <a:gd name="T3" fmla="*/ 14 h 32"/>
                  <a:gd name="T4" fmla="*/ 10 w 33"/>
                  <a:gd name="T5" fmla="*/ 5 h 32"/>
                  <a:gd name="T6" fmla="*/ 28 w 33"/>
                  <a:gd name="T7" fmla="*/ 5 h 32"/>
                  <a:gd name="T8" fmla="*/ 28 w 33"/>
                  <a:gd name="T9" fmla="*/ 23 h 32"/>
                  <a:gd name="T10" fmla="*/ 18 w 33"/>
                  <a:gd name="T1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" h="32">
                    <a:moveTo>
                      <a:pt x="18" y="32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5" y="0"/>
                      <a:pt x="23" y="0"/>
                      <a:pt x="28" y="5"/>
                    </a:cubicBezTo>
                    <a:cubicBezTo>
                      <a:pt x="33" y="10"/>
                      <a:pt x="33" y="18"/>
                      <a:pt x="28" y="23"/>
                    </a:cubicBezTo>
                    <a:lnTo>
                      <a:pt x="18" y="32"/>
                    </a:lnTo>
                    <a:close/>
                  </a:path>
                </a:pathLst>
              </a:custGeom>
              <a:solidFill>
                <a:srgbClr val="C93C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6" name="iś1iḍé"/>
              <p:cNvSpPr/>
              <p:nvPr/>
            </p:nvSpPr>
            <p:spPr bwMode="auto">
              <a:xfrm>
                <a:off x="8150870" y="3338811"/>
                <a:ext cx="210876" cy="210876"/>
              </a:xfrm>
              <a:custGeom>
                <a:avLst/>
                <a:gdLst>
                  <a:gd name="T0" fmla="*/ 73 w 73"/>
                  <a:gd name="T1" fmla="*/ 45 h 73"/>
                  <a:gd name="T2" fmla="*/ 28 w 73"/>
                  <a:gd name="T3" fmla="*/ 0 h 73"/>
                  <a:gd name="T4" fmla="*/ 0 w 73"/>
                  <a:gd name="T5" fmla="*/ 28 h 73"/>
                  <a:gd name="T6" fmla="*/ 45 w 73"/>
                  <a:gd name="T7" fmla="*/ 73 h 73"/>
                  <a:gd name="T8" fmla="*/ 73 w 73"/>
                  <a:gd name="T9" fmla="*/ 45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3">
                    <a:moveTo>
                      <a:pt x="73" y="45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45" y="73"/>
                    </a:lnTo>
                    <a:lnTo>
                      <a:pt x="73" y="45"/>
                    </a:lnTo>
                    <a:close/>
                  </a:path>
                </a:pathLst>
              </a:custGeom>
              <a:solidFill>
                <a:srgbClr val="DB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  <p:sp>
            <p:nvSpPr>
              <p:cNvPr id="27" name="îş1îďé"/>
              <p:cNvSpPr/>
              <p:nvPr/>
            </p:nvSpPr>
            <p:spPr bwMode="auto">
              <a:xfrm>
                <a:off x="7116716" y="3483246"/>
                <a:ext cx="1164146" cy="1161257"/>
              </a:xfrm>
              <a:custGeom>
                <a:avLst/>
                <a:gdLst>
                  <a:gd name="T0" fmla="*/ 29 w 161"/>
                  <a:gd name="T1" fmla="*/ 140 h 160"/>
                  <a:gd name="T2" fmla="*/ 36 w 161"/>
                  <a:gd name="T3" fmla="*/ 133 h 160"/>
                  <a:gd name="T4" fmla="*/ 45 w 161"/>
                  <a:gd name="T5" fmla="*/ 124 h 160"/>
                  <a:gd name="T6" fmla="*/ 62 w 161"/>
                  <a:gd name="T7" fmla="*/ 108 h 160"/>
                  <a:gd name="T8" fmla="*/ 70 w 161"/>
                  <a:gd name="T9" fmla="*/ 99 h 160"/>
                  <a:gd name="T10" fmla="*/ 161 w 161"/>
                  <a:gd name="T11" fmla="*/ 9 h 160"/>
                  <a:gd name="T12" fmla="*/ 152 w 161"/>
                  <a:gd name="T13" fmla="*/ 0 h 160"/>
                  <a:gd name="T14" fmla="*/ 0 w 161"/>
                  <a:gd name="T15" fmla="*/ 151 h 160"/>
                  <a:gd name="T16" fmla="*/ 9 w 161"/>
                  <a:gd name="T17" fmla="*/ 160 h 160"/>
                  <a:gd name="T18" fmla="*/ 21 w 161"/>
                  <a:gd name="T19" fmla="*/ 148 h 160"/>
                  <a:gd name="T20" fmla="*/ 29 w 161"/>
                  <a:gd name="T21" fmla="*/ 14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" h="160">
                    <a:moveTo>
                      <a:pt x="29" y="140"/>
                    </a:moveTo>
                    <a:cubicBezTo>
                      <a:pt x="36" y="133"/>
                      <a:pt x="36" y="133"/>
                      <a:pt x="36" y="133"/>
                    </a:cubicBezTo>
                    <a:cubicBezTo>
                      <a:pt x="39" y="130"/>
                      <a:pt x="42" y="127"/>
                      <a:pt x="45" y="124"/>
                    </a:cubicBezTo>
                    <a:cubicBezTo>
                      <a:pt x="62" y="108"/>
                      <a:pt x="62" y="108"/>
                      <a:pt x="62" y="108"/>
                    </a:cubicBezTo>
                    <a:cubicBezTo>
                      <a:pt x="65" y="105"/>
                      <a:pt x="67" y="102"/>
                      <a:pt x="70" y="99"/>
                    </a:cubicBezTo>
                    <a:cubicBezTo>
                      <a:pt x="161" y="9"/>
                      <a:pt x="161" y="9"/>
                      <a:pt x="161" y="9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9" y="160"/>
                      <a:pt x="9" y="160"/>
                      <a:pt x="9" y="160"/>
                    </a:cubicBezTo>
                    <a:cubicBezTo>
                      <a:pt x="21" y="148"/>
                      <a:pt x="21" y="148"/>
                      <a:pt x="21" y="148"/>
                    </a:cubicBezTo>
                    <a:cubicBezTo>
                      <a:pt x="24" y="146"/>
                      <a:pt x="26" y="143"/>
                      <a:pt x="29" y="140"/>
                    </a:cubicBezTo>
                    <a:close/>
                  </a:path>
                </a:pathLst>
              </a:custGeom>
              <a:solidFill>
                <a:srgbClr val="8C4B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</a:p>
            </p:txBody>
          </p:sp>
        </p:grpSp>
      </p:grpSp>
      <p:pic>
        <p:nvPicPr>
          <p:cNvPr id="1026" name="Picture 2" descr="D:\个人桌面\图片20.png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8825" y="1207951"/>
            <a:ext cx="1243013" cy="1255713"/>
          </a:xfrm>
          <a:prstGeom prst="rect">
            <a:avLst/>
          </a:prstGeom>
          <a:noFill/>
        </p:spPr>
      </p:pic>
      <p:pic>
        <p:nvPicPr>
          <p:cNvPr id="1027" name="Picture 3" descr="D:\个人桌面\图片21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827133" y="1178469"/>
            <a:ext cx="1243013" cy="1249363"/>
          </a:xfrm>
          <a:prstGeom prst="rect">
            <a:avLst/>
          </a:prstGeom>
          <a:noFill/>
        </p:spPr>
      </p:pic>
      <p:pic>
        <p:nvPicPr>
          <p:cNvPr id="1028" name="Picture 4" descr="D:\个人桌面\图片22.pn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05356" y="3079115"/>
            <a:ext cx="1243013" cy="1249363"/>
          </a:xfrm>
          <a:prstGeom prst="rect">
            <a:avLst/>
          </a:prstGeom>
          <a:noFill/>
        </p:spPr>
      </p:pic>
      <p:pic>
        <p:nvPicPr>
          <p:cNvPr id="1029" name="Picture 5" descr="D:\个人桌面\图片23.pn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833665" y="3000738"/>
            <a:ext cx="1243013" cy="12493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4" grpId="0"/>
      <p:bldP spid="16" grpId="0"/>
    </p:bldLst>
  </p:timing>
</p:sld>
</file>

<file path=ppt/tags/tag1.xml><?xml version="1.0" encoding="utf-8"?>
<p:tagLst xmlns:p="http://schemas.openxmlformats.org/presentationml/2006/main">
  <p:tag name="ISLIDE.VECTOR" val="#821328;"/>
</p:tagLst>
</file>

<file path=ppt/tags/tag2.xml><?xml version="1.0" encoding="utf-8"?>
<p:tagLst xmlns:p="http://schemas.openxmlformats.org/presentationml/2006/main">
  <p:tag name="ISLIDE.PICTURE" val="#664073;"/>
</p:tagLst>
</file>

<file path=ppt/tags/tag3.xml><?xml version="1.0" encoding="utf-8"?>
<p:tagLst xmlns:p="http://schemas.openxmlformats.org/presentationml/2006/main">
  <p:tag name="ISLIDE.PICTURE" val="#127895;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3094</Words>
  <Application>WPS 演示</Application>
  <PresentationFormat>全屏显示(16:9)</PresentationFormat>
  <Paragraphs>479</Paragraphs>
  <Slides>37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50" baseType="lpstr">
      <vt:lpstr>Arial</vt:lpstr>
      <vt:lpstr>宋体</vt:lpstr>
      <vt:lpstr>Wingdings</vt:lpstr>
      <vt:lpstr>Times New Roman</vt:lpstr>
      <vt:lpstr>黑体</vt:lpstr>
      <vt:lpstr>Calibri</vt:lpstr>
      <vt:lpstr>楷体</vt:lpstr>
      <vt:lpstr>微软雅黑</vt:lpstr>
      <vt:lpstr>Calibri</vt:lpstr>
      <vt:lpstr>Arial Unicode MS</vt:lpstr>
      <vt:lpstr>字魂59号-创粗黑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cp:lastPrinted>2022-05-17T10:19:00Z</cp:lastPrinted>
  <dcterms:created xsi:type="dcterms:W3CDTF">2022-05-17T10:19:00Z</dcterms:created>
  <dcterms:modified xsi:type="dcterms:W3CDTF">2023-10-23T04:22:21Z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18B92070138F47989F0C1F1A06DA2C33_12</vt:lpwstr>
  </property>
  <property fmtid="{D5CDD505-2E9C-101B-9397-08002B2CF9AE}" pid="3" name="KSOProductBuildVer">
    <vt:lpwstr>2052-12.1.0.15712</vt:lpwstr>
  </property>
</Properties>
</file>