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3"/>
    <p:sldId id="260" r:id="rId4"/>
    <p:sldId id="262" r:id="rId5"/>
    <p:sldId id="264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6" r:id="rId14"/>
    <p:sldId id="277" r:id="rId15"/>
    <p:sldId id="278" r:id="rId16"/>
    <p:sldId id="281" r:id="rId17"/>
    <p:sldId id="282" r:id="rId18"/>
    <p:sldId id="283" r:id="rId19"/>
    <p:sldId id="284" r:id="rId20"/>
    <p:sldId id="285" r:id="rId21"/>
    <p:sldId id="286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462" y="-96"/>
      </p:cViewPr>
      <p:guideLst>
        <p:guide orient="horz" pos="213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3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20204" pitchFamily="34" charset="0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117" y="0"/>
            <a:ext cx="1218776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五边形 3"/>
          <p:cNvSpPr/>
          <p:nvPr/>
        </p:nvSpPr>
        <p:spPr>
          <a:xfrm>
            <a:off x="4233" y="605367"/>
            <a:ext cx="2880784" cy="848784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353484" y="285751"/>
            <a:ext cx="11518900" cy="623993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128" name="组合 7"/>
          <p:cNvGrpSpPr/>
          <p:nvPr userDrawn="1"/>
        </p:nvGrpSpPr>
        <p:grpSpPr>
          <a:xfrm>
            <a:off x="11084984" y="5469467"/>
            <a:ext cx="1107016" cy="1221317"/>
            <a:chOff x="2447457" y="364200"/>
            <a:chExt cx="830021" cy="915961"/>
          </a:xfrm>
        </p:grpSpPr>
        <p:pic>
          <p:nvPicPr>
            <p:cNvPr id="5129" name="图片 8"/>
            <p:cNvPicPr>
              <a:picLocks noChangeAspect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2626592" y="364200"/>
              <a:ext cx="650886" cy="9159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2447457" y="640417"/>
              <a:ext cx="352323" cy="63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65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龙小五</a:t>
              </a:r>
              <a:endParaRPr kumimoji="0" lang="zh-CN" altLang="en-US" sz="186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131" name="图片 10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491067" y="-192616"/>
            <a:ext cx="4703233" cy="15028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1" Type="http://schemas.openxmlformats.org/officeDocument/2006/relationships/theme" Target="../theme/theme1.xml"/><Relationship Id="rId30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6.png"/><Relationship Id="rId28" Type="http://schemas.openxmlformats.org/officeDocument/2006/relationships/tags" Target="../tags/tag128.xml"/><Relationship Id="rId27" Type="http://schemas.openxmlformats.org/officeDocument/2006/relationships/tags" Target="../tags/tag127.xml"/><Relationship Id="rId26" Type="http://schemas.openxmlformats.org/officeDocument/2006/relationships/tags" Target="../tags/tag126.xml"/><Relationship Id="rId25" Type="http://schemas.openxmlformats.org/officeDocument/2006/relationships/tags" Target="../tags/tag125.xml"/><Relationship Id="rId24" Type="http://schemas.openxmlformats.org/officeDocument/2006/relationships/tags" Target="../tags/tag124.xml"/><Relationship Id="rId23" Type="http://schemas.openxmlformats.org/officeDocument/2006/relationships/tags" Target="../tags/tag1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9" r:link="rId3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tags" Target="../tags/tag1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4223703" y="1625918"/>
            <a:ext cx="720725" cy="720725"/>
          </a:xfrm>
          <a:prstGeom prst="ellipse">
            <a:avLst/>
          </a:prstGeom>
          <a:solidFill>
            <a:srgbClr val="02A0E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16447" y="0"/>
            <a:ext cx="1675553" cy="90593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243" name="标题 1"/>
          <p:cNvSpPr txBox="1"/>
          <p:nvPr/>
        </p:nvSpPr>
        <p:spPr>
          <a:xfrm>
            <a:off x="3755828" y="1576705"/>
            <a:ext cx="4114800" cy="769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慈母情深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4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1045" y="343413"/>
            <a:ext cx="3908425" cy="46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燕尾形 9"/>
          <p:cNvSpPr/>
          <p:nvPr/>
        </p:nvSpPr>
        <p:spPr bwMode="auto">
          <a:xfrm>
            <a:off x="1820333" y="2982384"/>
            <a:ext cx="8856133" cy="1422400"/>
          </a:xfrm>
          <a:prstGeom prst="chevr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写母亲给钱让“我”买书的经过。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10293351" y="1316567"/>
            <a:ext cx="1852084" cy="397933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事情发展顺序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8" name="燕尾形 7"/>
          <p:cNvSpPr/>
          <p:nvPr/>
        </p:nvSpPr>
        <p:spPr bwMode="auto">
          <a:xfrm>
            <a:off x="1483784" y="1238251"/>
            <a:ext cx="8873067" cy="1454151"/>
          </a:xfrm>
          <a:prstGeom prst="chevr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写“我”想买一本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《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青年近卫军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》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，但因家境贫寒难以实现。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五边形 11"/>
          <p:cNvSpPr/>
          <p:nvPr/>
        </p:nvSpPr>
        <p:spPr>
          <a:xfrm>
            <a:off x="505884" y="1238251"/>
            <a:ext cx="1788584" cy="145415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1—5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505884" y="2982384"/>
            <a:ext cx="2065867" cy="1422400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6—34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燕尾形 13"/>
          <p:cNvSpPr/>
          <p:nvPr/>
        </p:nvSpPr>
        <p:spPr bwMode="auto">
          <a:xfrm>
            <a:off x="1473200" y="4694767"/>
            <a:ext cx="9357784" cy="1409700"/>
          </a:xfrm>
          <a:prstGeom prst="chevr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写“我”终于拥有了这本想买的书。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五边形 14"/>
          <p:cNvSpPr/>
          <p:nvPr/>
        </p:nvSpPr>
        <p:spPr>
          <a:xfrm>
            <a:off x="505884" y="4694767"/>
            <a:ext cx="1788584" cy="1409700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35--38</a:t>
            </a:r>
            <a:endParaRPr kumimoji="0" lang="en-US" altLang="zh-CN" sz="266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14605" y="583565"/>
            <a:ext cx="2746375" cy="86042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/>
          <p:cNvSpPr/>
          <p:nvPr/>
        </p:nvSpPr>
        <p:spPr>
          <a:xfrm>
            <a:off x="666751" y="1847851"/>
            <a:ext cx="10856383" cy="350774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课文讲述的是家境贫穷的</a:t>
            </a:r>
            <a:r>
              <a:rPr lang="en-US" altLang="zh-CN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非常想买一本</a:t>
            </a:r>
            <a:r>
              <a:rPr lang="en-US" altLang="zh-CN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青年近卫军</a:t>
            </a:r>
            <a:r>
              <a:rPr lang="en-US" altLang="zh-CN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，就到母亲工作的厂房向她要钱。辛劳忙碌的母亲毫不犹豫地把钱给了“我”，“我”买到了书。</a:t>
            </a:r>
            <a:endParaRPr lang="zh-CN" altLang="en-US" sz="4265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817" y="639233"/>
            <a:ext cx="3187700" cy="748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4265" b="1" kern="1200" cap="none" spc="0" normalizeH="0" baseline="0" noProof="0" dirty="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概括课文</a:t>
            </a:r>
            <a:endParaRPr kumimoji="0" lang="zh-CN" altLang="en-US" sz="4265" b="1" kern="1200" cap="none" spc="0" normalizeH="0" baseline="0" noProof="0" dirty="0">
              <a:solidFill>
                <a:schemeClr val="accent5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t="6871" r="2065"/>
          <a:stretch>
            <a:fillRect/>
          </a:stretch>
        </p:blipFill>
        <p:spPr>
          <a:xfrm>
            <a:off x="744855" y="1021715"/>
            <a:ext cx="10480675" cy="5198110"/>
          </a:xfrm>
          <a:prstGeom prst="snip1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"/>
          <p:cNvPicPr>
            <a:picLocks noChangeAspect="1"/>
          </p:cNvPicPr>
          <p:nvPr/>
        </p:nvPicPr>
        <p:blipFill>
          <a:blip r:embed="rId1" cstate="email"/>
          <a:srcRect t="7422" r="885"/>
          <a:stretch>
            <a:fillRect/>
          </a:stretch>
        </p:blipFill>
        <p:spPr>
          <a:xfrm>
            <a:off x="349250" y="372745"/>
            <a:ext cx="11163300" cy="56159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1164300">
            <a:off x="7256764" y="3634026"/>
            <a:ext cx="4248488" cy="2901072"/>
          </a:xfrm>
          <a:prstGeom prst="roundRect">
            <a:avLst/>
          </a:prstGeom>
        </p:spPr>
      </p:pic>
      <p:sp>
        <p:nvSpPr>
          <p:cNvPr id="23554" name="矩形 1"/>
          <p:cNvSpPr/>
          <p:nvPr/>
        </p:nvSpPr>
        <p:spPr>
          <a:xfrm>
            <a:off x="666751" y="1168400"/>
            <a:ext cx="10856383" cy="94551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  <a:buFont typeface="Times New Roman" panose="02020603050405020304" pitchFamily="18" charset="0"/>
            </a:pPr>
            <a:r>
              <a:rPr lang="zh-CN" altLang="en-US" sz="4265" b="1">
                <a:latin typeface="宋体" panose="02010600030101010101" pitchFamily="2" charset="-122"/>
                <a:ea typeface="宋体" panose="02010600030101010101" pitchFamily="2" charset="-122"/>
              </a:rPr>
              <a:t>梳理文章的场景</a:t>
            </a:r>
            <a:endParaRPr lang="zh-CN" altLang="en-US" sz="4265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1" y="2269067"/>
            <a:ext cx="9044516" cy="15282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14605" y="583565"/>
            <a:ext cx="2746375" cy="86042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33562" y="583353"/>
            <a:ext cx="3187700" cy="748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4265" b="1" kern="1200" cap="none" spc="0" normalizeH="0" baseline="0" noProof="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细读课文</a:t>
            </a:r>
            <a:endParaRPr kumimoji="0" lang="zh-CN" altLang="en-US" sz="4265" b="1" kern="1200" cap="none" spc="0" normalizeH="0" baseline="0" noProof="0">
              <a:solidFill>
                <a:schemeClr val="accent5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578" name="矩形 2"/>
          <p:cNvSpPr/>
          <p:nvPr/>
        </p:nvSpPr>
        <p:spPr>
          <a:xfrm>
            <a:off x="582296" y="1651424"/>
            <a:ext cx="10756900" cy="879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265" b="1">
                <a:latin typeface="黑体" panose="02010609060101010101" pitchFamily="49" charset="-122"/>
                <a:ea typeface="黑体" panose="02010609060101010101" pitchFamily="49" charset="-122"/>
              </a:rPr>
              <a:t>仔细默读课文，思考：本文写了哪些小事？</a:t>
            </a:r>
            <a:endParaRPr lang="zh-CN" altLang="en-US" sz="426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17551" y="2343151"/>
            <a:ext cx="10756900" cy="350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课文先写“我”渴望买一本</a:t>
            </a: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青年近卫军</a:t>
            </a: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。然后写家里太穷，“我”的愿望难以实现。接着写母亲的工作环境极其恶劣，母亲工作很艰辛、劳累。再写母亲不顾同事的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3350" y="583565"/>
            <a:ext cx="11536045" cy="55518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1"/>
          <p:cNvSpPr txBox="1"/>
          <p:nvPr/>
        </p:nvSpPr>
        <p:spPr>
          <a:xfrm>
            <a:off x="539751" y="2463800"/>
            <a:ext cx="10403205" cy="115951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335" b="1">
                <a:latin typeface="楷体" panose="02010609060101010101" pitchFamily="49" charset="-122"/>
                <a:ea typeface="楷体" panose="02010609060101010101" pitchFamily="49" charset="-122"/>
              </a:rPr>
              <a:t>我鼻子一酸，攥着钱跑了出去</a:t>
            </a:r>
            <a:r>
              <a:rPr lang="en-US" altLang="zh-CN" sz="5335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533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6967" y="1028757"/>
            <a:ext cx="10619317" cy="39031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2"/>
          <p:cNvSpPr/>
          <p:nvPr/>
        </p:nvSpPr>
        <p:spPr>
          <a:xfrm>
            <a:off x="395817" y="1905000"/>
            <a:ext cx="10665883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七八十台破缝纫机发出的噪声震耳欲聋。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1"/>
          <p:cNvSpPr/>
          <p:nvPr/>
        </p:nvSpPr>
        <p:spPr>
          <a:xfrm>
            <a:off x="531284" y="692151"/>
            <a:ext cx="11002433" cy="24555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265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背直起来了，我的母亲。转过身来了，我的母亲。褐色的口罩上方，一对眼神疲惫的眼睛吃惊地望着我，我的母亲的眼睛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4784" y="3585633"/>
            <a:ext cx="11002433" cy="24555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265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我的母亲，背直起来了，转过身来了，褐色的口罩上方，一对眼神疲惫的眼睛吃惊地望着我</a:t>
            </a:r>
            <a:r>
              <a:rPr lang="en-US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/>
          <p:nvPr/>
        </p:nvSpPr>
        <p:spPr>
          <a:xfrm>
            <a:off x="1062567" y="1265767"/>
            <a:ext cx="7177617" cy="436181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游子吟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【唐】孟郊</a:t>
            </a:r>
            <a:br>
              <a:rPr lang="zh-CN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慈母手中线，游子身上衣。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临行密密缝，意恐迟迟归。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谁言寸草心，报得三春晖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6" descr="http://news.aweb.com.cn/upload/20065125150262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26867" y="2753784"/>
            <a:ext cx="3909484" cy="26331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矩形 1"/>
          <p:cNvSpPr/>
          <p:nvPr/>
        </p:nvSpPr>
        <p:spPr>
          <a:xfrm>
            <a:off x="531284" y="692151"/>
            <a:ext cx="11002433" cy="24555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265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背直起来了，</a:t>
            </a: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我的母亲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。转过身来了，</a:t>
            </a: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我的母亲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。褐色的口罩上方，一对眼神疲惫的眼睛吃惊地望着我，</a:t>
            </a: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我的母亲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的眼睛</a:t>
            </a:r>
            <a:r>
              <a:rPr lang="en-US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69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30100" y="107569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4"/>
          <p:cNvSpPr/>
          <p:nvPr/>
        </p:nvSpPr>
        <p:spPr>
          <a:xfrm>
            <a:off x="577851" y="586317"/>
            <a:ext cx="10790767" cy="561594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梁晓声：原名梁绍生，当代著名作家。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1949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年出生于哈尔滨，祖籍山东荣成，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1977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年毕业于复旦大学中文系。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1979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年开始发表作品，著有短篇小说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天若有情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白桦树皮灯罩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，中篇小说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人间烟火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，长篇小说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一个红卫兵的自白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从复旦到北影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雪城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等。其短篇小说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这是一片神奇的土地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父亲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，以及中篇小说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今夜有暴风雪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均获全国优秀小说奖。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14605" y="583565"/>
            <a:ext cx="2746375" cy="860425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13" name="矩形 5"/>
          <p:cNvSpPr/>
          <p:nvPr/>
        </p:nvSpPr>
        <p:spPr>
          <a:xfrm>
            <a:off x="3850217" y="1475317"/>
            <a:ext cx="7061200" cy="40335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 dirty="0">
                <a:latin typeface="宋体" panose="02010600030101010101" pitchFamily="2" charset="-122"/>
                <a:ea typeface="宋体" panose="02010600030101010101" pitchFamily="2" charset="-122"/>
              </a:rPr>
              <a:t>    请同学们用自己喜欢的方式读课文，读准字音，把课文读通，不通顺的地方多读几遍。</a:t>
            </a:r>
            <a:endParaRPr lang="zh-CN" altLang="en-US" sz="4265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31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27667" y="1615017"/>
            <a:ext cx="2116667" cy="47011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1"/>
          <p:cNvSpPr txBox="1"/>
          <p:nvPr/>
        </p:nvSpPr>
        <p:spPr>
          <a:xfrm>
            <a:off x="61384" y="626533"/>
            <a:ext cx="3147483" cy="7480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426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1045210" y="1347470"/>
            <a:ext cx="10101580" cy="48183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魄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辞退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压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颓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败</a:t>
            </a:r>
            <a:r>
              <a:rPr lang="en-US" altLang="zh-CN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缝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纫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机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忙碌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吊挂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噪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声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脊背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褐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色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疲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惫</a:t>
            </a:r>
            <a:r>
              <a:rPr lang="en-US" altLang="zh-CN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耽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误</a:t>
            </a:r>
            <a:r>
              <a:rPr lang="en-US" altLang="zh-CN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兜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龟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裂</a:t>
            </a:r>
            <a:r>
              <a:rPr lang="en-US" altLang="zh-CN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哇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忍心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酸甜  攥着</a:t>
            </a:r>
            <a:r>
              <a:rPr lang="zh-CN" altLang="en-US" sz="4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权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利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五边形 3"/>
          <p:cNvSpPr/>
          <p:nvPr/>
        </p:nvSpPr>
        <p:spPr>
          <a:xfrm>
            <a:off x="14605" y="583565"/>
            <a:ext cx="2746375" cy="860425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15" name="文本框 1"/>
          <p:cNvSpPr txBox="1"/>
          <p:nvPr/>
        </p:nvSpPr>
        <p:spPr>
          <a:xfrm>
            <a:off x="61384" y="626533"/>
            <a:ext cx="3147483" cy="7480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zh-CN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检查预习</a:t>
            </a:r>
            <a:endParaRPr lang="zh-CN" altLang="zh-CN" sz="426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 descr="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68967" y="1085851"/>
            <a:ext cx="2717800" cy="18055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矩形 3"/>
          <p:cNvSpPr/>
          <p:nvPr/>
        </p:nvSpPr>
        <p:spPr>
          <a:xfrm>
            <a:off x="2804584" y="1534584"/>
            <a:ext cx="1329267" cy="993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58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龟</a:t>
            </a:r>
            <a:endParaRPr lang="en-US" altLang="zh-CN" sz="586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44533" y="950384"/>
            <a:ext cx="4895851" cy="9124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5335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5335" b="1">
                <a:latin typeface="楷体" panose="02010609060101010101" pitchFamily="49" charset="-122"/>
                <a:ea typeface="楷体" panose="02010609060101010101" pitchFamily="49" charset="-122"/>
              </a:rPr>
              <a:t>龟裂</a:t>
            </a:r>
            <a:endParaRPr lang="en-US" altLang="zh-CN" sz="533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4442884" y="1085851"/>
            <a:ext cx="501651" cy="1993900"/>
          </a:xfrm>
          <a:prstGeom prst="leftBrace">
            <a:avLst>
              <a:gd name="adj1" fmla="val 33147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28684" y="838200"/>
            <a:ext cx="2366433" cy="9124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5335" b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jūn</a:t>
            </a:r>
            <a:endParaRPr lang="en-US" altLang="zh-CN" sz="5335" b="1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44533" y="2273300"/>
            <a:ext cx="5088467" cy="9124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5335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5335" b="1">
                <a:latin typeface="楷体" panose="02010609060101010101" pitchFamily="49" charset="-122"/>
                <a:ea typeface="楷体" panose="02010609060101010101" pitchFamily="49" charset="-122"/>
              </a:rPr>
              <a:t>乌龟</a:t>
            </a:r>
            <a:endParaRPr lang="en-US" altLang="zh-CN" sz="533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28684" y="2135717"/>
            <a:ext cx="2366433" cy="9124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5335" b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ɡuī</a:t>
            </a:r>
            <a:endParaRPr lang="en-US" altLang="zh-CN" sz="5335" b="1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20"/>
          <p:cNvSpPr txBox="1">
            <a:spLocks noChangeArrowheads="1"/>
          </p:cNvSpPr>
          <p:nvPr/>
        </p:nvSpPr>
        <p:spPr bwMode="auto">
          <a:xfrm>
            <a:off x="527051" y="3528484"/>
            <a:ext cx="11137900" cy="20110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运用：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久未下雨，大地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龟（</a:t>
            </a:r>
            <a:r>
              <a:rPr kumimoji="0" lang="en-US" altLang="zh-CN" sz="4800" b="1" i="0" u="none" strike="noStrike" kern="1200" cap="none" spc="0" normalizeH="0" baseline="0" noProof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jūn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裂，那裂痕就好似乌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龟（</a:t>
            </a:r>
            <a:r>
              <a:rPr kumimoji="0" lang="en-US" altLang="zh-CN" sz="4800" b="1" i="0" u="none" strike="noStrike" kern="1200" cap="none" spc="0" normalizeH="0" baseline="0" noProof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ɡuī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背上的纹路。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5467" y="927100"/>
            <a:ext cx="3166533" cy="9503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00" b="1" i="0" u="none" strike="noStrike" kern="1200" cap="none" spc="0" normalizeH="0" baseline="0" noProof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文中指皮肤因干燥而开裂</a:t>
            </a:r>
            <a:endParaRPr kumimoji="0" lang="zh-CN" altLang="zh-CN" sz="3200" b="1" i="0" u="none" strike="noStrike" kern="1200" cap="none" spc="0" normalizeH="0" baseline="0" noProof="1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421217" y="817033"/>
            <a:ext cx="11387667" cy="5215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根据意思写出正确的词语。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皮肤因寒冷或干燥而破裂。  （        ）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形容心神不定非常惊慌的样子。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        ）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"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耳朵都快震聋了。形容声音很大。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        ）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9199033" y="1701800"/>
            <a:ext cx="1481667" cy="7480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4265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龟裂</a:t>
            </a:r>
            <a:endParaRPr lang="zh-CN" altLang="en-US" sz="4265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8688917" y="3431117"/>
            <a:ext cx="2711449" cy="7480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4265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失魂落魄</a:t>
            </a:r>
            <a:endParaRPr lang="zh-CN" altLang="en-US" sz="4265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8688917" y="5111751"/>
            <a:ext cx="2711449" cy="7480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4265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震耳欲聋</a:t>
            </a:r>
            <a:endParaRPr lang="zh-CN" altLang="en-US" sz="4265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3"/>
          <p:cNvGrpSpPr/>
          <p:nvPr/>
        </p:nvGrpSpPr>
        <p:grpSpPr>
          <a:xfrm>
            <a:off x="1162051" y="412751"/>
            <a:ext cx="3215216" cy="1371600"/>
            <a:chOff x="471124" y="139897"/>
            <a:chExt cx="2412738" cy="1030348"/>
          </a:xfrm>
        </p:grpSpPr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1054201" y="383172"/>
              <a:ext cx="1829661" cy="623456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>
                  <a:ln>
                    <a:noFill/>
                  </a:ln>
                  <a:solidFill>
                    <a:srgbClr val="BA2A35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我会写</a:t>
              </a:r>
              <a:endPara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BA2A35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17411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71124" y="139897"/>
              <a:ext cx="556780" cy="103034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7412" name="组合 42"/>
          <p:cNvGrpSpPr/>
          <p:nvPr/>
        </p:nvGrpSpPr>
        <p:grpSpPr>
          <a:xfrm>
            <a:off x="1344084" y="2171700"/>
            <a:ext cx="1458383" cy="1481667"/>
            <a:chOff x="2437" y="2032"/>
            <a:chExt cx="1244" cy="1264"/>
          </a:xfrm>
        </p:grpSpPr>
        <p:sp>
          <p:nvSpPr>
            <p:cNvPr id="1741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1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15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16" name="文本框 64"/>
          <p:cNvSpPr txBox="1"/>
          <p:nvPr/>
        </p:nvSpPr>
        <p:spPr>
          <a:xfrm>
            <a:off x="1284817" y="2012951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辞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17" name="组合 7"/>
          <p:cNvGrpSpPr/>
          <p:nvPr/>
        </p:nvGrpSpPr>
        <p:grpSpPr>
          <a:xfrm>
            <a:off x="4582584" y="2167467"/>
            <a:ext cx="1458383" cy="1481667"/>
            <a:chOff x="2437" y="2032"/>
            <a:chExt cx="1244" cy="1264"/>
          </a:xfrm>
        </p:grpSpPr>
        <p:sp>
          <p:nvSpPr>
            <p:cNvPr id="1741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1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2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21" name="文本框 92"/>
          <p:cNvSpPr txBox="1"/>
          <p:nvPr/>
        </p:nvSpPr>
        <p:spPr>
          <a:xfrm>
            <a:off x="4582584" y="2023533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碌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22" name="组合 7"/>
          <p:cNvGrpSpPr/>
          <p:nvPr/>
        </p:nvGrpSpPr>
        <p:grpSpPr>
          <a:xfrm>
            <a:off x="2952751" y="2169584"/>
            <a:ext cx="1458383" cy="1481667"/>
            <a:chOff x="2437" y="2032"/>
            <a:chExt cx="1244" cy="1264"/>
          </a:xfrm>
        </p:grpSpPr>
        <p:cxnSp>
          <p:nvCxnSpPr>
            <p:cNvPr id="1742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2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742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426" name="组合 7"/>
          <p:cNvGrpSpPr/>
          <p:nvPr/>
        </p:nvGrpSpPr>
        <p:grpSpPr>
          <a:xfrm>
            <a:off x="6216651" y="2169584"/>
            <a:ext cx="1458383" cy="1481667"/>
            <a:chOff x="2437" y="2032"/>
            <a:chExt cx="1244" cy="1264"/>
          </a:xfrm>
        </p:grpSpPr>
        <p:sp>
          <p:nvSpPr>
            <p:cNvPr id="1742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2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29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30" name="文本框 64"/>
          <p:cNvSpPr txBox="1"/>
          <p:nvPr/>
        </p:nvSpPr>
        <p:spPr>
          <a:xfrm>
            <a:off x="6193367" y="2042584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吊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31" name="组合 7"/>
          <p:cNvGrpSpPr/>
          <p:nvPr/>
        </p:nvGrpSpPr>
        <p:grpSpPr>
          <a:xfrm>
            <a:off x="7848600" y="2171700"/>
            <a:ext cx="1458384" cy="1494367"/>
            <a:chOff x="2437" y="2023"/>
            <a:chExt cx="1245" cy="1274"/>
          </a:xfrm>
        </p:grpSpPr>
        <p:sp>
          <p:nvSpPr>
            <p:cNvPr id="1743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3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3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35" name="文本框 86"/>
          <p:cNvSpPr txBox="1"/>
          <p:nvPr/>
        </p:nvSpPr>
        <p:spPr>
          <a:xfrm>
            <a:off x="7838017" y="2032000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噪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36" name="文本框 86"/>
          <p:cNvSpPr txBox="1"/>
          <p:nvPr/>
        </p:nvSpPr>
        <p:spPr>
          <a:xfrm>
            <a:off x="2904067" y="2025651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37" name="组合 7"/>
          <p:cNvGrpSpPr/>
          <p:nvPr/>
        </p:nvGrpSpPr>
        <p:grpSpPr>
          <a:xfrm>
            <a:off x="9482667" y="2167467"/>
            <a:ext cx="1456267" cy="1481667"/>
            <a:chOff x="2437" y="2032"/>
            <a:chExt cx="1244" cy="1264"/>
          </a:xfrm>
        </p:grpSpPr>
        <p:sp>
          <p:nvSpPr>
            <p:cNvPr id="1743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3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4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41" name="文本框 64"/>
          <p:cNvSpPr txBox="1"/>
          <p:nvPr/>
        </p:nvSpPr>
        <p:spPr>
          <a:xfrm>
            <a:off x="9465733" y="2040467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脊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42" name="组合 42"/>
          <p:cNvGrpSpPr/>
          <p:nvPr/>
        </p:nvGrpSpPr>
        <p:grpSpPr>
          <a:xfrm>
            <a:off x="1346200" y="3911600"/>
            <a:ext cx="1458384" cy="1481667"/>
            <a:chOff x="2437" y="2032"/>
            <a:chExt cx="1244" cy="1264"/>
          </a:xfrm>
        </p:grpSpPr>
        <p:sp>
          <p:nvSpPr>
            <p:cNvPr id="1744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4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45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46" name="文本框 64"/>
          <p:cNvSpPr txBox="1"/>
          <p:nvPr/>
        </p:nvSpPr>
        <p:spPr>
          <a:xfrm>
            <a:off x="1286933" y="3752851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竟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47" name="组合 7"/>
          <p:cNvGrpSpPr/>
          <p:nvPr/>
        </p:nvGrpSpPr>
        <p:grpSpPr>
          <a:xfrm>
            <a:off x="4584700" y="3907367"/>
            <a:ext cx="1458384" cy="1481667"/>
            <a:chOff x="2437" y="2032"/>
            <a:chExt cx="1244" cy="1264"/>
          </a:xfrm>
        </p:grpSpPr>
        <p:sp>
          <p:nvSpPr>
            <p:cNvPr id="1744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4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5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51" name="文本框 92"/>
          <p:cNvSpPr txBox="1"/>
          <p:nvPr/>
        </p:nvSpPr>
        <p:spPr>
          <a:xfrm>
            <a:off x="4584700" y="3763433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哇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52" name="组合 7"/>
          <p:cNvGrpSpPr/>
          <p:nvPr/>
        </p:nvGrpSpPr>
        <p:grpSpPr>
          <a:xfrm>
            <a:off x="2954867" y="3909484"/>
            <a:ext cx="1458384" cy="1481667"/>
            <a:chOff x="2437" y="2032"/>
            <a:chExt cx="1244" cy="1264"/>
          </a:xfrm>
        </p:grpSpPr>
        <p:cxnSp>
          <p:nvCxnSpPr>
            <p:cNvPr id="1745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5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745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456" name="组合 7"/>
          <p:cNvGrpSpPr/>
          <p:nvPr/>
        </p:nvGrpSpPr>
        <p:grpSpPr>
          <a:xfrm>
            <a:off x="6218767" y="3909484"/>
            <a:ext cx="1458384" cy="1481667"/>
            <a:chOff x="2437" y="2032"/>
            <a:chExt cx="1244" cy="1264"/>
          </a:xfrm>
        </p:grpSpPr>
        <p:sp>
          <p:nvSpPr>
            <p:cNvPr id="1745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5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59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60" name="文本框 64"/>
          <p:cNvSpPr txBox="1"/>
          <p:nvPr/>
        </p:nvSpPr>
        <p:spPr>
          <a:xfrm>
            <a:off x="6195484" y="3782484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忍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61" name="组合 7"/>
          <p:cNvGrpSpPr/>
          <p:nvPr/>
        </p:nvGrpSpPr>
        <p:grpSpPr>
          <a:xfrm>
            <a:off x="7850717" y="3911600"/>
            <a:ext cx="1458383" cy="1494367"/>
            <a:chOff x="2437" y="2023"/>
            <a:chExt cx="1245" cy="1274"/>
          </a:xfrm>
        </p:grpSpPr>
        <p:sp>
          <p:nvSpPr>
            <p:cNvPr id="1746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6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6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65" name="文本框 86"/>
          <p:cNvSpPr txBox="1"/>
          <p:nvPr/>
        </p:nvSpPr>
        <p:spPr>
          <a:xfrm>
            <a:off x="7840133" y="3771900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酸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66" name="文本框 86"/>
          <p:cNvSpPr txBox="1"/>
          <p:nvPr/>
        </p:nvSpPr>
        <p:spPr>
          <a:xfrm>
            <a:off x="2906184" y="3765551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龟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67" name="组合 7"/>
          <p:cNvGrpSpPr/>
          <p:nvPr/>
        </p:nvGrpSpPr>
        <p:grpSpPr>
          <a:xfrm>
            <a:off x="9484784" y="3907367"/>
            <a:ext cx="1456267" cy="1481667"/>
            <a:chOff x="2437" y="2032"/>
            <a:chExt cx="1244" cy="1264"/>
          </a:xfrm>
        </p:grpSpPr>
        <p:sp>
          <p:nvSpPr>
            <p:cNvPr id="1746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9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6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47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7471" name="文本框 64"/>
          <p:cNvSpPr txBox="1"/>
          <p:nvPr/>
        </p:nvSpPr>
        <p:spPr>
          <a:xfrm>
            <a:off x="9467851" y="3780367"/>
            <a:ext cx="141393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权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/>
          <p:nvPr/>
        </p:nvSpPr>
        <p:spPr>
          <a:xfrm>
            <a:off x="1051984" y="1119717"/>
            <a:ext cx="10325100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有感情的朗读课文，说说课文主要讲述了什么故事？可以分为几个部分？每一部分讲了什么？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7"/>
  <p:tag name="KSO_WM_UNIT_INDEX" val="7"/>
  <p:tag name="KSO_WM_UNIT_LAYERLEVEL" val="1"/>
  <p:tag name="KSO_WM_UNIT_TYPE" val="y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0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0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1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691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691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6915"/>
  <p:tag name="KSO_WM_TEMPLATE_MASTER_THUMB_INDEX" val="12"/>
  <p:tag name="KSO_WM_TEMPLATE_MASTER_TYPE" val="1"/>
  <p:tag name="KSO_WM_TEMPLATE_SUBCATEGORY" val="0"/>
  <p:tag name="KSO_WM_TEMPLATE_THUMBS_INDEX" val="1、4、7、8、10、11、12、13、15"/>
</p:tagLst>
</file>

<file path=ppt/tags/tag129.xml><?xml version="1.0" encoding="utf-8"?>
<p:tagLst xmlns:p="http://schemas.openxmlformats.org/presentationml/2006/main">
  <p:tag name="KSO_WM_UNIT_PLACING_PICTURE_USER_VIEWPORT" val="{&quot;height&quot;:3975,&quot;width&quot;:10005}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WNlYzFmZjRjYzcyN2Y1OTY5ZTI2NmZkYjRhOWVlMDEifQ=="/>
  <p:tag name="commondata" val="eyJoZGlkIjoiN2YzNjBkOTgyNWQ1YTMxYzM3MzMwNWFiODNmOWIzYWMifQ==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4"/>
  <p:tag name="KSO_WM_UNIT_INDEX" val="4"/>
  <p:tag name="KSO_WM_UNIT_LAYERLEVEL" val="1"/>
  <p:tag name="KSO_WM_UNIT_TYPE" val="y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5"/>
  <p:tag name="KSO_WM_UNIT_INDEX" val="5"/>
  <p:tag name="KSO_WM_UNIT_LAYERLEVEL" val="1"/>
  <p:tag name="KSO_WM_UNIT_TYPE" val="y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6"/>
  <p:tag name="KSO_WM_UNIT_INDEX" val="6"/>
  <p:tag name="KSO_WM_UNIT_LAYERLEVEL" val="1"/>
  <p:tag name="KSO_WM_UNIT_TYPE" val="y"/>
</p:tagLst>
</file>

<file path=ppt/tags/tag70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9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1035</Words>
  <Application>WPS 演示</Application>
  <PresentationFormat>自定义</PresentationFormat>
  <Paragraphs>111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楷体</vt:lpstr>
      <vt:lpstr>黑体</vt:lpstr>
      <vt:lpstr>Calibri</vt:lpstr>
      <vt:lpstr>Arial Unicode MS</vt:lpstr>
      <vt:lpstr>Times New Roman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2022-08-14T12:23:00Z</cp:lastPrinted>
  <dcterms:created xsi:type="dcterms:W3CDTF">2022-08-14T12:23:00Z</dcterms:created>
  <dcterms:modified xsi:type="dcterms:W3CDTF">2023-10-23T04:24:28Z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91D06C2A074A4C88936ABF77788BBB4C_12</vt:lpwstr>
  </property>
  <property fmtid="{D5CDD505-2E9C-101B-9397-08002B2CF9AE}" pid="3" name="KSOProductBuildVer">
    <vt:lpwstr>2052-12.1.0.15712</vt:lpwstr>
  </property>
</Properties>
</file>