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08" r:id="rId3"/>
    <p:sldId id="297" r:id="rId5"/>
    <p:sldId id="298" r:id="rId6"/>
    <p:sldId id="266" r:id="rId7"/>
    <p:sldId id="322" r:id="rId8"/>
    <p:sldId id="269" r:id="rId9"/>
    <p:sldId id="272" r:id="rId10"/>
    <p:sldId id="283" r:id="rId11"/>
    <p:sldId id="307" r:id="rId12"/>
    <p:sldId id="288" r:id="rId13"/>
    <p:sldId id="286" r:id="rId14"/>
    <p:sldId id="296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16" y="-720"/>
      </p:cViewPr>
      <p:guideLst>
        <p:guide orient="horz" pos="2243"/>
        <p:guide pos="386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63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06CCD-10AF-4ED5-8CA8-2287CE8C0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6B0E6-661E-4CD1-8243-23CE9CB8F6A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tags" Target="../tags/tag62.xml"/><Relationship Id="rId22" Type="http://schemas.openxmlformats.org/officeDocument/2006/relationships/image" Target="file:///D:\qq&#25991;&#20214;\712321467\Image\C2C\Image2\%7b75232B38-A165-1FB7-499C-2E1C792CACB5%7d.png" TargetMode="External"/><Relationship Id="rId21" Type="http://schemas.openxmlformats.org/officeDocument/2006/relationships/image" Target="../media/image1.png"/><Relationship Id="rId20" Type="http://schemas.openxmlformats.org/officeDocument/2006/relationships/tags" Target="../tags/tag6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0.xml"/><Relationship Id="rId18" Type="http://schemas.openxmlformats.org/officeDocument/2006/relationships/tags" Target="../tags/tag59.xml"/><Relationship Id="rId17" Type="http://schemas.openxmlformats.org/officeDocument/2006/relationships/tags" Target="../tags/tag58.xml"/><Relationship Id="rId16" Type="http://schemas.openxmlformats.org/officeDocument/2006/relationships/tags" Target="../tags/tag57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1" r:link="rId2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2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7"/>
          <p:cNvSpPr txBox="1"/>
          <p:nvPr/>
        </p:nvSpPr>
        <p:spPr>
          <a:xfrm>
            <a:off x="2127955" y="1268760"/>
            <a:ext cx="5540357" cy="1600439"/>
          </a:xfrm>
          <a:prstGeom prst="rect">
            <a:avLst/>
          </a:prstGeom>
          <a:noFill/>
        </p:spPr>
        <p:txBody>
          <a:bodyPr wrap="square" lIns="121909" tIns="60954" rIns="121909" bIns="60954" rtlCol="0">
            <a:spAutoFit/>
          </a:bodyPr>
          <a:lstStyle/>
          <a:p>
            <a:pPr defTabSz="914400"/>
            <a:r>
              <a:rPr lang="zh-CN" altLang="en-US" sz="9600" b="1" dirty="0">
                <a:solidFill>
                  <a:sysClr val="windowText" lastClr="000000"/>
                </a:solidFill>
                <a:effectLst>
                  <a:glow rad="838200">
                    <a:prstClr val="white">
                      <a:alpha val="56000"/>
                    </a:prstClr>
                  </a:glow>
                  <a:outerShdw dist="38100" dir="2700000" algn="tl" rotWithShape="0">
                    <a:prstClr val="white"/>
                  </a:outerShdw>
                </a:effectLst>
                <a:latin typeface="+mn-ea"/>
              </a:rPr>
              <a:t>父爱之舟</a:t>
            </a:r>
            <a:endParaRPr lang="zh-CN" altLang="en-US" sz="9600" b="1" dirty="0">
              <a:solidFill>
                <a:sysClr val="windowText" lastClr="000000"/>
              </a:solidFill>
              <a:effectLst>
                <a:glow rad="838200">
                  <a:prstClr val="white">
                    <a:alpha val="56000"/>
                  </a:prstClr>
                </a:glow>
                <a:outerShdw dist="38100" dir="2700000" algn="tl" rotWithShape="0">
                  <a:prstClr val="white"/>
                </a:outerShdw>
              </a:effectLst>
              <a:latin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5360" y="1317081"/>
            <a:ext cx="1604323" cy="1604320"/>
            <a:chOff x="1205462" y="876655"/>
            <a:chExt cx="1453443" cy="145344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05462" y="876655"/>
              <a:ext cx="1453443" cy="1453442"/>
            </a:xfrm>
            <a:prstGeom prst="rect">
              <a:avLst/>
            </a:prstGeom>
          </p:spPr>
        </p:pic>
        <p:sp>
          <p:nvSpPr>
            <p:cNvPr id="15" name="文本框 6"/>
            <p:cNvSpPr txBox="1"/>
            <p:nvPr/>
          </p:nvSpPr>
          <p:spPr>
            <a:xfrm>
              <a:off x="1379672" y="947867"/>
              <a:ext cx="1105451" cy="1310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8800" b="1" spc="-400">
                  <a:solidFill>
                    <a:srgbClr val="FF6E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19</a:t>
              </a:r>
              <a:endParaRPr kumimoji="1" lang="zh-CN" altLang="en-US" sz="9600" b="1" spc="-400">
                <a:solidFill>
                  <a:srgbClr val="FF6E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9" name="TextBox 20"/>
          <p:cNvSpPr txBox="1"/>
          <p:nvPr/>
        </p:nvSpPr>
        <p:spPr>
          <a:xfrm>
            <a:off x="335360" y="177867"/>
            <a:ext cx="3274829" cy="574516"/>
          </a:xfrm>
          <a:prstGeom prst="rect">
            <a:avLst/>
          </a:prstGeom>
          <a:noFill/>
        </p:spPr>
        <p:txBody>
          <a:bodyPr wrap="none" lIns="121909" tIns="60954" rIns="121909" bIns="60954" rtlCol="0">
            <a:spAutoFit/>
          </a:bodyPr>
          <a:lstStyle>
            <a:defPPr>
              <a:defRPr lang="zh-CN"/>
            </a:defPPr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342900" indent="1143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685800" indent="2286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028700" indent="3429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371600" indent="4572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9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语文 五年级 上册</a:t>
            </a:r>
            <a:endParaRPr lang="zh-CN" altLang="en-US" sz="29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07723" y="2737489"/>
            <a:ext cx="5690871" cy="1383665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2800" b="1">
                <a:latin typeface="+mn-ea"/>
                <a:cs typeface="+mn-ea"/>
                <a:sym typeface="+mn-ea"/>
              </a:rPr>
              <a:t>  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读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描写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“无锡师范送考”这个场景的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句子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，体会作者沉痛的心情</a:t>
            </a:r>
            <a:r>
              <a:rPr lang="en-US" altLang="zh-CN" sz="2800" b="1">
                <a:latin typeface="+mn-ea"/>
                <a:cs typeface="+mn-ea"/>
                <a:sym typeface="+mn-ea"/>
              </a:rPr>
              <a:t>。</a:t>
            </a:r>
            <a:endParaRPr lang="en-US" altLang="zh-CN" sz="2800" b="1">
              <a:latin typeface="+mn-ea"/>
              <a:cs typeface="+mn-ea"/>
              <a:sym typeface="+mn-ea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767715" y="1628775"/>
            <a:ext cx="5349875" cy="520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第六个场景：摇船送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报考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27849" y="1670685"/>
            <a:ext cx="4230371" cy="382524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73103" y="2781304"/>
            <a:ext cx="4217671" cy="267525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2800" b="1" dirty="0">
                <a:latin typeface="+mn-ea"/>
                <a:cs typeface="+mn-ea"/>
                <a:sym typeface="+mn-ea"/>
              </a:rPr>
              <a:t>    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父亲在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送“我”上学的路上为“我”缝棉被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这件小事上，体现了父亲对儿子无微不至的爱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673100" y="1869440"/>
            <a:ext cx="4222750" cy="520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第七个场景：缝补棉被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rcRect l="15297" t="5911" r="4212" b="8411"/>
          <a:stretch>
            <a:fillRect/>
          </a:stretch>
        </p:blipFill>
        <p:spPr>
          <a:xfrm>
            <a:off x="4960621" y="1066800"/>
            <a:ext cx="6455411" cy="489648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 l="-625" r="349" b="4327"/>
          <a:stretch>
            <a:fillRect/>
          </a:stretch>
        </p:blipFill>
        <p:spPr>
          <a:xfrm>
            <a:off x="358775" y="913767"/>
            <a:ext cx="11396980" cy="5534660"/>
          </a:xfrm>
          <a:prstGeom prst="roundRect">
            <a:avLst/>
          </a:prstGeom>
          <a:effectLst>
            <a:softEdge rad="317500"/>
          </a:effectLst>
        </p:spPr>
      </p:pic>
      <p:sp>
        <p:nvSpPr>
          <p:cNvPr id="2" name="矩形 1"/>
          <p:cNvSpPr/>
          <p:nvPr/>
        </p:nvSpPr>
        <p:spPr bwMode="auto">
          <a:xfrm>
            <a:off x="836933" y="1049656"/>
            <a:ext cx="10440671" cy="5262245"/>
          </a:xfrm>
          <a:prstGeom prst="rect">
            <a:avLst/>
          </a:prstGeom>
          <a:solidFill>
            <a:srgbClr val="FFFFFF">
              <a:alpha val="40000"/>
            </a:srgbClr>
          </a:solidFill>
          <a:ln w="28575">
            <a:noFill/>
            <a:miter lim="800000"/>
          </a:ln>
          <a:effectLst/>
        </p:spPr>
        <p:txBody>
          <a:bodyPr vert="horz" wrap="square" lIns="91434" tIns="45718" rIns="91434" bIns="45718" numCol="1" rtlCol="0" anchor="ctr" anchorCtr="0" compatLnSpc="1">
            <a:spAutoFit/>
          </a:bodyPr>
          <a:lstStyle/>
          <a:p>
            <a:pPr lvl="0" algn="l">
              <a:lnSpc>
                <a:spcPct val="140000"/>
              </a:lnSpc>
              <a:buClrTx/>
              <a:buSzTx/>
              <a:buFontTx/>
            </a:pPr>
            <a:r>
              <a:rPr lang="en-US" altLang="zh-CN" sz="3200" dirty="0">
                <a:latin typeface="+mn-ea"/>
                <a:cs typeface="+mn-ea"/>
                <a:sym typeface="+mn-ea"/>
              </a:rPr>
              <a:t>    </a:t>
            </a:r>
            <a:r>
              <a:rPr lang="en-US" altLang="zh-CN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课文</a:t>
            </a:r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之所以</a:t>
            </a:r>
            <a:r>
              <a:rPr lang="en-US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以</a:t>
            </a:r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</a:t>
            </a:r>
            <a:r>
              <a:rPr lang="en-US" altLang="zh-CN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父爱之舟</a:t>
            </a:r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r>
              <a:rPr lang="en-US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为题，是因为父亲总是借用姑爹的小渔船送“我”离开家乡去报考和上学，这只小渔船承载着父亲对“我”的期望和深沉的爱，是人生之舟，希望之舟，爱之舟，揭示了文章的主题，也承载着“</a:t>
            </a:r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</a:t>
            </a:r>
            <a:r>
              <a:rPr lang="en-US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en-US" altLang="zh-CN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对父亲的思念和感怀</a:t>
            </a:r>
            <a:r>
              <a:rPr lang="en-US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79245" y="1617980"/>
            <a:ext cx="7609840" cy="1579880"/>
          </a:xfrm>
          <a:prstGeom prst="rect">
            <a:avLst/>
          </a:prstGeom>
          <a:noFill/>
        </p:spPr>
        <p:txBody>
          <a:bodyPr wrap="square" lIns="91434" tIns="45718" rIns="91434" bIns="45718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茧  栈  冤  枉  惚  跷  僻 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迪  嫁  缴  榜  兼  嘲  枕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5810" y="1095997"/>
            <a:ext cx="1857388" cy="5219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765812" y="3362961"/>
            <a:ext cx="3077845" cy="5219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含有会写字的词语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79249" y="3884934"/>
            <a:ext cx="9404351" cy="2324735"/>
          </a:xfrm>
          <a:prstGeom prst="rect">
            <a:avLst/>
          </a:prstGeom>
          <a:noFill/>
        </p:spPr>
        <p:txBody>
          <a:bodyPr wrap="square" lIns="91434" tIns="45718" rIns="91434" bIns="45718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蚕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报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考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心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疼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席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子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糖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果 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纸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屑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启迪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钉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鞋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陪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嫁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毕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业 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煮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饭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枕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头 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 r="3783" b="7452"/>
          <a:stretch>
            <a:fillRect/>
          </a:stretch>
        </p:blipFill>
        <p:spPr>
          <a:xfrm>
            <a:off x="637540" y="1094743"/>
            <a:ext cx="10916285" cy="511302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91590" y="1871345"/>
            <a:ext cx="7613015" cy="5822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34" tIns="45718" rIns="91434" bIns="45718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</a:rPr>
              <a:t>）</a:t>
            </a:r>
            <a:r>
              <a:rPr lang="en-US" altLang="zh-CN" sz="3200" b="1" dirty="0"/>
              <a:t>“</a:t>
            </a:r>
            <a:r>
              <a:rPr lang="zh-CN" altLang="en-US" sz="3200" b="1" dirty="0"/>
              <a:t>我</a:t>
            </a:r>
            <a:r>
              <a:rPr lang="en-US" altLang="zh-CN" sz="3200" b="1" dirty="0"/>
              <a:t>”</a:t>
            </a:r>
            <a:r>
              <a:rPr lang="zh-CN" altLang="en-US" sz="3200" b="1" dirty="0"/>
              <a:t>的梦中出现了哪些难忘的场景？</a:t>
            </a:r>
            <a:endParaRPr lang="zh-CN" altLang="en-US" sz="32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291590" y="2647950"/>
            <a:ext cx="8268335" cy="1075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34" tIns="45718" rIns="91434" bIns="45718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（</a:t>
            </a:r>
            <a:r>
              <a:rPr lang="en-US" altLang="zh-CN" sz="3200" b="1">
                <a:solidFill>
                  <a:srgbClr val="FF0000"/>
                </a:solidFill>
              </a:rPr>
              <a:t>3</a:t>
            </a:r>
            <a:r>
              <a:rPr lang="zh-CN" altLang="en-US" sz="3200" b="1">
                <a:solidFill>
                  <a:srgbClr val="FF0000"/>
                </a:solidFill>
              </a:rPr>
              <a:t>）</a:t>
            </a:r>
            <a:r>
              <a:rPr lang="zh-CN" altLang="en-US" sz="3200" b="1"/>
              <a:t>课文中哪些地方让你非常感动？说说你感动的理由。</a:t>
            </a:r>
            <a:endParaRPr lang="zh-CN" altLang="en-US" sz="3200" b="1"/>
          </a:p>
        </p:txBody>
      </p:sp>
      <p:sp>
        <p:nvSpPr>
          <p:cNvPr id="5" name="文本框 4"/>
          <p:cNvSpPr txBox="1"/>
          <p:nvPr/>
        </p:nvSpPr>
        <p:spPr>
          <a:xfrm>
            <a:off x="1291589" y="1094740"/>
            <a:ext cx="4697731" cy="5835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34" tIns="45718" rIns="91434" bIns="45718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（</a:t>
            </a:r>
            <a:r>
              <a:rPr lang="en-US" altLang="zh-CN" sz="3200" b="1">
                <a:solidFill>
                  <a:srgbClr val="FF0000"/>
                </a:solidFill>
              </a:rPr>
              <a:t>1</a:t>
            </a:r>
            <a:r>
              <a:rPr lang="zh-CN" altLang="en-US" sz="3200" b="1">
                <a:solidFill>
                  <a:srgbClr val="FF0000"/>
                </a:solidFill>
              </a:rPr>
              <a:t>）</a:t>
            </a:r>
            <a:r>
              <a:rPr lang="zh-CN" altLang="en-US" sz="3200" b="1"/>
              <a:t>课文讲了哪几件事？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9475" y="1759585"/>
            <a:ext cx="8696960" cy="39681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/>
              <a:t>        </a:t>
            </a:r>
            <a:r>
              <a:rPr lang="zh-CN" altLang="en-US" sz="2800" b="1" dirty="0">
                <a:solidFill>
                  <a:srgbClr val="0070C0"/>
                </a:solidFill>
              </a:rPr>
              <a:t>第一部分（第</a:t>
            </a:r>
            <a:r>
              <a:rPr lang="en-US" sz="2800" b="1" dirty="0">
                <a:solidFill>
                  <a:srgbClr val="0070C0"/>
                </a:solidFill>
              </a:rPr>
              <a:t>1</a:t>
            </a:r>
            <a:r>
              <a:rPr lang="zh-CN" altLang="en-US" sz="2800" b="1" dirty="0">
                <a:solidFill>
                  <a:srgbClr val="0070C0"/>
                </a:solidFill>
              </a:rPr>
              <a:t>自然段）：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以梦境开始，引出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对往事的回忆。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/>
              <a:t>         </a:t>
            </a:r>
            <a:r>
              <a:rPr lang="zh-CN" altLang="en-US" sz="2800" b="1" dirty="0">
                <a:solidFill>
                  <a:srgbClr val="0070C0"/>
                </a:solidFill>
              </a:rPr>
              <a:t>第二部分（第</a:t>
            </a:r>
            <a:r>
              <a:rPr lang="en-US" altLang="zh-CN" sz="2800" b="1" dirty="0">
                <a:solidFill>
                  <a:srgbClr val="0070C0"/>
                </a:solidFill>
              </a:rPr>
              <a:t>2</a:t>
            </a:r>
            <a:r>
              <a:rPr lang="zh-CN" altLang="en-US" sz="2800" b="1" dirty="0">
                <a:solidFill>
                  <a:srgbClr val="0070C0"/>
                </a:solidFill>
              </a:rPr>
              <a:t>～</a:t>
            </a:r>
            <a:r>
              <a:rPr lang="en-US" sz="2800" b="1" dirty="0">
                <a:solidFill>
                  <a:srgbClr val="0070C0"/>
                </a:solidFill>
              </a:rPr>
              <a:t>9</a:t>
            </a:r>
            <a:r>
              <a:rPr lang="zh-CN" altLang="en-US" sz="2800" b="1" dirty="0">
                <a:solidFill>
                  <a:srgbClr val="0070C0"/>
                </a:solidFill>
              </a:rPr>
              <a:t>自然段）：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回忆和父亲在一起的一个个生活场景。表现了父亲对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满满的爱。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/>
              <a:t>          </a:t>
            </a:r>
            <a:r>
              <a:rPr lang="zh-CN" altLang="en-US" sz="2800" b="1" dirty="0">
                <a:solidFill>
                  <a:srgbClr val="0070C0"/>
                </a:solidFill>
              </a:rPr>
              <a:t>第三部分（第</a:t>
            </a:r>
            <a:r>
              <a:rPr lang="en-US" sz="2800" b="1" dirty="0">
                <a:solidFill>
                  <a:srgbClr val="0070C0"/>
                </a:solidFill>
              </a:rPr>
              <a:t>10</a:t>
            </a:r>
            <a:r>
              <a:rPr lang="zh-CN" altLang="en-US" sz="2800" b="1" dirty="0">
                <a:solidFill>
                  <a:srgbClr val="0070C0"/>
                </a:solidFill>
              </a:rPr>
              <a:t>自然段）：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以梦结尾，首尾呼应，表达了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对父亲深深的爱。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703705" y="1711325"/>
            <a:ext cx="9345295" cy="406527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8" rIns="91434" bIns="45718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203191" y="1028685"/>
            <a:ext cx="1857388" cy="5219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脉络梳理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7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847853" y="1988822"/>
            <a:ext cx="8520431" cy="176911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/>
              <a:t>      </a:t>
            </a:r>
            <a:r>
              <a:rPr lang="en-US" altLang="zh-CN" sz="2800" b="1" dirty="0">
                <a:latin typeface="+mn-ea"/>
                <a:cs typeface="+mn-ea"/>
              </a:rPr>
              <a:t> </a:t>
            </a:r>
            <a:r>
              <a:rPr lang="zh-CN" altLang="en-US" sz="2800" b="1" dirty="0">
                <a:latin typeface="+mn-ea"/>
                <a:cs typeface="+mn-ea"/>
              </a:rPr>
              <a:t>描写的是</a:t>
            </a:r>
            <a:r>
              <a:rPr lang="en-US" altLang="zh-CN" sz="2800" b="1" dirty="0">
                <a:latin typeface="+mn-ea"/>
                <a:cs typeface="+mn-ea"/>
              </a:rPr>
              <a:t>“</a:t>
            </a:r>
            <a:r>
              <a:rPr lang="zh-CN" altLang="en-US" sz="2800" b="1" dirty="0">
                <a:latin typeface="+mn-ea"/>
                <a:cs typeface="+mn-ea"/>
              </a:rPr>
              <a:t>我</a:t>
            </a:r>
            <a:r>
              <a:rPr lang="en-US" altLang="zh-CN" sz="2800" b="1" dirty="0">
                <a:latin typeface="+mn-ea"/>
                <a:cs typeface="+mn-ea"/>
              </a:rPr>
              <a:t>”</a:t>
            </a:r>
            <a:r>
              <a:rPr lang="zh-CN" altLang="en-US" sz="2800" b="1" dirty="0">
                <a:latin typeface="+mn-ea"/>
                <a:cs typeface="+mn-ea"/>
              </a:rPr>
              <a:t>跟着父亲卖茧子，之后给</a:t>
            </a:r>
            <a:r>
              <a:rPr lang="en-US" altLang="zh-CN" sz="2800" b="1" dirty="0">
                <a:latin typeface="+mn-ea"/>
                <a:cs typeface="+mn-ea"/>
              </a:rPr>
              <a:t>“</a:t>
            </a:r>
            <a:r>
              <a:rPr lang="zh-CN" altLang="en-US" sz="2800" b="1" dirty="0">
                <a:latin typeface="+mn-ea"/>
                <a:cs typeface="+mn-ea"/>
              </a:rPr>
              <a:t>我</a:t>
            </a:r>
            <a:r>
              <a:rPr lang="en-US" altLang="zh-CN" sz="2800" b="1" dirty="0">
                <a:latin typeface="+mn-ea"/>
                <a:cs typeface="+mn-ea"/>
              </a:rPr>
              <a:t>”</a:t>
            </a:r>
            <a:r>
              <a:rPr lang="zh-CN" altLang="en-US" sz="2800" b="1" dirty="0">
                <a:latin typeface="+mn-ea"/>
                <a:cs typeface="+mn-ea"/>
              </a:rPr>
              <a:t>买枇杷的场景。勾勒出父亲辛劳的身影和对孩子无私的爱，刻画了一个慈爱的父亲形象。</a:t>
            </a:r>
            <a:endParaRPr lang="zh-CN" altLang="en-US" sz="2800" b="1" dirty="0">
              <a:latin typeface="+mn-ea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2655" y="1185545"/>
            <a:ext cx="6442710" cy="4591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第一个场景：添桑叶喂蚕、卖蚕买枇杷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 descr="C:/Users/ADMINI~1/AppData/Local/Temp/kaimatting/20200413171053/output_aiMatting_20200413171056.pngoutput_aiMatting_2020041317105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20640000">
            <a:off x="610869" y="4192273"/>
            <a:ext cx="2269491" cy="1997075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2386333" y="1788161"/>
            <a:ext cx="8520431" cy="233045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/>
              <a:t>      </a:t>
            </a:r>
            <a:r>
              <a:rPr lang="en-US" altLang="zh-CN" sz="2800" b="1">
                <a:latin typeface="+mn-ea"/>
                <a:cs typeface="+mn-ea"/>
              </a:rPr>
              <a:t>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“心疼极了”体现出父亲对“我”的深切的关爱；“父亲动心了”，在明知道自己非常贫苦的情况下，还打算为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换房间，体现出父亲对孩子无微不至的爱。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2655" y="1185545"/>
            <a:ext cx="3435350" cy="520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第二个场景：住旅店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 descr="C:/Users/ADMINI~1/AppData/Local/Temp/kaimatting/20200413171053/output_aiMatting_20200413171056.pngoutput_aiMatting_2020041317105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20640000">
            <a:off x="610869" y="4192273"/>
            <a:ext cx="2269491" cy="1997075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432464" y="4653055"/>
            <a:ext cx="8215371" cy="121094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en-US" altLang="zh-CN" sz="2800" b="1">
                <a:sym typeface="+mn-ea"/>
              </a:rPr>
              <a:t>      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“体会到父亲挣钱的艰难”“不肯再加钱换房子”表现出“我”对父亲的体谅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和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爱。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22656" y="1916432"/>
            <a:ext cx="6425565" cy="2889885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en-US" altLang="zh-CN" sz="2800" b="1">
                <a:sym typeface="+mn-ea"/>
              </a:rPr>
              <a:t>      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详细描写庙会的盛况，尤其详细描写各种小吃，表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现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出当时“我”想吃的愿望。“父亲觉得我太委屈了”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从这句话可以看出父亲对“我”的爱；“做万花筒”更体现出父亲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对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”的爱。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79289" y="876300"/>
            <a:ext cx="3776345" cy="3504565"/>
          </a:xfrm>
          <a:prstGeom prst="ellipse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922655" y="1185545"/>
            <a:ext cx="3998595" cy="520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第三个场景：逛庙会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029700" y="3471549"/>
            <a:ext cx="2819400" cy="2602865"/>
          </a:xfrm>
          <a:prstGeom prst="ellipse">
            <a:avLst/>
          </a:prstGeom>
          <a:effectLst>
            <a:softEdge rad="317500"/>
          </a:effec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22655" y="5015869"/>
            <a:ext cx="8450580" cy="1210945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en-US" altLang="zh-CN" sz="2800" b="1">
                <a:sym typeface="+mn-ea"/>
              </a:rPr>
              <a:t>      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但不敢，也不忍心叫父亲买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说明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非常体谅父亲，也非常爱父亲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22657" y="2837184"/>
            <a:ext cx="5677399" cy="1383665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2800" b="1" dirty="0">
                <a:sym typeface="+mn-ea"/>
              </a:rPr>
              <a:t>        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是父爱给儿子撑起了一片天，是父爱让恶劣的环境变得温暖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3570" y="1341120"/>
            <a:ext cx="5203190" cy="520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第四个场景：雨天背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上学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16373" y="1707515"/>
            <a:ext cx="4933315" cy="401574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43660" y="2564765"/>
            <a:ext cx="7848600" cy="267525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</a:ln>
          <a:effectLst/>
        </p:spPr>
        <p:txBody>
          <a:bodyPr vert="horz" wrap="square" lIns="91434" tIns="45718" rIns="91434" bIns="45718" numCol="1" anchor="ctr" anchorCtr="0" compatLnSpc="1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2800" b="1" dirty="0">
                <a:latin typeface="+mn-ea"/>
                <a:cs typeface="+mn-ea"/>
                <a:sym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读第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6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自然段中父亲给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我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凑学费、铺床的句子，从中你感受到了什么？</a:t>
            </a:r>
            <a:r>
              <a:rPr lang="en-US" altLang="zh-CN" sz="2800" b="1" dirty="0">
                <a:latin typeface="+mn-ea"/>
                <a:cs typeface="+mn-ea"/>
                <a:sym typeface="+mn-ea"/>
              </a:rPr>
              <a:t>   </a:t>
            </a:r>
            <a:endParaRPr lang="en-US" altLang="zh-CN" sz="2800" b="1" dirty="0">
              <a:latin typeface="+mn-ea"/>
              <a:cs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我感受到了作者对父亲的感激和心疼、对家庭情况的担忧、不能为家庭分忧的愧疚等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937895" y="1410970"/>
            <a:ext cx="4337685" cy="520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34" tIns="45718" rIns="91434" bIns="45718" rtlCol="0">
            <a:spAutoFit/>
          </a:bodyPr>
          <a:lstStyle/>
          <a:p>
            <a:pPr algn="ctr"/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第五个场景：凑钱缴学费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k5N2NlY2M3YTYxOWZiOGYxNjRiYWQ5ODRlZGVhYmYifQ==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1030</Words>
  <Application>WPS 演示</Application>
  <PresentationFormat>自定义</PresentationFormat>
  <Paragraphs>64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Wingdings</vt:lpstr>
      <vt:lpstr>楷体</vt:lpstr>
      <vt:lpstr>黑体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8</cp:revision>
  <cp:lastPrinted>2022-07-14T10:09:00Z</cp:lastPrinted>
  <dcterms:created xsi:type="dcterms:W3CDTF">2022-07-14T10:09:00Z</dcterms:created>
  <dcterms:modified xsi:type="dcterms:W3CDTF">2023-10-23T04:25:24Z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F45D15ACB4E54CCFB58A8DAF084BDE2F_12</vt:lpwstr>
  </property>
  <property fmtid="{D5CDD505-2E9C-101B-9397-08002B2CF9AE}" pid="3" name="KSOProductBuildVer">
    <vt:lpwstr>2052-12.1.0.15712</vt:lpwstr>
  </property>
</Properties>
</file>