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1"/>
  </p:handoutMasterIdLst>
  <p:sldIdLst>
    <p:sldId id="348" r:id="rId3"/>
    <p:sldId id="349" r:id="rId5"/>
    <p:sldId id="319" r:id="rId6"/>
    <p:sldId id="320" r:id="rId7"/>
    <p:sldId id="321" r:id="rId8"/>
    <p:sldId id="341" r:id="rId9"/>
    <p:sldId id="322" r:id="rId10"/>
    <p:sldId id="323" r:id="rId11"/>
    <p:sldId id="342" r:id="rId12"/>
    <p:sldId id="344" r:id="rId13"/>
    <p:sldId id="324" r:id="rId14"/>
    <p:sldId id="343" r:id="rId15"/>
    <p:sldId id="325" r:id="rId16"/>
    <p:sldId id="345" r:id="rId17"/>
    <p:sldId id="346" r:id="rId18"/>
    <p:sldId id="326" r:id="rId19"/>
    <p:sldId id="327" r:id="rId20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>
        <p:scale>
          <a:sx n="110" d="100"/>
          <a:sy n="110" d="100"/>
        </p:scale>
        <p:origin x="-594" y="-210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-387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5" Type="http://schemas.openxmlformats.org/officeDocument/2006/relationships/tags" Target="tags/tag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handoutMaster" Target="handoutMasters/handoutMaster1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F02F22-E194-4439-81DE-512D1290E15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90EA00-21FE-4A0B-BBB1-36CFB3DD0C6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6D5B78-5CC0-489B-9813-B52EC41569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E0660B-35F0-4D63-A19E-948099B5D09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E0660B-35F0-4D63-A19E-948099B5D09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E0660B-35F0-4D63-A19E-948099B5D09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E0660B-35F0-4D63-A19E-948099B5D09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E0660B-35F0-4D63-A19E-948099B5D09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E0660B-35F0-4D63-A19E-948099B5D09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E0660B-35F0-4D63-A19E-948099B5D09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E0660B-35F0-4D63-A19E-948099B5D09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E0660B-35F0-4D63-A19E-948099B5D09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E0660B-35F0-4D63-A19E-948099B5D09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E0660B-35F0-4D63-A19E-948099B5D09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E0660B-35F0-4D63-A19E-948099B5D09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E0660B-35F0-4D63-A19E-948099B5D09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E0660B-35F0-4D63-A19E-948099B5D09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E0660B-35F0-4D63-A19E-948099B5D09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E0660B-35F0-4D63-A19E-948099B5D09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E0660B-35F0-4D63-A19E-948099B5D09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E0660B-35F0-4D63-A19E-948099B5D09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5ABEF29-42A3-431F-BE04-423C72232AF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649B16-18A2-4ACA-BE59-4A58B542F2B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5ABEF29-42A3-431F-BE04-423C72232AF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649B16-18A2-4ACA-BE59-4A58B542F2B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580"/>
            <a:ext cx="12192000" cy="6856840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>
            <a:off x="10598104" y="387951"/>
            <a:ext cx="553886" cy="55388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9" name="椭圆 8"/>
          <p:cNvSpPr/>
          <p:nvPr/>
        </p:nvSpPr>
        <p:spPr>
          <a:xfrm>
            <a:off x="9508739" y="382221"/>
            <a:ext cx="553886" cy="55388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10" name="矩形 9"/>
          <p:cNvSpPr/>
          <p:nvPr/>
        </p:nvSpPr>
        <p:spPr>
          <a:xfrm>
            <a:off x="9480458" y="351811"/>
            <a:ext cx="23070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spc="600" dirty="0">
                <a:solidFill>
                  <a:schemeClr val="bg1"/>
                </a:solidFill>
              </a:rPr>
              <a:t>精彩极了</a:t>
            </a:r>
            <a:endParaRPr lang="zh-CN" altLang="en-US" sz="3600" b="1" spc="600" dirty="0">
              <a:solidFill>
                <a:schemeClr val="bg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486290" y="936107"/>
            <a:ext cx="214193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000" b="1" spc="600" dirty="0">
                <a:solidFill>
                  <a:schemeClr val="bg1">
                    <a:lumMod val="65000"/>
                  </a:schemeClr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JĪNG CǍI JÍ LE </a:t>
            </a:r>
            <a:endParaRPr lang="en-US" altLang="zh-CN" sz="1000" b="1" spc="600" dirty="0">
              <a:solidFill>
                <a:schemeClr val="bg1">
                  <a:lumMod val="65000"/>
                </a:schemeClr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12" name="矩形: 圆角 11"/>
          <p:cNvSpPr/>
          <p:nvPr userDrawn="1"/>
        </p:nvSpPr>
        <p:spPr>
          <a:xfrm>
            <a:off x="0" y="1315988"/>
            <a:ext cx="12192000" cy="5541432"/>
          </a:xfrm>
          <a:prstGeom prst="roundRect">
            <a:avLst>
              <a:gd name="adj" fmla="val 5369"/>
            </a:avLst>
          </a:prstGeom>
          <a:solidFill>
            <a:schemeClr val="bg1"/>
          </a:solidFill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65"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3.xml"/><Relationship Id="rId2" Type="http://schemas.microsoft.com/office/2007/relationships/hdphoto" Target="../media/image29.wdp"/><Relationship Id="rId1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.png"/><Relationship Id="rId8" Type="http://schemas.microsoft.com/office/2007/relationships/hdphoto" Target="../media/image13.wdp"/><Relationship Id="rId7" Type="http://schemas.openxmlformats.org/officeDocument/2006/relationships/image" Target="../media/image12.png"/><Relationship Id="rId6" Type="http://schemas.microsoft.com/office/2007/relationships/hdphoto" Target="../media/image11.wdp"/><Relationship Id="rId5" Type="http://schemas.openxmlformats.org/officeDocument/2006/relationships/image" Target="../media/image10.png"/><Relationship Id="rId4" Type="http://schemas.microsoft.com/office/2007/relationships/hdphoto" Target="../media/image9.wdp"/><Relationship Id="rId3" Type="http://schemas.openxmlformats.org/officeDocument/2006/relationships/image" Target="../media/image8.png"/><Relationship Id="rId2" Type="http://schemas.microsoft.com/office/2007/relationships/hdphoto" Target="../media/image7.wdp"/><Relationship Id="rId14" Type="http://schemas.openxmlformats.org/officeDocument/2006/relationships/notesSlide" Target="../notesSlides/notesSlide3.xml"/><Relationship Id="rId13" Type="http://schemas.openxmlformats.org/officeDocument/2006/relationships/slideLayout" Target="../slideLayouts/slideLayout3.xml"/><Relationship Id="rId12" Type="http://schemas.microsoft.com/office/2007/relationships/hdphoto" Target="../media/image17.wdp"/><Relationship Id="rId11" Type="http://schemas.openxmlformats.org/officeDocument/2006/relationships/image" Target="../media/image16.png"/><Relationship Id="rId10" Type="http://schemas.microsoft.com/office/2007/relationships/hdphoto" Target="../media/image15.wdp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3.xml"/><Relationship Id="rId2" Type="http://schemas.microsoft.com/office/2007/relationships/hdphoto" Target="../media/image19.wdp"/><Relationship Id="rId1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3.xml"/><Relationship Id="rId2" Type="http://schemas.microsoft.com/office/2007/relationships/hdphoto" Target="../media/image21.wdp"/><Relationship Id="rId1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3.xml"/><Relationship Id="rId4" Type="http://schemas.microsoft.com/office/2007/relationships/hdphoto" Target="../media/image25.wdp"/><Relationship Id="rId3" Type="http://schemas.openxmlformats.org/officeDocument/2006/relationships/image" Target="../media/image24.png"/><Relationship Id="rId2" Type="http://schemas.microsoft.com/office/2007/relationships/hdphoto" Target="../media/image23.wdp"/><Relationship Id="rId1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3.xml"/><Relationship Id="rId2" Type="http://schemas.microsoft.com/office/2007/relationships/hdphoto" Target="../media/image27.wdp"/><Relationship Id="rId1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580"/>
            <a:ext cx="12192000" cy="6856840"/>
          </a:xfrm>
          <a:prstGeom prst="rect">
            <a:avLst/>
          </a:prstGeom>
        </p:spPr>
      </p:pic>
      <p:sp>
        <p:nvSpPr>
          <p:cNvPr id="9" name="圆角矩形 15"/>
          <p:cNvSpPr/>
          <p:nvPr/>
        </p:nvSpPr>
        <p:spPr>
          <a:xfrm>
            <a:off x="3143753" y="3553959"/>
            <a:ext cx="3881013" cy="453743"/>
          </a:xfrm>
          <a:prstGeom prst="roundRect">
            <a:avLst>
              <a:gd name="adj" fmla="val 0"/>
            </a:avLst>
          </a:prstGeom>
          <a:solidFill>
            <a:srgbClr val="0070C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spc="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部编版  五上</a:t>
            </a:r>
            <a:r>
              <a:rPr lang="en-US" altLang="zh-CN" sz="2400" spc="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20</a:t>
            </a:r>
            <a:r>
              <a:rPr lang="zh-CN" altLang="en-US" sz="2400" spc="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课</a:t>
            </a:r>
            <a:endParaRPr lang="zh-CN" altLang="en-US" sz="2400" spc="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756776"/>
            <a:ext cx="10239555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7200" spc="25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itchFamily="82" charset="-122"/>
                <a:ea typeface="华康海报体W12(P)" pitchFamily="82" charset="-122"/>
                <a:sym typeface="微软雅黑" panose="020B0503020204020204" charset="-122"/>
              </a:rPr>
              <a:t>“精彩极了”和</a:t>
            </a:r>
            <a:r>
              <a:rPr lang="zh-CN" altLang="en-US" sz="8000" spc="25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itchFamily="82" charset="-122"/>
                <a:ea typeface="华康海报体W12(P)" pitchFamily="82" charset="-122"/>
                <a:sym typeface="微软雅黑" panose="020B0503020204020204" charset="-122"/>
              </a:rPr>
              <a:t>“糟糕透</a:t>
            </a:r>
            <a:r>
              <a:rPr lang="zh-CN" altLang="en-US" sz="8000" spc="25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itchFamily="82" charset="-122"/>
                <a:ea typeface="华康海报体W12(P)" pitchFamily="82" charset="-122"/>
                <a:sym typeface="微软雅黑" panose="020B0503020204020204" charset="-122"/>
              </a:rPr>
              <a:t>了”</a:t>
            </a:r>
            <a:endParaRPr lang="en-US" altLang="zh-CN" sz="7200" spc="25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(P)" pitchFamily="82" charset="-122"/>
              <a:ea typeface="华康海报体W12(P)" pitchFamily="82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accel="48000" fill="hold" grpId="0" nodeType="withEffect" p14:presetBounceEnd="53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000">
                                          <p:cBhvr additive="base">
                                            <p:cTn id="7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000">
                                          <p:cBhvr additive="base">
                                            <p:cTn id="8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accel="48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 Box 17"/>
          <p:cNvSpPr txBox="1">
            <a:spLocks noChangeArrowheads="1"/>
          </p:cNvSpPr>
          <p:nvPr/>
        </p:nvSpPr>
        <p:spPr bwMode="auto">
          <a:xfrm>
            <a:off x="-243231" y="394246"/>
            <a:ext cx="2974855" cy="5847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200" b="1" spc="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说一说</a:t>
            </a:r>
            <a:endParaRPr lang="zh-CN" altLang="en-US" sz="3200" b="1" spc="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25651" y="2751215"/>
            <a:ext cx="1078829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200" spc="6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　　我既</a:t>
            </a:r>
            <a:r>
              <a:rPr lang="zh-CN" altLang="en-US" sz="3200" spc="6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腼腆</a:t>
            </a:r>
            <a:r>
              <a:rPr lang="zh-CN" altLang="en-US" sz="3200" spc="6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又</a:t>
            </a:r>
            <a:r>
              <a:rPr lang="zh-CN" altLang="en-US" sz="3200" spc="6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得意扬扬，</a:t>
            </a:r>
            <a:r>
              <a:rPr lang="zh-CN" altLang="en-US" sz="3200" spc="6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点头告诉她这首诗确实是我写的。</a:t>
            </a:r>
            <a:endParaRPr lang="zh-CN" altLang="en-US" sz="3200" spc="6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3200" spc="6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“妈妈，爸爸下午什么时候回来？</a:t>
            </a:r>
            <a:r>
              <a:rPr lang="en-US" altLang="zh-CN" sz="3200" spc="6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”</a:t>
            </a:r>
            <a:r>
              <a:rPr lang="zh-CN" altLang="en-US" sz="3200" spc="6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我</a:t>
            </a:r>
            <a:r>
              <a:rPr lang="zh-CN" altLang="en-US" sz="3200" spc="6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红着脸</a:t>
            </a:r>
            <a:r>
              <a:rPr lang="zh-CN" altLang="en-US" sz="3200" spc="6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问。我有点儿</a:t>
            </a:r>
            <a:r>
              <a:rPr lang="zh-CN" altLang="en-US" sz="3200" spc="6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迫不及待</a:t>
            </a:r>
            <a:r>
              <a:rPr lang="zh-CN" altLang="en-US" sz="3200" spc="6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，</a:t>
            </a:r>
            <a:r>
              <a:rPr lang="zh-CN" altLang="en-US" sz="3200" spc="6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想立刻让父亲看看我写的诗。</a:t>
            </a:r>
            <a:endParaRPr lang="zh-CN" altLang="en-US" sz="3200" spc="6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465783" y="1512133"/>
            <a:ext cx="480131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5400" b="1" spc="600" dirty="0">
                <a:latin typeface="微软雅黑" panose="020B0503020204020204" charset="-122"/>
                <a:ea typeface="微软雅黑" panose="020B0503020204020204" charset="-122"/>
                <a:cs typeface="华文楷体" panose="02010600040101010101" charset="-122"/>
                <a:sym typeface="微软雅黑" panose="020B0503020204020204" charset="-122"/>
              </a:rPr>
              <a:t>“我”的反应</a:t>
            </a:r>
            <a:endParaRPr lang="zh-CN" altLang="en-US" sz="5400" b="1" spc="600" dirty="0">
              <a:latin typeface="微软雅黑" panose="020B0503020204020204" charset="-122"/>
              <a:ea typeface="微软雅黑" panose="020B0503020204020204" charset="-122"/>
              <a:cs typeface="华文楷体" panose="02010600040101010101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 Box 17"/>
          <p:cNvSpPr txBox="1">
            <a:spLocks noChangeArrowheads="1"/>
          </p:cNvSpPr>
          <p:nvPr/>
        </p:nvSpPr>
        <p:spPr bwMode="auto">
          <a:xfrm>
            <a:off x="-243231" y="394246"/>
            <a:ext cx="2974855" cy="5847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200" b="1" spc="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说一说</a:t>
            </a:r>
            <a:endParaRPr lang="zh-CN" altLang="en-US" sz="3200" b="1" spc="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35630" y="1194018"/>
            <a:ext cx="1044771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b="1" spc="6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　　整个下午我都怀着一种自豪感等待父亲回来。我用最漂亮的花体字把诗认认真真地重新誊写了一遍，还用彩色笔在它的周围描上一圈花边。将近七点钟的时候，我</a:t>
            </a:r>
            <a:r>
              <a:rPr lang="zh-CN" altLang="en-US" sz="2400" b="1" spc="6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悄悄走进</a:t>
            </a:r>
            <a:r>
              <a:rPr lang="zh-CN" altLang="en-US" sz="2400" b="1" spc="6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饭厅，</a:t>
            </a:r>
            <a:r>
              <a:rPr lang="zh-CN" altLang="en-US" sz="2400" b="1" spc="6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满怀信心</a:t>
            </a:r>
            <a:r>
              <a:rPr lang="zh-CN" altLang="en-US" sz="2400" b="1" spc="6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地把它</a:t>
            </a:r>
            <a:r>
              <a:rPr lang="zh-CN" altLang="en-US" sz="2400" b="1" spc="6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放在</a:t>
            </a:r>
            <a:r>
              <a:rPr lang="zh-CN" altLang="en-US" sz="2400" b="1" spc="6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餐桌父亲的位置上。</a:t>
            </a:r>
            <a:endParaRPr lang="zh-CN" altLang="en-US" sz="2400" b="1" spc="6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400" b="1" spc="6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</a:t>
            </a:r>
            <a:r>
              <a:rPr lang="zh-CN" altLang="en-US" sz="2400" b="1" spc="6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七点。七点一刻。七点半。父亲还没有回来。我实在等不及了。</a:t>
            </a:r>
            <a:r>
              <a:rPr lang="zh-CN" altLang="en-US" sz="2400" b="1" spc="6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我敬仰我的父亲，他是一家电影公司的重要人物，写过好多剧本。他一定会比母亲更加赞赏我这首精彩的诗。</a:t>
            </a:r>
            <a:endParaRPr lang="zh-CN" altLang="en-US" sz="2400" b="1" spc="6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2021840" y="5450435"/>
            <a:ext cx="10170159" cy="1135054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b="1" spc="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　　简简单单</a:t>
            </a:r>
            <a:r>
              <a:rPr lang="en-US" altLang="zh-CN" sz="2400" b="1" spc="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23</a:t>
            </a:r>
            <a:r>
              <a:rPr lang="zh-CN" altLang="en-US" sz="2400" b="1" spc="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个字，却整整用了</a:t>
            </a:r>
            <a:r>
              <a:rPr lang="en-US" altLang="zh-CN" sz="2400" b="1" spc="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5</a:t>
            </a:r>
            <a:r>
              <a:rPr lang="zh-CN" altLang="en-US" sz="2400" b="1" spc="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个句号，表现了“我”迫不及待地想要父亲看到的“我”的诗的焦急心理。</a:t>
            </a:r>
            <a:endParaRPr lang="zh-CN" altLang="en-US" sz="2400" b="1" spc="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 Box 17"/>
          <p:cNvSpPr txBox="1">
            <a:spLocks noChangeArrowheads="1"/>
          </p:cNvSpPr>
          <p:nvPr/>
        </p:nvSpPr>
        <p:spPr bwMode="auto">
          <a:xfrm>
            <a:off x="-243231" y="394246"/>
            <a:ext cx="2974855" cy="5847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200" b="1" spc="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说一说</a:t>
            </a:r>
            <a:endParaRPr lang="zh-CN" altLang="en-US" sz="3200" b="1" spc="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87104" y="1248919"/>
            <a:ext cx="761779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400" b="1" spc="3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父亲的评价和“我”的反应 </a:t>
            </a:r>
            <a:endParaRPr lang="zh-CN" altLang="en-US" sz="4400" b="1" spc="3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18611" y="2288258"/>
            <a:ext cx="10481753" cy="2124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935" spc="3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　　“我看这首诗</a:t>
            </a:r>
            <a:r>
              <a:rPr lang="zh-CN" altLang="en-US" sz="2935" spc="3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糟糕透了。</a:t>
            </a:r>
            <a:r>
              <a:rPr lang="zh-CN" altLang="en-US" sz="2935" spc="3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”父亲把诗扔回原处。</a:t>
            </a:r>
            <a:endParaRPr lang="zh-CN" altLang="en-US" sz="2935" spc="3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935" spc="3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　　“我不明白，”父亲并不退让，</a:t>
            </a:r>
            <a:r>
              <a:rPr lang="zh-CN" altLang="en-US" sz="2935" spc="3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“难道世界上糟糕的诗还不够多吗？”</a:t>
            </a:r>
            <a:endParaRPr lang="zh-CN" altLang="en-US" sz="2935" spc="3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18611" y="4425550"/>
            <a:ext cx="10481753" cy="2124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935" spc="3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　　我的</a:t>
            </a:r>
            <a:r>
              <a:rPr lang="zh-CN" altLang="en-US" sz="2935" spc="3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眼睛湿润</a:t>
            </a:r>
            <a:r>
              <a:rPr lang="zh-CN" altLang="en-US" sz="2935" spc="3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了，头也沉重得抬不起来。</a:t>
            </a:r>
            <a:endParaRPr lang="zh-CN" altLang="en-US" sz="2935" spc="3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935" spc="3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　　我再也受不了了。我</a:t>
            </a:r>
            <a:r>
              <a:rPr lang="zh-CN" altLang="en-US" sz="2935" spc="3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冲出</a:t>
            </a:r>
            <a:r>
              <a:rPr lang="zh-CN" altLang="en-US" sz="2935" spc="3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饭厅，</a:t>
            </a:r>
            <a:r>
              <a:rPr lang="zh-CN" altLang="en-US" sz="2935" spc="3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跑进</a:t>
            </a:r>
            <a:r>
              <a:rPr lang="zh-CN" altLang="en-US" sz="2935" spc="3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自己的房间，</a:t>
            </a:r>
            <a:r>
              <a:rPr lang="zh-CN" altLang="en-US" sz="2935" spc="3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扑到</a:t>
            </a:r>
            <a:r>
              <a:rPr lang="zh-CN" altLang="en-US" sz="2935" spc="3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床上失声痛哭起来。</a:t>
            </a:r>
            <a:endParaRPr lang="zh-CN" altLang="en-US" sz="2935" spc="3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稿定设计导出-20190119-1262.png"/>
          <p:cNvPicPr>
            <a:picLocks noChangeAspect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0" y="-1071"/>
            <a:ext cx="12192000" cy="692136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06"/>
            <a:ext cx="12192000" cy="6853187"/>
          </a:xfrm>
          <a:prstGeom prst="rect">
            <a:avLst/>
          </a:prstGeom>
        </p:spPr>
      </p:pic>
      <p:sp>
        <p:nvSpPr>
          <p:cNvPr id="3" name="Text Box 17"/>
          <p:cNvSpPr txBox="1">
            <a:spLocks noChangeArrowheads="1"/>
          </p:cNvSpPr>
          <p:nvPr/>
        </p:nvSpPr>
        <p:spPr bwMode="auto">
          <a:xfrm>
            <a:off x="-243231" y="394246"/>
            <a:ext cx="2974855" cy="5847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200" b="1" spc="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议一议</a:t>
            </a:r>
            <a:endParaRPr lang="zh-CN" altLang="en-US" sz="3200" b="1" spc="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07281" y="2334918"/>
            <a:ext cx="10165866" cy="2218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735" b="1" spc="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母亲的评价，是想</a:t>
            </a:r>
            <a:r>
              <a:rPr lang="zh-CN" altLang="en-US" sz="3735" b="1" u="sng" spc="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　　　　　　　　　</a:t>
            </a:r>
            <a:r>
              <a:rPr lang="zh-CN" altLang="en-US" sz="3735" b="1" spc="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我。</a:t>
            </a:r>
            <a:endParaRPr lang="zh-CN" altLang="en-US" sz="3735" b="1" spc="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735" b="1" spc="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父亲的评价，是想</a:t>
            </a:r>
            <a:r>
              <a:rPr lang="zh-CN" altLang="en-US" sz="3735" b="1" u="sng" spc="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　　　　　　　　　</a:t>
            </a:r>
            <a:r>
              <a:rPr lang="zh-CN" altLang="en-US" sz="3735" b="1" spc="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我。</a:t>
            </a:r>
            <a:endParaRPr lang="zh-CN" altLang="en-US" sz="3735" b="1" spc="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006175" y="2641731"/>
            <a:ext cx="1512873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735" b="1" spc="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鼓励</a:t>
            </a:r>
            <a:endParaRPr lang="zh-CN" altLang="en-US" sz="3735" b="1" spc="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459508" y="2641731"/>
            <a:ext cx="1512873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735" b="1" spc="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表扬</a:t>
            </a:r>
            <a:endParaRPr lang="zh-CN" altLang="en-US" sz="3735" b="1" spc="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912840" y="2641731"/>
            <a:ext cx="1512873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735" b="1" spc="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支持</a:t>
            </a:r>
            <a:endParaRPr lang="zh-CN" altLang="en-US" sz="3735" b="1" spc="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06175" y="3764855"/>
            <a:ext cx="1512873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735" b="1" spc="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批评</a:t>
            </a:r>
            <a:endParaRPr lang="zh-CN" altLang="en-US" sz="3735" b="1" spc="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459508" y="3764855"/>
            <a:ext cx="1512873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735" b="1" spc="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提醒</a:t>
            </a:r>
            <a:endParaRPr lang="zh-CN" altLang="en-US" sz="3735" b="1" spc="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912840" y="3764855"/>
            <a:ext cx="1512873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735" b="1" spc="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警告</a:t>
            </a:r>
            <a:endParaRPr lang="zh-CN" altLang="en-US" sz="3735" b="1" spc="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7"/>
          <p:cNvSpPr txBox="1">
            <a:spLocks noChangeArrowheads="1"/>
          </p:cNvSpPr>
          <p:nvPr/>
        </p:nvSpPr>
        <p:spPr bwMode="auto">
          <a:xfrm>
            <a:off x="-243231" y="394246"/>
            <a:ext cx="2974855" cy="5847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200" b="1" spc="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说一说</a:t>
            </a:r>
            <a:endParaRPr lang="zh-CN" altLang="en-US" sz="3200" b="1" spc="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58007" y="1900316"/>
            <a:ext cx="10875985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spc="3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　　现在我已经有了很多作品，出版了一部部小说、戏剧和电影剧本。我越来越体会到我当初是多么幸运。</a:t>
            </a:r>
            <a:r>
              <a:rPr lang="zh-CN" altLang="en-US" sz="2200" b="1" spc="3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我有个慈祥的母亲，她常常对我说：“巴迪，这是你写的吗？</a:t>
            </a:r>
            <a:r>
              <a:rPr lang="zh-CN" altLang="en-US" sz="2200" b="1" spc="3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精彩极了！”我还有个严厉的父亲，他总是皱着眉头，说：“这个糟糕透了。”</a:t>
            </a:r>
            <a:r>
              <a:rPr lang="zh-CN" altLang="en-US" sz="2200" b="1" spc="3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一个作家，应该说生活中的每一个人，都需要来自母亲的力量，</a:t>
            </a:r>
            <a:r>
              <a:rPr lang="zh-CN" altLang="en-US" sz="2200" b="1" spc="3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这种爱的力量是灵感和创作的源泉。但是仅有这个是不全面的，它可能会把人引入歧途。所以还需要警告的力量来平衡，</a:t>
            </a:r>
            <a:r>
              <a:rPr lang="zh-CN" altLang="en-US" sz="2200" b="1" spc="3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需要有人时常提醒你：“小心，注意，总结，提高。”</a:t>
            </a:r>
            <a:endParaRPr lang="zh-CN" altLang="en-US" sz="2200" b="1" spc="300" dirty="0">
              <a:solidFill>
                <a:srgbClr val="00B05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867918" y="1243230"/>
            <a:ext cx="84561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000" spc="3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巴迪长大后是</a:t>
            </a:r>
            <a:r>
              <a:rPr lang="zh-CN" altLang="en-US" sz="4000" spc="3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如何看待这件事的？</a:t>
            </a:r>
            <a:endParaRPr lang="zh-CN" altLang="en-US" sz="4000" spc="300" dirty="0">
              <a:solidFill>
                <a:srgbClr val="00B05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58007" y="5562843"/>
            <a:ext cx="10875984" cy="1135054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spc="3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作者是幸运的，因为他的成长过程中既有母亲的赞扬和鼓励，又有父亲的警告和提醒。</a:t>
            </a:r>
            <a:endParaRPr lang="zh-CN" altLang="en-US" sz="2400" spc="3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1332976"/>
            <a:ext cx="3682310" cy="5525024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625096" y="2440100"/>
            <a:ext cx="10754184" cy="3494187"/>
            <a:chOff x="484002" y="1608638"/>
            <a:chExt cx="8065638" cy="2620640"/>
          </a:xfrm>
        </p:grpSpPr>
        <p:sp>
          <p:nvSpPr>
            <p:cNvPr id="4" name="矩形 3"/>
            <p:cNvSpPr/>
            <p:nvPr/>
          </p:nvSpPr>
          <p:spPr>
            <a:xfrm>
              <a:off x="570176" y="1695862"/>
              <a:ext cx="7979464" cy="253341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910811" y="1772215"/>
              <a:ext cx="7431328" cy="23960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zh-CN" altLang="en-US" sz="2400" dirty="0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　　这些年来，我少年时代听到的这两种声音一直交织在我的耳际。“精彩极了！”“糟糕透了！”“精彩极了！”“糟糕透了！”</a:t>
              </a:r>
              <a:r>
                <a:rPr lang="en-US" altLang="zh-CN" sz="2400" dirty="0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……</a:t>
              </a:r>
              <a:r>
                <a:rPr lang="zh-CN" altLang="en-US" sz="2400" dirty="0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它们像两股风不断地向我吹来。我谨慎地把握住我生活的小船，使它不被哪一股风刮倒。我从心底里知道，“精彩极了”也好，“槽糕透了”也好，这两个极端的断言有一个共同的出发点</a:t>
              </a:r>
              <a:r>
                <a:rPr lang="en-US" altLang="zh-CN" sz="2400" dirty="0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——</a:t>
              </a:r>
              <a:r>
                <a:rPr lang="zh-CN" altLang="en-US" sz="2400" dirty="0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那就是爱。在爱的鼓舞下，我努力地向前驶去。</a:t>
              </a:r>
              <a:endParaRPr lang="zh-CN" altLang="en-US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6" name="矩形 20"/>
            <p:cNvSpPr/>
            <p:nvPr/>
          </p:nvSpPr>
          <p:spPr>
            <a:xfrm>
              <a:off x="570176" y="3925076"/>
              <a:ext cx="306877" cy="300058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-1" fmla="*/ 0 w 914400"/>
                <a:gd name="connsiteY0-2" fmla="*/ 0 h 914400"/>
                <a:gd name="connsiteX1-3" fmla="*/ 212436 w 914400"/>
                <a:gd name="connsiteY1-4" fmla="*/ 674254 h 914400"/>
                <a:gd name="connsiteX2-5" fmla="*/ 914400 w 914400"/>
                <a:gd name="connsiteY2-6" fmla="*/ 914400 h 914400"/>
                <a:gd name="connsiteX3-7" fmla="*/ 0 w 914400"/>
                <a:gd name="connsiteY3-8" fmla="*/ 914400 h 914400"/>
                <a:gd name="connsiteX4-9" fmla="*/ 0 w 914400"/>
                <a:gd name="connsiteY4-10" fmla="*/ 0 h 9144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914400" h="914400">
                  <a:moveTo>
                    <a:pt x="0" y="0"/>
                  </a:moveTo>
                  <a:lnTo>
                    <a:pt x="212436" y="674254"/>
                  </a:lnTo>
                  <a:lnTo>
                    <a:pt x="914400" y="914400"/>
                  </a:lnTo>
                  <a:lnTo>
                    <a:pt x="0" y="914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" name="矩形 20"/>
            <p:cNvSpPr/>
            <p:nvPr/>
          </p:nvSpPr>
          <p:spPr>
            <a:xfrm flipH="1" flipV="1">
              <a:off x="8255118" y="1695861"/>
              <a:ext cx="292041" cy="351302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-1" fmla="*/ 0 w 914400"/>
                <a:gd name="connsiteY0-2" fmla="*/ 0 h 914400"/>
                <a:gd name="connsiteX1-3" fmla="*/ 212436 w 914400"/>
                <a:gd name="connsiteY1-4" fmla="*/ 674254 h 914400"/>
                <a:gd name="connsiteX2-5" fmla="*/ 914400 w 914400"/>
                <a:gd name="connsiteY2-6" fmla="*/ 914400 h 914400"/>
                <a:gd name="connsiteX3-7" fmla="*/ 0 w 914400"/>
                <a:gd name="connsiteY3-8" fmla="*/ 914400 h 914400"/>
                <a:gd name="connsiteX4-9" fmla="*/ 0 w 914400"/>
                <a:gd name="connsiteY4-10" fmla="*/ 0 h 9144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914400" h="914400">
                  <a:moveTo>
                    <a:pt x="0" y="0"/>
                  </a:moveTo>
                  <a:lnTo>
                    <a:pt x="212436" y="674254"/>
                  </a:lnTo>
                  <a:lnTo>
                    <a:pt x="914400" y="914400"/>
                  </a:lnTo>
                  <a:lnTo>
                    <a:pt x="0" y="914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484002" y="1608638"/>
              <a:ext cx="334590" cy="327154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1964099" y="1707899"/>
            <a:ext cx="82638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b="1" spc="6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巴迪长大后是如何</a:t>
            </a:r>
            <a:r>
              <a:rPr lang="zh-CN" altLang="en-US" sz="3600" b="1" spc="6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看待这件事的？</a:t>
            </a:r>
            <a:endParaRPr lang="zh-CN" altLang="en-US" sz="3600" b="1" spc="600" dirty="0">
              <a:solidFill>
                <a:srgbClr val="00B05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800033" y="357616"/>
            <a:ext cx="5791531" cy="975360"/>
            <a:chOff x="236281" y="4093774"/>
            <a:chExt cx="4343648" cy="731520"/>
          </a:xfrm>
        </p:grpSpPr>
        <p:sp>
          <p:nvSpPr>
            <p:cNvPr id="11" name="圆角矩形 20"/>
            <p:cNvSpPr/>
            <p:nvPr/>
          </p:nvSpPr>
          <p:spPr>
            <a:xfrm>
              <a:off x="236281" y="4093774"/>
              <a:ext cx="4343648" cy="73152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F5D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265418" y="4127407"/>
              <a:ext cx="4301812" cy="6786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2400" dirty="0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他在</a:t>
              </a:r>
              <a:r>
                <a:rPr lang="en-US" altLang="zh-CN" sz="2400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68</a:t>
              </a:r>
              <a:r>
                <a:rPr lang="zh-CN" altLang="en-US" sz="2400" dirty="0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年的写作生涯里，共创作了</a:t>
              </a:r>
              <a:r>
                <a:rPr lang="en-US" altLang="zh-CN" sz="2400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34</a:t>
              </a:r>
              <a:r>
                <a:rPr lang="zh-CN" altLang="en-US" sz="2400" dirty="0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部作品，其中</a:t>
              </a:r>
              <a:r>
                <a:rPr lang="en-US" altLang="zh-CN" sz="2400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13</a:t>
              </a:r>
              <a:r>
                <a:rPr lang="zh-CN" altLang="en-US" sz="2400" dirty="0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部被拍成电影或搬上舞台。</a:t>
              </a:r>
              <a:endParaRPr lang="zh-CN" altLang="en-US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cxnSp>
        <p:nvCxnSpPr>
          <p:cNvPr id="13" name="直接连接符 12"/>
          <p:cNvCxnSpPr/>
          <p:nvPr/>
        </p:nvCxnSpPr>
        <p:spPr>
          <a:xfrm>
            <a:off x="3442627" y="4756663"/>
            <a:ext cx="7374467" cy="0"/>
          </a:xfrm>
          <a:prstGeom prst="line">
            <a:avLst/>
          </a:prstGeom>
          <a:ln w="28575">
            <a:solidFill>
              <a:srgbClr val="28A7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1316331" y="5250260"/>
            <a:ext cx="9482700" cy="0"/>
          </a:xfrm>
          <a:prstGeom prst="line">
            <a:avLst/>
          </a:prstGeom>
          <a:ln w="28575">
            <a:solidFill>
              <a:srgbClr val="28A7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1316331" y="5772545"/>
            <a:ext cx="3235429" cy="0"/>
          </a:xfrm>
          <a:prstGeom prst="line">
            <a:avLst/>
          </a:prstGeom>
          <a:ln w="28575">
            <a:solidFill>
              <a:srgbClr val="28A7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/>
          <p:cNvSpPr/>
          <p:nvPr/>
        </p:nvSpPr>
        <p:spPr>
          <a:xfrm>
            <a:off x="5400496" y="5317769"/>
            <a:ext cx="96000" cy="96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65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5704033" y="5317769"/>
            <a:ext cx="96000" cy="96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65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007571" y="5317769"/>
            <a:ext cx="96000" cy="96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65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6311108" y="5317769"/>
            <a:ext cx="96000" cy="96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65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6614644" y="5317769"/>
            <a:ext cx="96000" cy="96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65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6922325" y="5317769"/>
            <a:ext cx="96000" cy="96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65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3" name="Text Box 17"/>
          <p:cNvSpPr txBox="1">
            <a:spLocks noChangeArrowheads="1"/>
          </p:cNvSpPr>
          <p:nvPr/>
        </p:nvSpPr>
        <p:spPr bwMode="auto">
          <a:xfrm>
            <a:off x="-243231" y="394246"/>
            <a:ext cx="2974855" cy="5847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200" b="1" spc="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说一说</a:t>
            </a:r>
            <a:endParaRPr lang="zh-CN" altLang="en-US" sz="3200" b="1" spc="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-243231" y="394246"/>
            <a:ext cx="2974855" cy="5847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200" b="1" spc="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结构梳理</a:t>
            </a:r>
            <a:endParaRPr lang="zh-CN" altLang="en-US" sz="3200" b="1" spc="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左大括号 3"/>
          <p:cNvSpPr/>
          <p:nvPr/>
        </p:nvSpPr>
        <p:spPr>
          <a:xfrm>
            <a:off x="2495274" y="1885659"/>
            <a:ext cx="277283" cy="4216400"/>
          </a:xfrm>
          <a:prstGeom prst="leftBrace">
            <a:avLst>
              <a:gd name="adj1" fmla="val 80725"/>
              <a:gd name="adj2" fmla="val 50000"/>
            </a:avLst>
          </a:prstGeom>
          <a:ln w="25400">
            <a:solidFill>
              <a:schemeClr val="accent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spc="3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TextBox 20"/>
          <p:cNvSpPr txBox="1">
            <a:spLocks noChangeArrowheads="1"/>
          </p:cNvSpPr>
          <p:nvPr/>
        </p:nvSpPr>
        <p:spPr bwMode="auto">
          <a:xfrm>
            <a:off x="4432023" y="1383603"/>
            <a:ext cx="264583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 spc="3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母亲赞扬</a:t>
            </a:r>
            <a:endParaRPr lang="zh-CN" altLang="en-US" sz="3200" b="1" spc="300" dirty="0">
              <a:solidFill>
                <a:srgbClr val="00B05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" name="TextBox 21"/>
          <p:cNvSpPr txBox="1">
            <a:spLocks noChangeArrowheads="1"/>
          </p:cNvSpPr>
          <p:nvPr/>
        </p:nvSpPr>
        <p:spPr bwMode="auto">
          <a:xfrm>
            <a:off x="6890744" y="1337323"/>
            <a:ext cx="281728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 spc="3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得意扬扬</a:t>
            </a:r>
            <a:endParaRPr lang="zh-CN" altLang="en-US" sz="3200" b="1" spc="300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7" name="TextBox 22"/>
          <p:cNvSpPr txBox="1">
            <a:spLocks noChangeArrowheads="1"/>
          </p:cNvSpPr>
          <p:nvPr/>
        </p:nvSpPr>
        <p:spPr bwMode="auto">
          <a:xfrm>
            <a:off x="2750544" y="1480687"/>
            <a:ext cx="1246716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200" b="1" spc="3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童年写诗</a:t>
            </a:r>
            <a:endParaRPr lang="zh-CN" altLang="en-US" sz="3200" b="1" spc="3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8" name="左大括号 7"/>
          <p:cNvSpPr/>
          <p:nvPr/>
        </p:nvSpPr>
        <p:spPr>
          <a:xfrm flipH="1">
            <a:off x="9398993" y="1921230"/>
            <a:ext cx="328118" cy="4504969"/>
          </a:xfrm>
          <a:prstGeom prst="leftBrace">
            <a:avLst>
              <a:gd name="adj1" fmla="val 80725"/>
              <a:gd name="adj2" fmla="val 50000"/>
            </a:avLst>
          </a:prstGeom>
          <a:ln w="25400">
            <a:solidFill>
              <a:schemeClr val="accent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spc="3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9" name="TextBox 32"/>
          <p:cNvSpPr txBox="1">
            <a:spLocks noChangeArrowheads="1"/>
          </p:cNvSpPr>
          <p:nvPr/>
        </p:nvSpPr>
        <p:spPr bwMode="auto">
          <a:xfrm>
            <a:off x="10138634" y="2703399"/>
            <a:ext cx="1809726" cy="33036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4400" b="1" spc="3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爱相同</a:t>
            </a:r>
            <a:endParaRPr lang="zh-CN" altLang="en-US" sz="4400" b="1" spc="3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4400" b="1" spc="3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评价不同</a:t>
            </a:r>
            <a:endParaRPr lang="zh-CN" altLang="en-US" sz="4400" b="1" spc="3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0" name="左大括号 9"/>
          <p:cNvSpPr/>
          <p:nvPr/>
        </p:nvSpPr>
        <p:spPr>
          <a:xfrm>
            <a:off x="4055219" y="1531771"/>
            <a:ext cx="186269" cy="1096433"/>
          </a:xfrm>
          <a:prstGeom prst="leftBrace">
            <a:avLst>
              <a:gd name="adj1" fmla="val 80725"/>
              <a:gd name="adj2" fmla="val 50000"/>
            </a:avLst>
          </a:prstGeom>
          <a:ln w="25400">
            <a:solidFill>
              <a:schemeClr val="accent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spc="3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1" name="TextBox 35"/>
          <p:cNvSpPr txBox="1">
            <a:spLocks noChangeArrowheads="1"/>
          </p:cNvSpPr>
          <p:nvPr/>
        </p:nvSpPr>
        <p:spPr bwMode="auto">
          <a:xfrm>
            <a:off x="4432023" y="2079987"/>
            <a:ext cx="264583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 spc="3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父亲批评</a:t>
            </a:r>
            <a:endParaRPr lang="zh-CN" altLang="en-US" sz="3200" b="1" spc="3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2" name="TextBox 36"/>
          <p:cNvSpPr txBox="1">
            <a:spLocks noChangeArrowheads="1"/>
          </p:cNvSpPr>
          <p:nvPr/>
        </p:nvSpPr>
        <p:spPr bwMode="auto">
          <a:xfrm>
            <a:off x="6890744" y="2033707"/>
            <a:ext cx="281728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 spc="3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失声痛哭</a:t>
            </a:r>
            <a:endParaRPr lang="zh-CN" altLang="en-US" sz="3200" b="1" spc="3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3" name="TextBox 38"/>
          <p:cNvSpPr txBox="1">
            <a:spLocks noChangeArrowheads="1"/>
          </p:cNvSpPr>
          <p:nvPr/>
        </p:nvSpPr>
        <p:spPr bwMode="auto">
          <a:xfrm>
            <a:off x="4432023" y="3227625"/>
            <a:ext cx="264583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 spc="3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母亲的鼓励</a:t>
            </a:r>
            <a:endParaRPr lang="zh-CN" altLang="en-US" sz="3200" b="1" spc="300" dirty="0">
              <a:solidFill>
                <a:srgbClr val="00B05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4" name="TextBox 39"/>
          <p:cNvSpPr txBox="1">
            <a:spLocks noChangeArrowheads="1"/>
          </p:cNvSpPr>
          <p:nvPr/>
        </p:nvSpPr>
        <p:spPr bwMode="auto">
          <a:xfrm>
            <a:off x="6890744" y="3186842"/>
            <a:ext cx="281728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 spc="3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坚持写作</a:t>
            </a:r>
            <a:endParaRPr lang="zh-CN" altLang="en-US" sz="3200" b="1" spc="300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6" name="TextBox 40"/>
          <p:cNvSpPr txBox="1">
            <a:spLocks noChangeArrowheads="1"/>
          </p:cNvSpPr>
          <p:nvPr/>
        </p:nvSpPr>
        <p:spPr bwMode="auto">
          <a:xfrm>
            <a:off x="2750544" y="3450589"/>
            <a:ext cx="1246716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200" b="1" spc="3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长大感悟</a:t>
            </a:r>
            <a:endParaRPr lang="zh-CN" altLang="en-US" sz="3200" b="1" spc="3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7" name="左大括号 16"/>
          <p:cNvSpPr/>
          <p:nvPr/>
        </p:nvSpPr>
        <p:spPr>
          <a:xfrm>
            <a:off x="4055219" y="3494940"/>
            <a:ext cx="186269" cy="1096433"/>
          </a:xfrm>
          <a:prstGeom prst="leftBrace">
            <a:avLst>
              <a:gd name="adj1" fmla="val 80725"/>
              <a:gd name="adj2" fmla="val 50000"/>
            </a:avLst>
          </a:prstGeom>
          <a:ln w="25400">
            <a:solidFill>
              <a:schemeClr val="accent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spc="3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8" name="TextBox 43"/>
          <p:cNvSpPr txBox="1">
            <a:spLocks noChangeArrowheads="1"/>
          </p:cNvSpPr>
          <p:nvPr/>
        </p:nvSpPr>
        <p:spPr bwMode="auto">
          <a:xfrm>
            <a:off x="4432023" y="4139333"/>
            <a:ext cx="264583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 spc="3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父亲的严格</a:t>
            </a:r>
            <a:endParaRPr lang="zh-CN" altLang="en-US" sz="3200" b="1" spc="3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9" name="TextBox 44"/>
          <p:cNvSpPr txBox="1">
            <a:spLocks noChangeArrowheads="1"/>
          </p:cNvSpPr>
          <p:nvPr/>
        </p:nvSpPr>
        <p:spPr bwMode="auto">
          <a:xfrm>
            <a:off x="6890744" y="4139333"/>
            <a:ext cx="281728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 spc="3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提高水平</a:t>
            </a:r>
            <a:endParaRPr lang="zh-CN" altLang="en-US" sz="3200" b="1" spc="3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0" name="TextBox 46"/>
          <p:cNvSpPr txBox="1">
            <a:spLocks noChangeArrowheads="1"/>
          </p:cNvSpPr>
          <p:nvPr/>
        </p:nvSpPr>
        <p:spPr bwMode="auto">
          <a:xfrm>
            <a:off x="4432023" y="5113287"/>
            <a:ext cx="264583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 spc="3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精彩极了</a:t>
            </a:r>
            <a:endParaRPr lang="zh-CN" altLang="en-US" sz="3200" b="1" spc="300" dirty="0">
              <a:solidFill>
                <a:srgbClr val="00B05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1" name="TextBox 47"/>
          <p:cNvSpPr txBox="1">
            <a:spLocks noChangeArrowheads="1"/>
          </p:cNvSpPr>
          <p:nvPr/>
        </p:nvSpPr>
        <p:spPr bwMode="auto">
          <a:xfrm>
            <a:off x="6890744" y="5116806"/>
            <a:ext cx="281728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 spc="3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创作的源泉</a:t>
            </a:r>
            <a:endParaRPr lang="zh-CN" altLang="en-US" sz="3200" b="1" spc="300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" name="TextBox 48"/>
          <p:cNvSpPr txBox="1">
            <a:spLocks noChangeArrowheads="1"/>
          </p:cNvSpPr>
          <p:nvPr/>
        </p:nvSpPr>
        <p:spPr bwMode="auto">
          <a:xfrm>
            <a:off x="2750544" y="5420492"/>
            <a:ext cx="1246716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200" b="1" spc="3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成年体会</a:t>
            </a:r>
            <a:endParaRPr lang="zh-CN" altLang="en-US" sz="3200" b="1" spc="3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3" name="左大括号 22"/>
          <p:cNvSpPr/>
          <p:nvPr/>
        </p:nvSpPr>
        <p:spPr>
          <a:xfrm>
            <a:off x="4055219" y="5458109"/>
            <a:ext cx="186269" cy="1094316"/>
          </a:xfrm>
          <a:prstGeom prst="leftBrace">
            <a:avLst>
              <a:gd name="adj1" fmla="val 80725"/>
              <a:gd name="adj2" fmla="val 50000"/>
            </a:avLst>
          </a:prstGeom>
          <a:ln w="25400">
            <a:solidFill>
              <a:schemeClr val="accent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spc="3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4" name="TextBox 51"/>
          <p:cNvSpPr txBox="1">
            <a:spLocks noChangeArrowheads="1"/>
          </p:cNvSpPr>
          <p:nvPr/>
        </p:nvSpPr>
        <p:spPr bwMode="auto">
          <a:xfrm>
            <a:off x="4432023" y="6205322"/>
            <a:ext cx="264583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 spc="3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糟糕透了</a:t>
            </a:r>
            <a:endParaRPr lang="zh-CN" altLang="en-US" sz="3200" b="1" spc="3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5" name="TextBox 52"/>
          <p:cNvSpPr txBox="1">
            <a:spLocks noChangeArrowheads="1"/>
          </p:cNvSpPr>
          <p:nvPr/>
        </p:nvSpPr>
        <p:spPr bwMode="auto">
          <a:xfrm>
            <a:off x="6890744" y="6201803"/>
            <a:ext cx="281728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 spc="3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警告的力量</a:t>
            </a:r>
            <a:endParaRPr lang="zh-CN" altLang="en-US" sz="3200" b="1" spc="3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6" name="文本框 1"/>
          <p:cNvSpPr txBox="1">
            <a:spLocks noChangeArrowheads="1"/>
          </p:cNvSpPr>
          <p:nvPr/>
        </p:nvSpPr>
        <p:spPr bwMode="auto">
          <a:xfrm>
            <a:off x="-243231" y="3157471"/>
            <a:ext cx="3172884" cy="1569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3200" b="1" spc="300" dirty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  <a:sym typeface="微软雅黑" panose="020B0503020204020204" charset="-122"/>
              </a:rPr>
              <a:t>“精彩极了”</a:t>
            </a:r>
            <a:endParaRPr lang="en-US" altLang="zh-CN" sz="3200" b="1" spc="300" dirty="0">
              <a:latin typeface="微软雅黑" panose="020B0503020204020204" charset="-122"/>
              <a:ea typeface="微软雅黑" panose="020B0503020204020204" charset="-122"/>
              <a:cs typeface="楷体" panose="02010609060101010101" pitchFamily="49" charset="-122"/>
              <a:sym typeface="微软雅黑" panose="020B0503020204020204" charset="-122"/>
            </a:endParaRPr>
          </a:p>
          <a:p>
            <a:pPr algn="ctr" eaLnBrk="1" hangingPunct="1"/>
            <a:r>
              <a:rPr lang="zh-CN" altLang="en-US" sz="3200" b="1" spc="300" dirty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  <a:sym typeface="微软雅黑" panose="020B0503020204020204" charset="-122"/>
              </a:rPr>
              <a:t>和</a:t>
            </a:r>
            <a:endParaRPr lang="en-US" altLang="zh-CN" sz="3200" b="1" spc="300" dirty="0">
              <a:latin typeface="微软雅黑" panose="020B0503020204020204" charset="-122"/>
              <a:ea typeface="微软雅黑" panose="020B0503020204020204" charset="-122"/>
              <a:cs typeface="楷体" panose="02010609060101010101" pitchFamily="49" charset="-122"/>
              <a:sym typeface="微软雅黑" panose="020B0503020204020204" charset="-122"/>
            </a:endParaRPr>
          </a:p>
          <a:p>
            <a:pPr algn="ctr" eaLnBrk="1" hangingPunct="1"/>
            <a:r>
              <a:rPr lang="zh-CN" altLang="en-US" sz="3200" b="1" spc="300" dirty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  <a:sym typeface="微软雅黑" panose="020B0503020204020204" charset="-122"/>
              </a:rPr>
              <a:t>“糟糕透了”</a:t>
            </a:r>
            <a:endParaRPr lang="zh-CN" altLang="en-US" sz="3200" b="1" spc="300" dirty="0">
              <a:latin typeface="微软雅黑" panose="020B0503020204020204" charset="-122"/>
              <a:ea typeface="微软雅黑" panose="020B0503020204020204" charset="-122"/>
              <a:cs typeface="楷体" panose="02010609060101010101" pitchFamily="49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/>
      <p:bldP spid="6" grpId="0"/>
      <p:bldP spid="7" grpId="0"/>
      <p:bldP spid="8" grpId="0" bldLvl="0" animBg="1"/>
      <p:bldP spid="9" grpId="0"/>
      <p:bldP spid="10" grpId="0" bldLvl="0" animBg="1"/>
      <p:bldP spid="11" grpId="0"/>
      <p:bldP spid="12" grpId="0"/>
      <p:bldP spid="13" grpId="0"/>
      <p:bldP spid="14" grpId="0"/>
      <p:bldP spid="16" grpId="0"/>
      <p:bldP spid="17" grpId="0" bldLvl="0" animBg="1"/>
      <p:bldP spid="18" grpId="0"/>
      <p:bldP spid="19" grpId="0"/>
      <p:bldP spid="20" grpId="0"/>
      <p:bldP spid="21" grpId="0"/>
      <p:bldP spid="22" grpId="0"/>
      <p:bldP spid="23" grpId="0" bldLvl="0" animBg="1"/>
      <p:bldP spid="24" grpId="0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580"/>
            <a:ext cx="12192000" cy="6856840"/>
          </a:xfrm>
          <a:prstGeom prst="rect">
            <a:avLst/>
          </a:prstGeom>
        </p:spPr>
      </p:pic>
      <p:sp>
        <p:nvSpPr>
          <p:cNvPr id="6" name="矩形: 圆角 5"/>
          <p:cNvSpPr/>
          <p:nvPr/>
        </p:nvSpPr>
        <p:spPr>
          <a:xfrm>
            <a:off x="829635" y="1315988"/>
            <a:ext cx="10222917" cy="4226024"/>
          </a:xfrm>
          <a:prstGeom prst="roundRect">
            <a:avLst>
              <a:gd name="adj" fmla="val 5369"/>
            </a:avLst>
          </a:prstGeom>
          <a:solidFill>
            <a:schemeClr val="bg1"/>
          </a:solidFill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65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60891" y="2099396"/>
            <a:ext cx="6248163" cy="3077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665" b="1" spc="3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　　巴德</a:t>
            </a:r>
            <a:r>
              <a:rPr lang="en-US" altLang="zh-CN" sz="2665" b="1" spc="3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·</a:t>
            </a:r>
            <a:r>
              <a:rPr lang="zh-CN" altLang="en-US" sz="2665" b="1" spc="3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舒尔伯格：</a:t>
            </a:r>
            <a:r>
              <a:rPr lang="zh-CN" altLang="en-US" sz="2665" b="1" spc="3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美国著名的畅销书作家</a:t>
            </a:r>
            <a:r>
              <a:rPr lang="zh-CN" altLang="en-US" sz="2665" b="1" spc="3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。作品有</a:t>
            </a:r>
            <a:r>
              <a:rPr lang="en-US" altLang="zh-CN" sz="2665" b="1" spc="3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《</a:t>
            </a:r>
            <a:r>
              <a:rPr lang="zh-CN" altLang="en-US" sz="2665" b="1" spc="3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在滨水区</a:t>
            </a:r>
            <a:r>
              <a:rPr lang="en-US" altLang="zh-CN" sz="2665" b="1" spc="3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》《</a:t>
            </a:r>
            <a:r>
              <a:rPr lang="zh-CN" altLang="en-US" sz="2665" b="1" spc="3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码头风云</a:t>
            </a:r>
            <a:r>
              <a:rPr lang="en-US" altLang="zh-CN" sz="2665" b="1" spc="3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》《</a:t>
            </a:r>
            <a:r>
              <a:rPr lang="zh-CN" altLang="en-US" sz="2665" b="1" spc="3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什么使萨米逃走</a:t>
            </a:r>
            <a:r>
              <a:rPr lang="en-US" altLang="zh-CN" sz="2665" b="1" spc="3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》《</a:t>
            </a:r>
            <a:r>
              <a:rPr lang="zh-CN" altLang="en-US" sz="2665" b="1" spc="3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醒着的梦</a:t>
            </a:r>
            <a:r>
              <a:rPr lang="en-US" altLang="zh-CN" sz="2665" b="1" spc="3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》《</a:t>
            </a:r>
            <a:r>
              <a:rPr lang="zh-CN" altLang="en-US" sz="2665" b="1" spc="3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聪明的糊涂和糊涂的聪明</a:t>
            </a:r>
            <a:r>
              <a:rPr lang="en-US" altLang="zh-CN" sz="2665" b="1" spc="3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》《</a:t>
            </a:r>
            <a:r>
              <a:rPr lang="zh-CN" altLang="en-US" sz="2665" b="1" spc="3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我喜欢这个不讨人喜欢的人</a:t>
            </a:r>
            <a:r>
              <a:rPr lang="en-US" altLang="zh-CN" sz="2665" b="1" spc="3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》</a:t>
            </a:r>
            <a:r>
              <a:rPr lang="zh-CN" altLang="en-US" sz="2665" b="1" spc="3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等。</a:t>
            </a:r>
            <a:endParaRPr lang="zh-CN" altLang="en-US" sz="2665" b="1" spc="3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010524" y="965835"/>
            <a:ext cx="763721" cy="763721"/>
            <a:chOff x="554063" y="802761"/>
            <a:chExt cx="572791" cy="572791"/>
          </a:xfrm>
        </p:grpSpPr>
        <p:grpSp>
          <p:nvGrpSpPr>
            <p:cNvPr id="9" name="组合 8"/>
            <p:cNvGrpSpPr/>
            <p:nvPr/>
          </p:nvGrpSpPr>
          <p:grpSpPr>
            <a:xfrm>
              <a:off x="554063" y="802761"/>
              <a:ext cx="572791" cy="572791"/>
              <a:chOff x="899592" y="973935"/>
              <a:chExt cx="914400" cy="914400"/>
            </a:xfrm>
          </p:grpSpPr>
          <p:sp>
            <p:nvSpPr>
              <p:cNvPr id="11" name="矩形: 圆角 10"/>
              <p:cNvSpPr/>
              <p:nvPr/>
            </p:nvSpPr>
            <p:spPr>
              <a:xfrm>
                <a:off x="899592" y="973935"/>
                <a:ext cx="914400" cy="914400"/>
              </a:xfrm>
              <a:prstGeom prst="round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12" name="矩形: 圆角 11"/>
              <p:cNvSpPr/>
              <p:nvPr/>
            </p:nvSpPr>
            <p:spPr>
              <a:xfrm>
                <a:off x="954073" y="1029165"/>
                <a:ext cx="805439" cy="803940"/>
              </a:xfrm>
              <a:prstGeom prst="roundRect">
                <a:avLst/>
              </a:prstGeom>
              <a:noFill/>
              <a:ln>
                <a:solidFill>
                  <a:schemeClr val="bg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</p:grpSp>
        <p:sp>
          <p:nvSpPr>
            <p:cNvPr id="10" name="文本框 9"/>
            <p:cNvSpPr txBox="1"/>
            <p:nvPr/>
          </p:nvSpPr>
          <p:spPr>
            <a:xfrm>
              <a:off x="568589" y="816462"/>
              <a:ext cx="497973" cy="5000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735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走</a:t>
              </a:r>
              <a:endParaRPr lang="zh-CN" altLang="en-US" sz="373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 rot="20887965">
            <a:off x="1924924" y="809533"/>
            <a:ext cx="763721" cy="763721"/>
            <a:chOff x="1239863" y="685535"/>
            <a:chExt cx="572791" cy="572791"/>
          </a:xfrm>
        </p:grpSpPr>
        <p:grpSp>
          <p:nvGrpSpPr>
            <p:cNvPr id="14" name="组合 13"/>
            <p:cNvGrpSpPr/>
            <p:nvPr/>
          </p:nvGrpSpPr>
          <p:grpSpPr>
            <a:xfrm>
              <a:off x="1239863" y="685535"/>
              <a:ext cx="572791" cy="572791"/>
              <a:chOff x="899592" y="973935"/>
              <a:chExt cx="914400" cy="914400"/>
            </a:xfrm>
          </p:grpSpPr>
          <p:sp>
            <p:nvSpPr>
              <p:cNvPr id="16" name="矩形: 圆角 15"/>
              <p:cNvSpPr/>
              <p:nvPr/>
            </p:nvSpPr>
            <p:spPr>
              <a:xfrm>
                <a:off x="899592" y="973935"/>
                <a:ext cx="914400" cy="914400"/>
              </a:xfrm>
              <a:prstGeom prst="roundRect">
                <a:avLst/>
              </a:prstGeom>
              <a:solidFill>
                <a:srgbClr val="FF4F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17" name="矩形: 圆角 16"/>
              <p:cNvSpPr/>
              <p:nvPr/>
            </p:nvSpPr>
            <p:spPr>
              <a:xfrm>
                <a:off x="954073" y="1029165"/>
                <a:ext cx="805439" cy="803940"/>
              </a:xfrm>
              <a:prstGeom prst="roundRect">
                <a:avLst/>
              </a:prstGeom>
              <a:noFill/>
              <a:ln>
                <a:solidFill>
                  <a:schemeClr val="bg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277272" y="721885"/>
              <a:ext cx="497973" cy="5000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735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近</a:t>
              </a:r>
              <a:endParaRPr lang="zh-CN" altLang="en-US" sz="373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834244" y="1048293"/>
            <a:ext cx="763721" cy="763721"/>
            <a:chOff x="1921853" y="864605"/>
            <a:chExt cx="572791" cy="572791"/>
          </a:xfrm>
        </p:grpSpPr>
        <p:grpSp>
          <p:nvGrpSpPr>
            <p:cNvPr id="19" name="组合 18"/>
            <p:cNvGrpSpPr/>
            <p:nvPr/>
          </p:nvGrpSpPr>
          <p:grpSpPr>
            <a:xfrm>
              <a:off x="1921853" y="864605"/>
              <a:ext cx="572791" cy="572791"/>
              <a:chOff x="899592" y="973935"/>
              <a:chExt cx="914400" cy="914400"/>
            </a:xfrm>
          </p:grpSpPr>
          <p:sp>
            <p:nvSpPr>
              <p:cNvPr id="21" name="矩形: 圆角 20"/>
              <p:cNvSpPr/>
              <p:nvPr/>
            </p:nvSpPr>
            <p:spPr>
              <a:xfrm>
                <a:off x="899592" y="973935"/>
                <a:ext cx="914400" cy="91440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22" name="矩形: 圆角 21"/>
              <p:cNvSpPr/>
              <p:nvPr/>
            </p:nvSpPr>
            <p:spPr>
              <a:xfrm>
                <a:off x="954073" y="1029165"/>
                <a:ext cx="805439" cy="803940"/>
              </a:xfrm>
              <a:prstGeom prst="roundRect">
                <a:avLst/>
              </a:prstGeom>
              <a:noFill/>
              <a:ln>
                <a:solidFill>
                  <a:schemeClr val="bg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</p:grpSp>
        <p:sp>
          <p:nvSpPr>
            <p:cNvPr id="20" name="文本框 19"/>
            <p:cNvSpPr txBox="1"/>
            <p:nvPr/>
          </p:nvSpPr>
          <p:spPr>
            <a:xfrm>
              <a:off x="1936379" y="878306"/>
              <a:ext cx="497973" cy="5000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735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作</a:t>
              </a:r>
              <a:endParaRPr lang="zh-CN" altLang="en-US" sz="373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 rot="1246216">
            <a:off x="3779124" y="926373"/>
            <a:ext cx="763721" cy="763721"/>
            <a:chOff x="2630513" y="773165"/>
            <a:chExt cx="572791" cy="572791"/>
          </a:xfrm>
        </p:grpSpPr>
        <p:grpSp>
          <p:nvGrpSpPr>
            <p:cNvPr id="24" name="组合 23"/>
            <p:cNvGrpSpPr/>
            <p:nvPr/>
          </p:nvGrpSpPr>
          <p:grpSpPr>
            <a:xfrm>
              <a:off x="2630513" y="773165"/>
              <a:ext cx="572791" cy="572791"/>
              <a:chOff x="899592" y="973935"/>
              <a:chExt cx="914400" cy="914400"/>
            </a:xfrm>
          </p:grpSpPr>
          <p:sp>
            <p:nvSpPr>
              <p:cNvPr id="26" name="矩形: 圆角 25"/>
              <p:cNvSpPr/>
              <p:nvPr/>
            </p:nvSpPr>
            <p:spPr>
              <a:xfrm>
                <a:off x="899592" y="973935"/>
                <a:ext cx="914400" cy="914400"/>
              </a:xfrm>
              <a:prstGeom prst="round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27" name="矩形: 圆角 26"/>
              <p:cNvSpPr/>
              <p:nvPr/>
            </p:nvSpPr>
            <p:spPr>
              <a:xfrm>
                <a:off x="954073" y="1029165"/>
                <a:ext cx="805439" cy="803940"/>
              </a:xfrm>
              <a:prstGeom prst="roundRect">
                <a:avLst/>
              </a:prstGeom>
              <a:noFill/>
              <a:ln>
                <a:solidFill>
                  <a:schemeClr val="bg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</p:grpSp>
        <p:sp>
          <p:nvSpPr>
            <p:cNvPr id="25" name="矩形 24"/>
            <p:cNvSpPr/>
            <p:nvPr/>
          </p:nvSpPr>
          <p:spPr>
            <a:xfrm>
              <a:off x="2667922" y="798430"/>
              <a:ext cx="497973" cy="50009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735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者</a:t>
              </a:r>
              <a:endParaRPr lang="zh-CN" altLang="en-US" sz="373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pic>
        <p:nvPicPr>
          <p:cNvPr id="2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633409" y="2342672"/>
            <a:ext cx="2251205" cy="26967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824480"/>
            <a:ext cx="12192000" cy="18389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-243231" y="394246"/>
            <a:ext cx="2974855" cy="5847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200" b="1" spc="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严父慈母</a:t>
            </a:r>
            <a:endParaRPr lang="zh-CN" altLang="en-US" sz="3200" b="1" spc="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AutoShape 2" descr="http://img1.imgtn.bdimg.com/it/u=2431230790,2866828909&amp;fm=26&amp;gp=0.jpg"/>
          <p:cNvSpPr>
            <a:spLocks noChangeAspect="1" noChangeArrowheads="1"/>
          </p:cNvSpPr>
          <p:nvPr/>
        </p:nvSpPr>
        <p:spPr bwMode="auto">
          <a:xfrm>
            <a:off x="207433" y="-192617"/>
            <a:ext cx="406400" cy="406401"/>
          </a:xfrm>
          <a:prstGeom prst="rect">
            <a:avLst/>
          </a:prstGeom>
          <a:noFill/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1865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AutoShape 4" descr="http://img1.imgtn.bdimg.com/it/u=2431230790,2866828909&amp;fm=26&amp;gp=0.jpg"/>
          <p:cNvSpPr>
            <a:spLocks noChangeAspect="1" noChangeArrowheads="1"/>
          </p:cNvSpPr>
          <p:nvPr/>
        </p:nvSpPr>
        <p:spPr bwMode="auto">
          <a:xfrm>
            <a:off x="207433" y="-192617"/>
            <a:ext cx="406400" cy="406401"/>
          </a:xfrm>
          <a:prstGeom prst="rect">
            <a:avLst/>
          </a:prstGeom>
          <a:noFill/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1865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75355" y="1529107"/>
            <a:ext cx="336000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600979" y="1529107"/>
            <a:ext cx="336000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326603" y="1529107"/>
            <a:ext cx="336000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75355" y="4077203"/>
            <a:ext cx="336000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600979" y="4077203"/>
            <a:ext cx="336000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326603" y="4077203"/>
            <a:ext cx="336000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-243231" y="394246"/>
            <a:ext cx="2974855" cy="5847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200" b="1" spc="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读一读</a:t>
            </a:r>
            <a:endParaRPr lang="zh-CN" altLang="en-US" sz="3200" b="1" spc="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57360" y="1177059"/>
            <a:ext cx="9397124" cy="31286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5335" spc="6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誊写</a:t>
            </a:r>
            <a:r>
              <a:rPr lang="zh-CN" altLang="en-US" sz="5335" spc="6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　 鼓励　 </a:t>
            </a:r>
            <a:r>
              <a:rPr lang="zh-CN" altLang="en-US" sz="5335" spc="6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一篇</a:t>
            </a:r>
            <a:r>
              <a:rPr lang="zh-CN" altLang="en-US" sz="5335" spc="6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　 出版</a:t>
            </a:r>
            <a:endParaRPr lang="en-US" altLang="zh-CN" sz="5335" spc="6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5335" spc="6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慈祥　 </a:t>
            </a:r>
            <a:r>
              <a:rPr lang="zh-CN" altLang="en-US" sz="5335" spc="6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歧途</a:t>
            </a:r>
            <a:r>
              <a:rPr lang="zh-CN" altLang="en-US" sz="5335" spc="6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　 谨慎</a:t>
            </a:r>
            <a:endParaRPr lang="zh-CN" altLang="en-US" sz="5335" spc="6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1707159" y="2592551"/>
            <a:ext cx="96000" cy="96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65" spc="6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038864" y="2592551"/>
            <a:ext cx="96000" cy="96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65" spc="6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7790449" y="2592551"/>
            <a:ext cx="96000" cy="96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65" spc="6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9712907" y="2592551"/>
            <a:ext cx="96000" cy="96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65" spc="6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2372703" y="4228900"/>
            <a:ext cx="96000" cy="96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65" spc="6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4346469" y="4228900"/>
            <a:ext cx="96000" cy="96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65" spc="6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7090441" y="4228900"/>
            <a:ext cx="96000" cy="96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65" spc="6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3012481" y="5136872"/>
            <a:ext cx="3555416" cy="1528088"/>
            <a:chOff x="2411760" y="3867894"/>
            <a:chExt cx="2506121" cy="681398"/>
          </a:xfrm>
        </p:grpSpPr>
        <p:sp>
          <p:nvSpPr>
            <p:cNvPr id="23" name="椭圆形标注 19"/>
            <p:cNvSpPr/>
            <p:nvPr/>
          </p:nvSpPr>
          <p:spPr>
            <a:xfrm>
              <a:off x="2411760" y="3867894"/>
              <a:ext cx="2506121" cy="681398"/>
            </a:xfrm>
            <a:prstGeom prst="wedgeEllipseCallout">
              <a:avLst>
                <a:gd name="adj1" fmla="val 7739"/>
                <a:gd name="adj2" fmla="val -81365"/>
              </a:avLst>
            </a:prstGeom>
            <a:solidFill>
              <a:schemeClr val="bg1"/>
            </a:solidFill>
            <a:ln>
              <a:solidFill>
                <a:srgbClr val="FF5D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 spc="6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2633370" y="4006622"/>
              <a:ext cx="2222607" cy="4803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spc="600" dirty="0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歧途：错误的道路。</a:t>
              </a:r>
              <a:endParaRPr lang="zh-CN" altLang="en-US" sz="3200" spc="6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pic>
        <p:nvPicPr>
          <p:cNvPr id="26" name="Picture 1"/>
          <p:cNvPicPr>
            <a:picLocks noChangeAspect="1" noChangeArrowheads="1"/>
          </p:cNvPicPr>
          <p:nvPr/>
        </p:nvPicPr>
        <p:blipFill rotWithShape="1"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3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731707" y="4477751"/>
            <a:ext cx="3962400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-243231" y="394246"/>
            <a:ext cx="2974855" cy="5847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200" b="1" spc="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词语解释</a:t>
            </a:r>
            <a:endParaRPr lang="zh-CN" altLang="en-US" sz="3200" b="1" spc="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19586" y="2012588"/>
            <a:ext cx="503706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spc="6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charset="0"/>
                <a:sym typeface="微软雅黑" panose="020B0503020204020204" charset="-122"/>
              </a:rPr>
              <a:t>腼腆：</a:t>
            </a:r>
            <a:r>
              <a:rPr lang="zh-CN" altLang="en-US" sz="2800" spc="6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害羞；不自然。</a:t>
            </a:r>
            <a:r>
              <a:rPr lang="zh-CN" altLang="en-US" sz="2800" spc="6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本文指“我”受到赞扬后的害羞。</a:t>
            </a:r>
            <a:endParaRPr lang="zh-CN" altLang="en-US" sz="2800" b="1" spc="600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charset="0"/>
              <a:sym typeface="微软雅黑" panose="020B0503020204020204" charset="-122"/>
            </a:endParaRPr>
          </a:p>
        </p:txBody>
      </p:sp>
      <p:sp>
        <p:nvSpPr>
          <p:cNvPr id="7" name="TextBox 12"/>
          <p:cNvSpPr txBox="1"/>
          <p:nvPr/>
        </p:nvSpPr>
        <p:spPr>
          <a:xfrm>
            <a:off x="819586" y="4336123"/>
            <a:ext cx="4936087" cy="1308884"/>
          </a:xfrm>
          <a:prstGeom prst="rect">
            <a:avLst/>
          </a:prstGeom>
          <a:solidFill>
            <a:schemeClr val="bg2">
              <a:alpha val="13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spc="6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看到游客都在赞扬它，它</a:t>
            </a:r>
            <a:r>
              <a:rPr lang="zh-CN" altLang="en-US" sz="2800" b="1" spc="6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腼腆</a:t>
            </a:r>
            <a:r>
              <a:rPr lang="zh-CN" altLang="en-US" sz="2800" b="1" spc="6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地把头伸到翅膀下面。</a:t>
            </a:r>
            <a:endParaRPr lang="zh-CN" altLang="en-US" sz="2800" b="1" spc="6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335349" y="2012588"/>
            <a:ext cx="5856651" cy="36632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-243231" y="394246"/>
            <a:ext cx="2974855" cy="5847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200" b="1" spc="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词语解释</a:t>
            </a:r>
            <a:endParaRPr lang="zh-CN" altLang="en-US" sz="3200" b="1" spc="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9" name="文本框 2"/>
          <p:cNvSpPr txBox="1"/>
          <p:nvPr/>
        </p:nvSpPr>
        <p:spPr>
          <a:xfrm>
            <a:off x="1759192" y="2145483"/>
            <a:ext cx="4952493" cy="165641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迷你简毡笔黑" panose="03000509000000000000" pitchFamily="65" charset="-122"/>
                <a:ea typeface="迷你简毡笔黑" panose="03000509000000000000" pitchFamily="65" charset="-122"/>
              </a:defRPr>
            </a:lvl1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spc="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比喻错误的道路、不同的途径。</a:t>
            </a:r>
            <a:endParaRPr lang="zh-CN" altLang="en-US" sz="3600" b="1" spc="6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charset="0"/>
              <a:sym typeface="微软雅黑" panose="020B0503020204020204" charset="-122"/>
            </a:endParaRPr>
          </a:p>
        </p:txBody>
      </p:sp>
      <p:sp>
        <p:nvSpPr>
          <p:cNvPr id="10" name="文本框 6"/>
          <p:cNvSpPr txBox="1"/>
          <p:nvPr/>
        </p:nvSpPr>
        <p:spPr>
          <a:xfrm>
            <a:off x="1759192" y="1223244"/>
            <a:ext cx="5738835" cy="90691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bg1"/>
                </a:solidFill>
                <a:latin typeface="迷你简毡笔黑" panose="03000509000000000000" pitchFamily="65" charset="-122"/>
                <a:ea typeface="迷你简毡笔黑" panose="03000509000000000000" pitchFamily="65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b="1" spc="6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歧途</a:t>
            </a:r>
            <a:endParaRPr lang="zh-CN" altLang="en-US" b="1" spc="6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1" name="文本框 6"/>
          <p:cNvSpPr txBox="1"/>
          <p:nvPr/>
        </p:nvSpPr>
        <p:spPr>
          <a:xfrm>
            <a:off x="1759192" y="3781784"/>
            <a:ext cx="6529879" cy="90691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bg1"/>
                </a:solidFill>
                <a:latin typeface="迷你简毡笔黑" panose="03000509000000000000" pitchFamily="65" charset="-122"/>
                <a:ea typeface="迷你简毡笔黑" panose="03000509000000000000" pitchFamily="65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b="1" spc="6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谨慎</a:t>
            </a:r>
            <a:endParaRPr lang="zh-CN" altLang="en-US" b="1" spc="600" dirty="0">
              <a:solidFill>
                <a:srgbClr val="00B05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2" name="文本框 2"/>
          <p:cNvSpPr txBox="1"/>
          <p:nvPr/>
        </p:nvSpPr>
        <p:spPr>
          <a:xfrm>
            <a:off x="1759192" y="4704023"/>
            <a:ext cx="4952493" cy="165641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迷你简毡笔黑" panose="03000509000000000000" pitchFamily="65" charset="-122"/>
                <a:ea typeface="迷你简毡笔黑" panose="03000509000000000000" pitchFamily="65" charset="-122"/>
              </a:defRPr>
            </a:lvl1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spc="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指非常小心地进行，谨言慎行。</a:t>
            </a:r>
            <a:endParaRPr lang="zh-CN" altLang="en-US" sz="3600" b="1" spc="6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charset="0"/>
              <a:sym typeface="微软雅黑" panose="020B0503020204020204" charset="-122"/>
            </a:endParaRPr>
          </a:p>
        </p:txBody>
      </p:sp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950722" y="4124494"/>
            <a:ext cx="3744416" cy="22082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950722" y="1518212"/>
            <a:ext cx="3744416" cy="22176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98439" l="9989" r="89983"/>
                    </a14:imgEffect>
                    <a14:imgEffect>
                      <a14:saturation sat="3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7384152" y="3987564"/>
            <a:ext cx="3800701" cy="2747220"/>
          </a:xfrm>
          <a:prstGeom prst="rect">
            <a:avLst/>
          </a:prstGeom>
        </p:spPr>
      </p:pic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-243231" y="394246"/>
            <a:ext cx="2974855" cy="5847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200" b="1" spc="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整体感知</a:t>
            </a:r>
            <a:endParaRPr lang="zh-CN" altLang="en-US" sz="3200" b="1" spc="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" name="矩形 1"/>
          <p:cNvSpPr>
            <a:spLocks noChangeArrowheads="1"/>
          </p:cNvSpPr>
          <p:nvPr/>
        </p:nvSpPr>
        <p:spPr bwMode="auto">
          <a:xfrm>
            <a:off x="562186" y="1768435"/>
            <a:ext cx="11121814" cy="37856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zh-CN" altLang="en-US" sz="3200" b="1" spc="600" dirty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  <a:sym typeface="微软雅黑" panose="020B0503020204020204" charset="-122"/>
              </a:rPr>
              <a:t>    本文按照</a:t>
            </a:r>
            <a:r>
              <a:rPr lang="zh-CN" altLang="en-US" sz="3200" b="1" u="sng" spc="600" dirty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  <a:sym typeface="微软雅黑" panose="020B0503020204020204" charset="-122"/>
              </a:rPr>
              <a:t>        </a:t>
            </a:r>
            <a:r>
              <a:rPr lang="zh-CN" altLang="en-US" sz="3200" b="1" spc="600" dirty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  <a:sym typeface="微软雅黑" panose="020B0503020204020204" charset="-122"/>
              </a:rPr>
              <a:t>顺序，先讲了童年时母亲和父亲对“我”的第一首诗的不同评价；</a:t>
            </a:r>
            <a:r>
              <a:rPr lang="zh-CN" altLang="en-US" sz="3200" b="1" spc="6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  <a:sym typeface="微软雅黑" panose="020B0503020204020204" charset="-122"/>
              </a:rPr>
              <a:t>再讲几年后我对这首诗的认识；</a:t>
            </a:r>
            <a:r>
              <a:rPr lang="zh-CN" altLang="en-US" sz="3200" b="1" spc="600" dirty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  <a:sym typeface="微软雅黑" panose="020B0503020204020204" charset="-122"/>
              </a:rPr>
              <a:t>最后讲</a:t>
            </a:r>
            <a:r>
              <a:rPr lang="en-US" altLang="zh-CN" sz="3200" b="1" spc="600" dirty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  <a:sym typeface="微软雅黑" panose="020B0503020204020204" charset="-122"/>
              </a:rPr>
              <a:t>“</a:t>
            </a:r>
            <a:r>
              <a:rPr lang="zh-CN" altLang="en-US" sz="3200" b="1" spc="600" dirty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  <a:sym typeface="微软雅黑" panose="020B0503020204020204" charset="-122"/>
              </a:rPr>
              <a:t>我</a:t>
            </a:r>
            <a:r>
              <a:rPr lang="en-US" altLang="zh-CN" sz="3200" b="1" spc="600" dirty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  <a:sym typeface="微软雅黑" panose="020B0503020204020204" charset="-122"/>
              </a:rPr>
              <a:t>”</a:t>
            </a:r>
            <a:r>
              <a:rPr lang="zh-CN" altLang="en-US" sz="3200" b="1" spc="600" dirty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  <a:sym typeface="微软雅黑" panose="020B0503020204020204" charset="-122"/>
              </a:rPr>
              <a:t>成年取得成就后，越来越体会到</a:t>
            </a:r>
            <a:r>
              <a:rPr lang="zh-CN" altLang="en-US" sz="3200" b="1" u="sng" spc="600" dirty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  <a:sym typeface="微软雅黑" panose="020B0503020204020204" charset="-122"/>
              </a:rPr>
              <a:t>        </a:t>
            </a:r>
            <a:r>
              <a:rPr lang="zh-CN" altLang="en-US" sz="3200" b="1" spc="600" dirty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  <a:sym typeface="微软雅黑" panose="020B0503020204020204" charset="-122"/>
              </a:rPr>
              <a:t>和</a:t>
            </a:r>
            <a:r>
              <a:rPr lang="zh-CN" altLang="en-US" sz="3200" b="1" u="sng" spc="600" dirty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  <a:sym typeface="微软雅黑" panose="020B0503020204020204" charset="-122"/>
              </a:rPr>
              <a:t>        </a:t>
            </a:r>
            <a:r>
              <a:rPr lang="zh-CN" altLang="en-US" sz="3200" b="1" spc="600" dirty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  <a:sym typeface="微软雅黑" panose="020B0503020204020204" charset="-122"/>
              </a:rPr>
              <a:t>这两种不同评价对</a:t>
            </a:r>
            <a:r>
              <a:rPr lang="en-US" altLang="zh-CN" sz="3200" b="1" spc="6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  <a:sym typeface="微软雅黑" panose="020B0503020204020204" charset="-122"/>
              </a:rPr>
              <a:t>“</a:t>
            </a:r>
            <a:r>
              <a:rPr lang="zh-CN" altLang="en-US" sz="3200" b="1" spc="6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  <a:sym typeface="微软雅黑" panose="020B0503020204020204" charset="-122"/>
              </a:rPr>
              <a:t>我</a:t>
            </a:r>
            <a:r>
              <a:rPr lang="en-US" altLang="zh-CN" sz="3200" b="1" spc="6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  <a:sym typeface="微软雅黑" panose="020B0503020204020204" charset="-122"/>
              </a:rPr>
              <a:t>”</a:t>
            </a:r>
            <a:r>
              <a:rPr lang="zh-CN" altLang="en-US" sz="3200" b="1" spc="6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  <a:sym typeface="微软雅黑" panose="020B0503020204020204" charset="-122"/>
              </a:rPr>
              <a:t>成长的重要作用。</a:t>
            </a:r>
            <a:endParaRPr lang="zh-CN" altLang="en-US" sz="3200" b="1" spc="6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pitchFamily="49" charset="-122"/>
              <a:sym typeface="微软雅黑" panose="020B0503020204020204" charset="-122"/>
            </a:endParaRPr>
          </a:p>
        </p:txBody>
      </p:sp>
      <p:sp>
        <p:nvSpPr>
          <p:cNvPr id="4" name="矩形 1"/>
          <p:cNvSpPr>
            <a:spLocks noChangeArrowheads="1"/>
          </p:cNvSpPr>
          <p:nvPr/>
        </p:nvSpPr>
        <p:spPr bwMode="auto">
          <a:xfrm>
            <a:off x="3904597" y="1588974"/>
            <a:ext cx="1865861" cy="82541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eaLnBrk="1" hangingPunct="1">
              <a:lnSpc>
                <a:spcPct val="150000"/>
              </a:lnSpc>
            </a:pPr>
            <a:r>
              <a:rPr lang="zh-CN" altLang="en-US" sz="3600" b="1" spc="6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时 间</a:t>
            </a:r>
            <a:endParaRPr lang="zh-CN" altLang="en-US" sz="3600" b="1" spc="6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矩形 1"/>
          <p:cNvSpPr>
            <a:spLocks noChangeArrowheads="1"/>
          </p:cNvSpPr>
          <p:nvPr/>
        </p:nvSpPr>
        <p:spPr bwMode="auto">
          <a:xfrm>
            <a:off x="2907497" y="3802670"/>
            <a:ext cx="2732617" cy="82541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50000"/>
              </a:lnSpc>
            </a:pPr>
            <a:r>
              <a:rPr lang="zh-CN" altLang="en-US" sz="3600" b="1" spc="6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精彩极了</a:t>
            </a:r>
            <a:endParaRPr lang="zh-CN" altLang="en-US" sz="3600" b="1" spc="600" dirty="0">
              <a:solidFill>
                <a:srgbClr val="00B05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" name="矩形 1"/>
          <p:cNvSpPr>
            <a:spLocks noChangeArrowheads="1"/>
          </p:cNvSpPr>
          <p:nvPr/>
        </p:nvSpPr>
        <p:spPr bwMode="auto">
          <a:xfrm>
            <a:off x="5770458" y="3802670"/>
            <a:ext cx="2622549" cy="82541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50000"/>
              </a:lnSpc>
            </a:pPr>
            <a:r>
              <a:rPr lang="zh-CN" altLang="en-US" sz="3600" b="1" spc="6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糟糕透了</a:t>
            </a:r>
            <a:endParaRPr lang="zh-CN" altLang="en-US" sz="3600" b="1" spc="6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-243231" y="394246"/>
            <a:ext cx="2974855" cy="5847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200" b="1" spc="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说一说</a:t>
            </a:r>
            <a:endParaRPr lang="zh-CN" altLang="en-US" sz="3200" b="1" spc="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68586" y="1269701"/>
            <a:ext cx="916148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000" b="1" spc="1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文中的“我”</a:t>
            </a:r>
            <a:r>
              <a:rPr lang="zh-CN" altLang="en-US" sz="4000" b="1" spc="10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因为什么而害羞？</a:t>
            </a:r>
            <a:endParaRPr lang="zh-CN" altLang="en-US" sz="4000" b="1" spc="1000" dirty="0">
              <a:solidFill>
                <a:srgbClr val="00B05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09962" y="2147698"/>
            <a:ext cx="10099051" cy="33593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zh-CN" altLang="en-US" spc="6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9" name="矩形 20"/>
          <p:cNvSpPr/>
          <p:nvPr/>
        </p:nvSpPr>
        <p:spPr>
          <a:xfrm>
            <a:off x="992524" y="5131567"/>
            <a:ext cx="409170" cy="400077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  <a:gd name="connsiteX4" fmla="*/ 0 w 914400"/>
              <a:gd name="connsiteY4" fmla="*/ 0 h 914400"/>
              <a:gd name="connsiteX0-1" fmla="*/ 0 w 914400"/>
              <a:gd name="connsiteY0-2" fmla="*/ 0 h 914400"/>
              <a:gd name="connsiteX1-3" fmla="*/ 212436 w 914400"/>
              <a:gd name="connsiteY1-4" fmla="*/ 674254 h 914400"/>
              <a:gd name="connsiteX2-5" fmla="*/ 914400 w 914400"/>
              <a:gd name="connsiteY2-6" fmla="*/ 914400 h 914400"/>
              <a:gd name="connsiteX3-7" fmla="*/ 0 w 914400"/>
              <a:gd name="connsiteY3-8" fmla="*/ 914400 h 914400"/>
              <a:gd name="connsiteX4-9" fmla="*/ 0 w 914400"/>
              <a:gd name="connsiteY4-10" fmla="*/ 0 h 9144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212436" y="674254"/>
                </a:lnTo>
                <a:lnTo>
                  <a:pt x="914400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zh-CN" altLang="en-US" spc="6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0" name="矩形 20"/>
          <p:cNvSpPr/>
          <p:nvPr/>
        </p:nvSpPr>
        <p:spPr>
          <a:xfrm flipH="1" flipV="1">
            <a:off x="11040001" y="2102492"/>
            <a:ext cx="389388" cy="468402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  <a:gd name="connsiteX4" fmla="*/ 0 w 914400"/>
              <a:gd name="connsiteY4" fmla="*/ 0 h 914400"/>
              <a:gd name="connsiteX0-1" fmla="*/ 0 w 914400"/>
              <a:gd name="connsiteY0-2" fmla="*/ 0 h 914400"/>
              <a:gd name="connsiteX1-3" fmla="*/ 212436 w 914400"/>
              <a:gd name="connsiteY1-4" fmla="*/ 674254 h 914400"/>
              <a:gd name="connsiteX2-5" fmla="*/ 914400 w 914400"/>
              <a:gd name="connsiteY2-6" fmla="*/ 914400 h 914400"/>
              <a:gd name="connsiteX3-7" fmla="*/ 0 w 914400"/>
              <a:gd name="connsiteY3-8" fmla="*/ 914400 h 914400"/>
              <a:gd name="connsiteX4-9" fmla="*/ 0 w 914400"/>
              <a:gd name="connsiteY4-10" fmla="*/ 0 h 9144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914400" h="914400">
                <a:moveTo>
                  <a:pt x="0" y="0"/>
                </a:moveTo>
                <a:lnTo>
                  <a:pt x="212436" y="674254"/>
                </a:lnTo>
                <a:lnTo>
                  <a:pt x="914400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zh-CN" altLang="en-US" spc="6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863157" y="1911171"/>
            <a:ext cx="446120" cy="43620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zh-CN" altLang="en-US" spc="6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149985" y="2285436"/>
            <a:ext cx="10176498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600" b="1" spc="6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　　记得八九岁的时候，我写了第一首诗。母亲一念完那首诗，眼睛亮亮的，兴奋地嚷着：</a:t>
            </a:r>
            <a:r>
              <a:rPr lang="en-US" altLang="zh-CN" sz="2600" b="1" spc="6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“</a:t>
            </a:r>
            <a:r>
              <a:rPr lang="zh-CN" altLang="en-US" sz="2600" b="1" spc="6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巴迪，真是你写的吗？多美的诗啊！精</a:t>
            </a:r>
            <a:r>
              <a:rPr lang="zh-CN" altLang="en-US" sz="2600" b="1" spc="6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彩极了！</a:t>
            </a:r>
            <a:r>
              <a:rPr lang="en-US" altLang="zh-CN" sz="2600" b="1" spc="6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”</a:t>
            </a:r>
            <a:r>
              <a:rPr lang="zh-CN" altLang="en-US" sz="2600" b="1" spc="6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她搂住了我，赞扬声雨点般落到我身上。我既腼腆又得意扬扬，</a:t>
            </a:r>
            <a:r>
              <a:rPr lang="zh-CN" altLang="en-US" sz="2600" b="1" spc="6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点头告诉她这首诗确实是我写的。</a:t>
            </a:r>
            <a:r>
              <a:rPr lang="zh-CN" altLang="en-US" sz="2600" b="1" spc="6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她高兴得再次拥抱了我。</a:t>
            </a:r>
            <a:endParaRPr lang="zh-CN" altLang="en-US" sz="2600" b="1" spc="6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197108" y="5425599"/>
            <a:ext cx="9771881" cy="1308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b="1" spc="6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母亲读了“我”的诗非常兴奋，她搂住“我”赞扬，让“我”既害羞又得意。</a:t>
            </a:r>
            <a:endParaRPr lang="zh-CN" altLang="en-US" sz="2800" b="1" spc="6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954652" y="1237401"/>
            <a:ext cx="403187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5400" b="1" spc="600" dirty="0">
                <a:latin typeface="微软雅黑" panose="020B0503020204020204" charset="-122"/>
                <a:ea typeface="微软雅黑" panose="020B0503020204020204" charset="-122"/>
                <a:cs typeface="华文楷体" panose="02010600040101010101" charset="-122"/>
                <a:sym typeface="微软雅黑" panose="020B0503020204020204" charset="-122"/>
              </a:rPr>
              <a:t>母亲的评价</a:t>
            </a:r>
            <a:endParaRPr lang="zh-CN" altLang="en-US" sz="5400" b="1" spc="600" dirty="0">
              <a:latin typeface="微软雅黑" panose="020B0503020204020204" charset="-122"/>
              <a:ea typeface="微软雅黑" panose="020B0503020204020204" charset="-122"/>
              <a:cs typeface="华文楷体" panose="02010600040101010101" charset="-122"/>
              <a:sym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44311" y="2195768"/>
            <a:ext cx="1065255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spc="6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　　母亲一念完那首诗，</a:t>
            </a:r>
            <a:r>
              <a:rPr lang="zh-CN" altLang="en-US" sz="2800" spc="6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眼睛亮亮的，兴奋地嚷</a:t>
            </a:r>
            <a:r>
              <a:rPr lang="zh-CN" altLang="en-US" sz="2800" spc="6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着：</a:t>
            </a:r>
            <a:r>
              <a:rPr lang="en-US" altLang="zh-CN" sz="2800" spc="6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“</a:t>
            </a:r>
            <a:r>
              <a:rPr lang="zh-CN" altLang="en-US" sz="2800" spc="6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巴迪，真是你写的吗？多美的诗啊！精彩极了！</a:t>
            </a:r>
            <a:r>
              <a:rPr lang="en-US" altLang="zh-CN" sz="2800" spc="6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”</a:t>
            </a:r>
            <a:r>
              <a:rPr lang="zh-CN" altLang="en-US" sz="2800" spc="6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她</a:t>
            </a:r>
            <a:r>
              <a:rPr lang="zh-CN" altLang="en-US" sz="2800" spc="6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搂住了我，赞扬声雨点般</a:t>
            </a:r>
            <a:r>
              <a:rPr lang="zh-CN" altLang="en-US" sz="2800" spc="6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落到我身上。</a:t>
            </a:r>
            <a:endParaRPr lang="en-US" altLang="zh-CN" sz="2800" spc="6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spc="6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　　她高兴得</a:t>
            </a:r>
            <a:r>
              <a:rPr lang="zh-CN" altLang="en-US" sz="2800" spc="6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再次拥抱</a:t>
            </a:r>
            <a:r>
              <a:rPr lang="zh-CN" altLang="en-US" sz="2800" spc="6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了我。</a:t>
            </a:r>
            <a:endParaRPr lang="zh-CN" altLang="en-US" sz="2800" spc="6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spc="6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　　“亲爱的，发生了一件</a:t>
            </a:r>
            <a:r>
              <a:rPr lang="zh-CN" altLang="en-US" sz="2800" spc="600" dirty="0">
                <a:solidFill>
                  <a:schemeClr val="accent5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奇妙</a:t>
            </a:r>
            <a:r>
              <a:rPr lang="zh-CN" altLang="en-US" sz="2800" spc="6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的事。巴迪写了一首诗，</a:t>
            </a:r>
            <a:r>
              <a:rPr lang="zh-CN" altLang="en-US" sz="2800" spc="6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精彩极了</a:t>
            </a:r>
            <a:r>
              <a:rPr lang="en-US" altLang="zh-CN" sz="2800" spc="6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……”</a:t>
            </a:r>
            <a:r>
              <a:rPr lang="zh-CN" altLang="en-US" sz="2800" spc="6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母亲上前说道。</a:t>
            </a:r>
            <a:endParaRPr lang="zh-CN" altLang="en-US" sz="2800" spc="6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793453" y="6103404"/>
            <a:ext cx="8398547" cy="533288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spc="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抓住了母亲的动作、语言、神情进行描写。</a:t>
            </a:r>
            <a:endParaRPr lang="zh-CN" altLang="en-US" sz="2800" spc="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3" name="Text Box 17"/>
          <p:cNvSpPr txBox="1">
            <a:spLocks noChangeArrowheads="1"/>
          </p:cNvSpPr>
          <p:nvPr/>
        </p:nvSpPr>
        <p:spPr bwMode="auto">
          <a:xfrm>
            <a:off x="-243231" y="394246"/>
            <a:ext cx="2974855" cy="5847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200" b="1" spc="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说一说</a:t>
            </a:r>
            <a:endParaRPr lang="zh-CN" altLang="en-US" sz="3200" b="1" spc="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ags/tag1.xml><?xml version="1.0" encoding="utf-8"?>
<p:tagLst xmlns:p="http://schemas.openxmlformats.org/presentationml/2006/main">
  <p:tag name="ISPRING_PRESENTATION_TITLE" val="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​">
  <a:themeElements>
    <a:clrScheme name="自定义 4">
      <a:dk1>
        <a:sysClr val="windowText" lastClr="000000"/>
      </a:dk1>
      <a:lt1>
        <a:sysClr val="window" lastClr="FFFFFF"/>
      </a:lt1>
      <a:dk2>
        <a:srgbClr val="262626"/>
      </a:dk2>
      <a:lt2>
        <a:srgbClr val="262626"/>
      </a:lt2>
      <a:accent1>
        <a:srgbClr val="4472C4"/>
      </a:accent1>
      <a:accent2>
        <a:srgbClr val="00B050"/>
      </a:accent2>
      <a:accent3>
        <a:srgbClr val="A5A5A5"/>
      </a:accent3>
      <a:accent4>
        <a:srgbClr val="0070C0"/>
      </a:accent4>
      <a:accent5>
        <a:srgbClr val="FF0000"/>
      </a:accent5>
      <a:accent6>
        <a:srgbClr val="70AD47"/>
      </a:accent6>
      <a:hlink>
        <a:srgbClr val="0563C1"/>
      </a:hlink>
      <a:folHlink>
        <a:srgbClr val="FF0000"/>
      </a:folHlink>
    </a:clrScheme>
    <a:fontScheme name="自定义 2">
      <a:majorFont>
        <a:latin typeface="等线 Light"/>
        <a:ea typeface="站酷快乐体2016修订版"/>
        <a:cs typeface=""/>
      </a:majorFont>
      <a:minorFont>
        <a:latin typeface="等线"/>
        <a:ea typeface="站酷快乐体2016修订版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1752</Words>
  <Application>WPS 演示</Application>
  <PresentationFormat>自定义</PresentationFormat>
  <Paragraphs>163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6" baseType="lpstr">
      <vt:lpstr>Arial</vt:lpstr>
      <vt:lpstr>宋体</vt:lpstr>
      <vt:lpstr>Wingdings</vt:lpstr>
      <vt:lpstr>方正稚艺简体</vt:lpstr>
      <vt:lpstr>微软雅黑</vt:lpstr>
      <vt:lpstr>华康海报体W12(P)</vt:lpstr>
      <vt:lpstr>Times New Roman</vt:lpstr>
      <vt:lpstr>迷你简毡笔黑</vt:lpstr>
      <vt:lpstr>黑体</vt:lpstr>
      <vt:lpstr>楷体</vt:lpstr>
      <vt:lpstr>华文楷体</vt:lpstr>
      <vt:lpstr>Arial</vt:lpstr>
      <vt:lpstr>Arial Unicode MS</vt:lpstr>
      <vt:lpstr>站酷快乐体2016修订版</vt:lpstr>
      <vt:lpstr>RomanS</vt:lpstr>
      <vt:lpstr>等线 Light</vt:lpstr>
      <vt:lpstr>等线</vt:lpstr>
      <vt:lpstr>Calibri</vt:lpstr>
      <vt:lpstr>第一PPT模板网-WWW.1PPT.COM​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9</cp:revision>
  <dcterms:created xsi:type="dcterms:W3CDTF">2019-12-17T01:01:00Z</dcterms:created>
  <dcterms:modified xsi:type="dcterms:W3CDTF">2023-10-23T04:26:23Z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A06728EB15ED49788362A3C48671A49D_12</vt:lpwstr>
  </property>
</Properties>
</file>