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handoutMasterIdLst>
    <p:handoutMasterId r:id="rId19"/>
  </p:handoutMasterIdLst>
  <p:sldIdLst>
    <p:sldId id="580" r:id="rId3"/>
    <p:sldId id="584" r:id="rId4"/>
    <p:sldId id="404" r:id="rId6"/>
    <p:sldId id="550" r:id="rId7"/>
    <p:sldId id="406" r:id="rId8"/>
    <p:sldId id="572" r:id="rId9"/>
    <p:sldId id="569" r:id="rId10"/>
    <p:sldId id="573" r:id="rId11"/>
    <p:sldId id="570" r:id="rId12"/>
    <p:sldId id="574" r:id="rId13"/>
    <p:sldId id="571" r:id="rId14"/>
    <p:sldId id="475" r:id="rId15"/>
    <p:sldId id="582" r:id="rId16"/>
    <p:sldId id="583" r:id="rId17"/>
    <p:sldId id="581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orient="horz" pos="1037" userDrawn="1">
          <p15:clr>
            <a:srgbClr val="A4A3A4"/>
          </p15:clr>
        </p15:guide>
        <p15:guide id="3" orient="horz" pos="3337" userDrawn="1">
          <p15:clr>
            <a:srgbClr val="A4A3A4"/>
          </p15:clr>
        </p15:guide>
        <p15:guide id="4" pos="3728" userDrawn="1">
          <p15:clr>
            <a:srgbClr val="A4A3A4"/>
          </p15:clr>
        </p15:guide>
        <p15:guide id="5" pos="6791" userDrawn="1">
          <p15:clr>
            <a:srgbClr val="A4A3A4"/>
          </p15:clr>
        </p15:guide>
        <p15:guide id="6" pos="8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E399"/>
    <a:srgbClr val="E77C20"/>
    <a:srgbClr val="F1B34D"/>
    <a:srgbClr val="EEA127"/>
    <a:srgbClr val="ED8841"/>
    <a:srgbClr val="6AF0FF"/>
    <a:srgbClr val="2DEBFF"/>
    <a:srgbClr val="1DE9FF"/>
    <a:srgbClr val="57EFFF"/>
    <a:srgbClr val="5B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9851" autoAdjust="0"/>
  </p:normalViewPr>
  <p:slideViewPr>
    <p:cSldViewPr snapToGrid="0" showGuides="1">
      <p:cViewPr>
        <p:scale>
          <a:sx n="100" d="100"/>
          <a:sy n="100" d="100"/>
        </p:scale>
        <p:origin x="-936" y="-432"/>
      </p:cViewPr>
      <p:guideLst>
        <p:guide orient="horz" pos="2268"/>
        <p:guide orient="horz" pos="1037"/>
        <p:guide orient="horz" pos="3337"/>
        <p:guide pos="3728"/>
        <p:guide pos="6791"/>
        <p:guide pos="8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8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</a:rPr>
            </a:fld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4364CCA6-6EA6-4EEA-A4EB-59FEDC1331C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5C6A43CB-8CD8-481B-826F-9EA9627E8B1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EB64B-01DE-415F-A1AF-89D70E7B07BF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26E25-4DAC-475E-B8ED-2CD4ADB3ED12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27500-11F6-4C94-80A4-FF1BCAB92EBE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45D83-AE79-4D37-830B-DFBB1AD228E6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3791" y="1505377"/>
            <a:ext cx="8564419" cy="1659618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3791" y="3189178"/>
            <a:ext cx="8564419" cy="872754"/>
          </a:xfrm>
          <a:blipFill>
            <a:blip r:embed="rId2" cstate="screen"/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805-93DF-4705-8899-8C80226729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A499-BA2D-4B14-A23E-F832C6677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1C1E445B-EDB3-4298-8A8F-5866A22BE765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330A6DAF-E9C7-4D85-9CD2-F3549C9AB306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../media/image2.png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2816225"/>
            <a:ext cx="10515600" cy="1308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4124327"/>
            <a:ext cx="10515600" cy="1527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CA4EC0DD-4328-4F9D-B1AB-3C03EA64AFE2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3696BDD8-CAF4-40C7-B9BB-0B361DF414B0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b="1" kern="1200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228600" indent="-228600" algn="l" rtl="0" fontAlgn="base"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rtl="0" fontAlgn="base"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371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themeOverride" Target="../theme/themeOverride9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hemeOverride" Target="../theme/themeOverride10.xml"/><Relationship Id="rId2" Type="http://schemas.openxmlformats.org/officeDocument/2006/relationships/tags" Target="../tags/tag14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hemeOverride" Target="../theme/themeOverride11.xml"/><Relationship Id="rId2" Type="http://schemas.openxmlformats.org/officeDocument/2006/relationships/tags" Target="../tags/tag15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themeOverride" Target="../theme/themeOverride12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hemeOverride" Target="../theme/themeOverride13.xml"/><Relationship Id="rId2" Type="http://schemas.openxmlformats.org/officeDocument/2006/relationships/tags" Target="../tags/tag1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3.xml"/><Relationship Id="rId5" Type="http://schemas.openxmlformats.org/officeDocument/2006/relationships/themeOverride" Target="../theme/themeOverride1.xml"/><Relationship Id="rId4" Type="http://schemas.openxmlformats.org/officeDocument/2006/relationships/tags" Target="../tags/tag1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3.xml"/><Relationship Id="rId3" Type="http://schemas.openxmlformats.org/officeDocument/2006/relationships/themeOverride" Target="../theme/themeOverride2.xml"/><Relationship Id="rId2" Type="http://schemas.openxmlformats.org/officeDocument/2006/relationships/tags" Target="../tags/tag2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hemeOverride" Target="../theme/themeOverride3.xml"/><Relationship Id="rId2" Type="http://schemas.openxmlformats.org/officeDocument/2006/relationships/tags" Target="../tags/tag3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3.xml"/><Relationship Id="rId3" Type="http://schemas.openxmlformats.org/officeDocument/2006/relationships/themeOverride" Target="../theme/themeOverride4.xml"/><Relationship Id="rId2" Type="http://schemas.openxmlformats.org/officeDocument/2006/relationships/tags" Target="../tags/tag4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3.xml"/><Relationship Id="rId4" Type="http://schemas.openxmlformats.org/officeDocument/2006/relationships/themeOverride" Target="../theme/themeOverride5.xml"/><Relationship Id="rId3" Type="http://schemas.openxmlformats.org/officeDocument/2006/relationships/tags" Target="../tags/tag6.xml"/><Relationship Id="rId2" Type="http://schemas.openxmlformats.org/officeDocument/2006/relationships/image" Target="../media/image9.png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4.xml"/><Relationship Id="rId3" Type="http://schemas.openxmlformats.org/officeDocument/2006/relationships/themeOverride" Target="../theme/themeOverride6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themeOverride" Target="../theme/themeOverride7.xml"/><Relationship Id="rId2" Type="http://schemas.openxmlformats.org/officeDocument/2006/relationships/tags" Target="../tags/tag9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4.xml"/><Relationship Id="rId5" Type="http://schemas.openxmlformats.org/officeDocument/2006/relationships/themeOverride" Target="../theme/themeOverride8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1.jpeg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2506167"/>
            <a:ext cx="12191999" cy="1307275"/>
          </a:xfrm>
        </p:spPr>
        <p:txBody>
          <a:bodyPr>
            <a:noAutofit/>
          </a:bodyPr>
          <a:lstStyle/>
          <a:p>
            <a:r>
              <a:rPr lang="zh-CN" altLang="en-US" sz="80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父母之爱</a:t>
            </a:r>
            <a:endParaRPr lang="zh-CN" altLang="en-US" sz="8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1405650"/>
            <a:ext cx="12192000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第六单元</a:t>
            </a:r>
            <a:r>
              <a:rPr lang="en-US" altLang="zh-CN" sz="3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3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口语交际</a:t>
            </a:r>
            <a:endParaRPr lang="zh-CN" altLang="en-US" sz="3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05153" y="1757971"/>
            <a:ext cx="8263383" cy="3924644"/>
          </a:xfrm>
          <a:prstGeom prst="rect">
            <a:avLst/>
          </a:prstGeom>
          <a:solidFill>
            <a:srgbClr val="99CD00"/>
          </a:solidFill>
          <a:ln>
            <a:noFill/>
          </a:ln>
        </p:spPr>
        <p:style>
          <a:lnRef idx="2">
            <a:srgbClr val="99CD00">
              <a:shade val="50000"/>
            </a:srgbClr>
          </a:lnRef>
          <a:fillRef idx="1">
            <a:srgbClr val="99CD00"/>
          </a:fillRef>
          <a:effectRef idx="0">
            <a:srgbClr val="99CD00"/>
          </a:effectRef>
          <a:fontRef idx="minor">
            <a:sysClr val="window" lastClr="FFFFFF"/>
          </a:fontRef>
        </p:style>
        <p:txBody>
          <a:bodyPr wrap="square" lIns="216000" rIns="216000" anchor="ctr"/>
          <a:lstStyle>
            <a:defPPr>
              <a:defRPr lang="zh-CN"/>
            </a:defPPr>
            <a:lvl1pPr marR="0" lvl="0" algn="just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defRPr kumimoji="0" sz="3200" b="1" i="0" cap="none" spc="0" normalizeH="0">
                <a:ln>
                  <a:noFill/>
                </a:ln>
                <a:solidFill>
                  <a:srgbClr val="FFFF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>
                <a:solidFill>
                  <a:sysClr val="window" lastClr="FFFFFF"/>
                </a:solidFill>
              </a:defRPr>
            </a:lvl2pPr>
            <a:lvl3pPr>
              <a:defRPr>
                <a:solidFill>
                  <a:sysClr val="window" lastClr="FFFFFF"/>
                </a:solidFill>
              </a:defRPr>
            </a:lvl3pPr>
            <a:lvl4pPr>
              <a:defRPr>
                <a:solidFill>
                  <a:sysClr val="window" lastClr="FFFFFF"/>
                </a:solidFill>
              </a:defRPr>
            </a:lvl4pPr>
            <a:lvl5pPr>
              <a:defRPr>
                <a:solidFill>
                  <a:sysClr val="window" lastClr="FFFFFF"/>
                </a:solidFill>
              </a:defRPr>
            </a:lvl5pPr>
            <a:lvl6pPr>
              <a:defRPr>
                <a:solidFill>
                  <a:sysClr val="window" lastClr="FFFFFF"/>
                </a:solidFill>
              </a:defRPr>
            </a:lvl6pPr>
            <a:lvl7pPr>
              <a:defRPr>
                <a:solidFill>
                  <a:sysClr val="window" lastClr="FFFFFF"/>
                </a:solidFill>
              </a:defRPr>
            </a:lvl7pPr>
            <a:lvl8pPr>
              <a:defRPr>
                <a:solidFill>
                  <a:sysClr val="window" lastClr="FFFFFF"/>
                </a:solidFill>
              </a:defRPr>
            </a:lvl8pPr>
            <a:lvl9pPr>
              <a:defRPr>
                <a:solidFill>
                  <a:sysClr val="window" lastClr="FFFFFF"/>
                </a:solidFill>
              </a:defRPr>
            </a:lvl9pPr>
          </a:lstStyle>
          <a:p>
            <a:r>
              <a:rPr lang="zh-CN" altLang="en-US" dirty="0" smtClean="0"/>
              <a:t>    陈</a:t>
            </a:r>
            <a:r>
              <a:rPr lang="zh-CN" altLang="en-US" dirty="0"/>
              <a:t>敏的爸爸经常陪伴陈敏，陈敏感受到了实实在在的父爱。陈敏的爸爸和孩子处得很好，他引导陈敏培养正当的兴趣和爱好，在有益的活动中使陈敏得到锻炼。这种父子关系应该被提倡。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合作交流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635" y="2850558"/>
            <a:ext cx="68813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1345" fontAlgn="auto">
              <a:lnSpc>
                <a:spcPct val="150000"/>
              </a:lnSpc>
            </a:pP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 在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生活中遇到类似的经历时，你是怎么做的？和同学交流。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合作探究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293573" y="1083401"/>
            <a:ext cx="3080615" cy="5476647"/>
          </a:xfrm>
          <a:prstGeom prst="rect">
            <a:avLst/>
          </a:prstGeom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630" y="808472"/>
            <a:ext cx="12052837" cy="5913633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694944" y="1240524"/>
            <a:ext cx="10808208" cy="514198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76045" y="1341613"/>
            <a:ext cx="10416795" cy="493981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601345" defTabSz="914400" fontAlgn="auto">
              <a:lnSpc>
                <a:spcPct val="150000"/>
              </a:lnSpc>
              <a:tabLst>
                <a:tab pos="3760470" algn="l"/>
              </a:tabLst>
            </a:pPr>
            <a:r>
              <a:rPr lang="en-US"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sz="3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世上没有不爱子女的父母，只是爱的方式各不相同。通过这节课，相信大家对于父母的爱一定有了更为深刻、全面的了解。不管父母们以怎样的方式对我们，都是为了我们好，他们一生忙忙碌碌，为了儿女任劳任怨、含辛茹苦、无怨无悔，我们没有理由去埋怨他们。在这里，我希望每一位同学都能体谅你的父母，做一个孝顺、懂事的好孩子。能做到吗？</a:t>
            </a:r>
            <a:endParaRPr kumimoji="0" lang="zh-CN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694944" y="1240524"/>
            <a:ext cx="10808208" cy="514198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90651" y="1457028"/>
            <a:ext cx="10416795" cy="47089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/>
              <a:t> </a:t>
            </a:r>
            <a:r>
              <a:rPr lang="en-US" altLang="zh-CN" sz="3200" dirty="0" smtClean="0"/>
              <a:t>   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这次的口语交际，我们感受到了父母的爱，了解了如何正确看待父母之爱。除此以外，我们还在交流中锻炼了自己的多种能力。请同学们回忆自己在本节课的活动，总结自己在本次口语交际活动中的表现。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）与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同桌交流自己的收获，积累方法。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）反思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自己的课堂表现，说一说自己哪些方面做得好，有哪些不足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869060" y="2098065"/>
            <a:ext cx="7951597" cy="226215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父母分享与他们间印象最深刻的一件小事，借此和父母进行一次深入对话。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601345">
              <a:lnSpc>
                <a:spcPct val="150000"/>
              </a:lnSpc>
              <a:tabLst>
                <a:tab pos="3760470" algn="l"/>
              </a:tabLst>
            </a:pPr>
            <a:endParaRPr lang="zh-CN" altLang="en-US" sz="30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作业布置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Picture 4" descr="http://pic.ffpic.com/files/2014/1103/sl09227k2gk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204008" y="3329727"/>
            <a:ext cx="2326576" cy="315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fontAlgn="base">
              <a:spcAft>
                <a:spcPct val="0"/>
              </a:spcAft>
            </a:pPr>
            <a:r>
              <a:rPr lang="zh-CN" altLang="en-US" sz="8000" b="1" dirty="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再 见</a:t>
            </a:r>
            <a:endParaRPr lang="zh-CN" altLang="en-US" sz="8000" b="1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75185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008" y="882396"/>
            <a:ext cx="6117336" cy="45880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84704" y="1517904"/>
            <a:ext cx="7150608" cy="46634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7608" y="2144268"/>
            <a:ext cx="6117336" cy="4588002"/>
          </a:xfrm>
          <a:prstGeom prst="rect">
            <a:avLst/>
          </a:prstGeom>
        </p:spPr>
      </p:pic>
    </p:spTree>
    <p:custDataLst>
      <p:tags r:id="rId4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64009" y="808470"/>
            <a:ext cx="12049223" cy="59123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-177800" y="37498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18758" y="1225500"/>
            <a:ext cx="9482503" cy="5078313"/>
          </a:xfrm>
          <a:prstGeom prst="rect">
            <a:avLst/>
          </a:prstGeom>
          <a:solidFill>
            <a:schemeClr val="bg1">
              <a:lumMod val="95000"/>
              <a:alpha val="97000"/>
            </a:schemeClr>
          </a:solidFill>
          <a:ln w="25400">
            <a:solidFill>
              <a:srgbClr val="7030A0"/>
            </a:solidFill>
          </a:ln>
        </p:spPr>
        <p:txBody>
          <a:bodyPr wrap="square" rtlCol="0" anchor="t">
            <a:spAutoFit/>
          </a:bodyPr>
          <a:lstStyle/>
          <a:p>
            <a:pPr indent="601345" algn="just" fontAlgn="auto">
              <a:lnSpc>
                <a:spcPct val="15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有人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说，父母的爱是慈祥的笑容，是亲切的话语，是热情的鼓励，是严格的要求。读了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慈母情深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》《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父爱之舟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》《“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精彩极了”和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“糟糕透了”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这三篇课文，也许大家对父母之爱有了更深入更全面的了解和感受。现在我们就一起来聊聊读了本组课文后的收获吧。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-177800" y="6640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合作交流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0343" y="1368261"/>
            <a:ext cx="103793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读下面几个事例，小组讨论：你认为这些父母做得对吗？如何看待这样的父母之爱？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945276" y="2937921"/>
            <a:ext cx="4812381" cy="3609286"/>
          </a:xfrm>
          <a:prstGeom prst="rect">
            <a:avLst/>
          </a:prstGeom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21745" y="2060760"/>
            <a:ext cx="9793707" cy="2308324"/>
          </a:xfrm>
          <a:prstGeom prst="rect">
            <a:avLst/>
          </a:prstGeom>
          <a:solidFill>
            <a:srgbClr val="C0E399">
              <a:alpha val="77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李刚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的学习成绩忽高忽低，考得不好时，爸爸会严厉批评他。批评完之后，爸爸对李刚说：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我们爱你，所以这么严格要求你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39743" y="1265621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事例1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合作交流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21746" y="4936170"/>
            <a:ext cx="6165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李刚的爸爸这样做对吗？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81506" y="4499381"/>
            <a:ext cx="3691749" cy="2011928"/>
          </a:xfrm>
          <a:prstGeom prst="rect">
            <a:avLst/>
          </a:prstGeom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5887720" y="2018956"/>
            <a:ext cx="5953760" cy="3588385"/>
          </a:xfrm>
          <a:prstGeom prst="rect">
            <a:avLst/>
          </a:prstGeom>
          <a:solidFill>
            <a:srgbClr val="99CD00"/>
          </a:solidFill>
          <a:ln>
            <a:noFill/>
          </a:ln>
        </p:spPr>
        <p:style>
          <a:lnRef idx="2">
            <a:srgbClr val="99CD00">
              <a:shade val="50000"/>
            </a:srgbClr>
          </a:lnRef>
          <a:fillRef idx="1">
            <a:srgbClr val="99CD00"/>
          </a:fillRef>
          <a:effectRef idx="0">
            <a:srgbClr val="99CD00"/>
          </a:effectRef>
          <a:fontRef idx="minor">
            <a:sysClr val="window" lastClr="FFFFFF"/>
          </a:fontRef>
        </p:style>
        <p:txBody>
          <a:bodyPr wrap="square" lIns="216000" rIns="216000" anchor="ctr"/>
          <a:lstStyle/>
          <a:p>
            <a:pPr marR="0" lvl="0" algn="just" defTabSz="914400" rtl="0" eaLnBrk="1" fontAlgn="ctr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defRPr/>
            </a:pPr>
            <a:r>
              <a:rPr kumimoji="0" lang="zh-CN" altLang="en-US" sz="3200" b="1" i="0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爸爸教育方式不当，使李刚畏惧考试。爸爸应该帮助他找出失败原因，鼓励他尽力在原有的基础上获得提高。</a:t>
            </a:r>
            <a:endParaRPr kumimoji="0" lang="zh-CN" altLang="en-US" sz="3200" b="1" i="0" kern="1200" cap="none" spc="0" normalizeH="0" noProof="0" dirty="0" smtClean="0">
              <a:ln>
                <a:noFill/>
              </a:ln>
              <a:solidFill>
                <a:srgbClr val="FFFFFF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合作交流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0898" y="2174996"/>
            <a:ext cx="5340559" cy="3432345"/>
          </a:xfrm>
          <a:prstGeom prst="rect">
            <a:avLst/>
          </a:prstGeom>
        </p:spPr>
      </p:pic>
    </p:spTree>
    <p:custDataLst>
      <p:tags r:id="rId3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>
            <p:custDataLst>
              <p:tags r:id="rId1"/>
            </p:custDataLst>
          </p:nvPr>
        </p:nvSpPr>
        <p:spPr>
          <a:xfrm>
            <a:off x="1130158" y="2130424"/>
            <a:ext cx="9863191" cy="3046988"/>
          </a:xfrm>
          <a:prstGeom prst="rect">
            <a:avLst/>
          </a:prstGeom>
          <a:solidFill>
            <a:srgbClr val="C0E399">
              <a:alpha val="77000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    王小雅的妈妈每天帮她收拾房间，整理书包，还陪她写作业。有一次，妈妈连续几天不在家，王小雅不是忘了带文具盒，就是忘了带作业本，自己的房间也是乱七八糟的。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890447" y="1351700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事例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合作交流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72639" y="5310977"/>
            <a:ext cx="7448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你们怎样看待王小雅的妈妈对她的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爱？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260593" y="1410412"/>
            <a:ext cx="5231257" cy="4677257"/>
          </a:xfrm>
          <a:prstGeom prst="rect">
            <a:avLst/>
          </a:prstGeom>
          <a:solidFill>
            <a:srgbClr val="99CD00"/>
          </a:solidFill>
          <a:ln>
            <a:noFill/>
          </a:ln>
        </p:spPr>
        <p:style>
          <a:lnRef idx="2">
            <a:srgbClr val="99CD00">
              <a:shade val="50000"/>
            </a:srgbClr>
          </a:lnRef>
          <a:fillRef idx="1">
            <a:srgbClr val="99CD00"/>
          </a:fillRef>
          <a:effectRef idx="0">
            <a:srgbClr val="99CD00"/>
          </a:effectRef>
          <a:fontRef idx="minor">
            <a:sysClr val="window" lastClr="FFFFFF"/>
          </a:fontRef>
        </p:style>
        <p:txBody>
          <a:bodyPr wrap="square" lIns="216000" rIns="216000" anchor="ctr"/>
          <a:lstStyle>
            <a:defPPr>
              <a:defRPr lang="zh-CN"/>
            </a:defPPr>
            <a:lvl1pPr marR="0" lvl="0" algn="just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defRPr kumimoji="0" sz="3200" b="1" i="0" cap="none" spc="0" normalizeH="0">
                <a:ln>
                  <a:noFill/>
                </a:ln>
                <a:solidFill>
                  <a:srgbClr val="FFFF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>
                <a:solidFill>
                  <a:sysClr val="window" lastClr="FFFFFF"/>
                </a:solidFill>
              </a:defRPr>
            </a:lvl2pPr>
            <a:lvl3pPr>
              <a:defRPr>
                <a:solidFill>
                  <a:sysClr val="window" lastClr="FFFFFF"/>
                </a:solidFill>
              </a:defRPr>
            </a:lvl3pPr>
            <a:lvl4pPr>
              <a:defRPr>
                <a:solidFill>
                  <a:sysClr val="window" lastClr="FFFFFF"/>
                </a:solidFill>
              </a:defRPr>
            </a:lvl4pPr>
            <a:lvl5pPr>
              <a:defRPr>
                <a:solidFill>
                  <a:sysClr val="window" lastClr="FFFFFF"/>
                </a:solidFill>
              </a:defRPr>
            </a:lvl5pPr>
            <a:lvl6pPr>
              <a:defRPr>
                <a:solidFill>
                  <a:sysClr val="window" lastClr="FFFFFF"/>
                </a:solidFill>
              </a:defRPr>
            </a:lvl6pPr>
            <a:lvl7pPr>
              <a:defRPr>
                <a:solidFill>
                  <a:sysClr val="window" lastClr="FFFFFF"/>
                </a:solidFill>
              </a:defRPr>
            </a:lvl7pPr>
            <a:lvl8pPr>
              <a:defRPr>
                <a:solidFill>
                  <a:sysClr val="window" lastClr="FFFFFF"/>
                </a:solidFill>
              </a:defRPr>
            </a:lvl8pPr>
            <a:lvl9pPr>
              <a:defRPr>
                <a:solidFill>
                  <a:sysClr val="window" lastClr="FFFFFF"/>
                </a:solidFill>
              </a:defRPr>
            </a:lvl9pPr>
          </a:lstStyle>
          <a:p>
            <a:r>
              <a:rPr lang="zh-CN" altLang="en-US" dirty="0" smtClean="0"/>
              <a:t>    妈妈</a:t>
            </a:r>
            <a:r>
              <a:rPr lang="zh-CN" altLang="en-US" dirty="0"/>
              <a:t>的溺爱和包办，使王小雅养成了丢三落四的不良习惯。应该像《慈母情深》中的母亲，有意识地锻炼孩子独立生活</a:t>
            </a:r>
            <a:r>
              <a:rPr lang="zh-CN" altLang="en-US" dirty="0">
                <a:sym typeface="+mn-ea"/>
              </a:rPr>
              <a:t>的</a:t>
            </a:r>
            <a:r>
              <a:rPr lang="zh-CN" altLang="en-US" dirty="0"/>
              <a:t>能力。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-17780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合作交流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5904" y="1984094"/>
            <a:ext cx="5434104" cy="3529890"/>
          </a:xfrm>
          <a:prstGeom prst="rect">
            <a:avLst/>
          </a:prstGeom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" name="图片 511" descr="D:\设计制作\通用图片占位符\风景\43\310454300_43.jpg310454300_4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653223" y="1814444"/>
            <a:ext cx="4669791" cy="3502660"/>
          </a:xfrm>
          <a:prstGeom prst="roundRect">
            <a:avLst>
              <a:gd name="adj" fmla="val 3472"/>
            </a:avLst>
          </a:prstGeom>
        </p:spPr>
      </p:pic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925909" y="2411612"/>
            <a:ext cx="5234099" cy="2308324"/>
          </a:xfrm>
          <a:prstGeom prst="rect">
            <a:avLst/>
          </a:prstGeom>
          <a:solidFill>
            <a:srgbClr val="C0E399">
              <a:alpha val="77000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    陈</a:t>
            </a:r>
            <a:r>
              <a:rPr lang="zh-CN" altLang="en-US" dirty="0"/>
              <a:t>敏的爸爸晚上经常和他一起下象棋，周末还带他出去看电影或爬山。</a:t>
            </a:r>
            <a:endParaRPr lang="zh-CN" altLang="en-US" dirty="0"/>
          </a:p>
        </p:txBody>
      </p:sp>
      <p:sp>
        <p:nvSpPr>
          <p:cNvPr id="115" name="文本框 114"/>
          <p:cNvSpPr txBox="1"/>
          <p:nvPr/>
        </p:nvSpPr>
        <p:spPr>
          <a:xfrm>
            <a:off x="1760291" y="1598032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事例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64008" y="100584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合作交流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72423" y="5440395"/>
            <a:ext cx="61650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你如何评价陈敏爸爸的行为？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7" grpId="0"/>
    </p:bld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98116_1*d*1"/>
  <p:tag name="KSO_WM_TEMPLATE_CATEGORY" val="diagram"/>
  <p:tag name="KSO_WM_TEMPLATE_INDEX" val="20198116"/>
  <p:tag name="KSO_WM_UNIT_LAYERLEVEL" val="1"/>
  <p:tag name="KSO_WM_TAG_VERSION" val="1.0"/>
  <p:tag name="KSO_WM_BEAUTIFY_FLAG" val="#wm#"/>
  <p:tag name="KSO_WM_UNIT_VALUE" val="972*1296"/>
  <p:tag name="KSO_WM_UNIT_TYPE" val="d"/>
  <p:tag name="KSO_WM_UNIT_INDEX" val="1"/>
  <p:tag name="KSO_WM_UNIT_ADJUSTLAYOUT_ID" val="512"/>
  <p:tag name="KSO_WM_UNIT_PICTURE_CLIP_FLAG" val="1"/>
</p:tagLst>
</file>

<file path=ppt/tags/tag11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diagram20198116_1*f*1"/>
  <p:tag name="KSO_WM_TEMPLATE_CATEGORY" val="diagram"/>
  <p:tag name="KSO_WM_TEMPLATE_INDEX" val="20198116"/>
  <p:tag name="KSO_WM_UNIT_LAYERLEVEL" val="1"/>
  <p:tag name="KSO_WM_TAG_VERSION" val="1.0"/>
  <p:tag name="KSO_WM_BEAUTIFY_FLAG" val="#wm#"/>
  <p:tag name="KSO_WM_UNIT_NOCLEAR" val="0"/>
  <p:tag name="KSO_WM_UNIT_VALUE" val="36"/>
  <p:tag name="KSO_WM_UNIT_TYPE" val="f"/>
  <p:tag name="KSO_WM_UNIT_INDEX" val="1"/>
  <p:tag name="KSO_WM_UNIT_PRESET_TEXT" val="点击此处添加正文，文字是您思想的提炼，请言简意赅的阐述观点。"/>
  <p:tag name="KSO_WM_UNIT_ADJUSTLAYOUT_ID" val="12"/>
</p:tagLst>
</file>

<file path=ppt/tags/tag12.xml><?xml version="1.0" encoding="utf-8"?>
<p:tagLst xmlns:p="http://schemas.openxmlformats.org/presentationml/2006/main">
  <p:tag name="KSO_WM_BEAUTIFY_FLAG" val="#wm#"/>
  <p:tag name="KSO_WM_TEMPLATE_CATEGORY" val="diagram"/>
  <p:tag name="KSO_WM_TEMPLATE_INDEX" val="20198116"/>
  <p:tag name="KSO_WM_SLIDE_ID" val="diagram20198116_1"/>
  <p:tag name="KSO_WM_TEMPLATE_SUBCATEGORY" val="8"/>
  <p:tag name="KSO_WM_SLIDE_TYPE" val="text"/>
  <p:tag name="KSO_WM_SLIDE_SUBTYPE" val="picTxt"/>
  <p:tag name="KSO_WM_SLIDE_ITEM_CNT" val="0"/>
  <p:tag name="KSO_WM_SLIDE_INDEX" val="1"/>
  <p:tag name="KSO_WM_SLIDE_SIZE" val="978*541"/>
  <p:tag name="KSO_WM_SLIDE_POSITION" val="-19*-1"/>
  <p:tag name="KSO_WM_TAG_VERSION" val="1.0"/>
  <p:tag name="KSO_WM_SLIDE_LAYOUT" val="a_d_f"/>
  <p:tag name="KSO_WM_SLIDE_LAYOUT_CNT" val="1_1_1"/>
  <p:tag name="KSO_WM_SLIDE_CONSTRAINT" val="%7b%22slideConstraint%22%3a%7b%22seriesAreas%22%3a%5b%5d%2c%22singleAreas%22%3a%5b%7b%22shapes%22%3a%5b512%5d%2c%22serialConstraintIndex%22%3a-1%2c%22areatextmark%22%3a0%2c%22pictureprocessmark%22%3a0%7d%5d%7d%7d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8.xml><?xml version="1.0" encoding="utf-8"?>
<p:tagLst xmlns:p="http://schemas.openxmlformats.org/presentationml/2006/main">
  <p:tag name="KSO_WM_DOC_GUID" val="{de9e77fd-3039-462b-b014-6f960b576bc7}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4.xml><?xml version="1.0" encoding="utf-8"?>
<p:tagLst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9519"/>
  <p:tag name="KSO_WM_UNIT_TYPE" val="f"/>
  <p:tag name="KSO_WM_UNIT_INDEX" val="1"/>
  <p:tag name="KSO_WM_UNIT_ID" val="custom160224_27*f*1"/>
  <p:tag name="KSO_WM_UNIT_CLEAR" val="1"/>
  <p:tag name="KSO_WM_UNIT_LAYERLEVEL" val="1"/>
  <p:tag name="KSO_WM_UNIT_VALUE" val="130"/>
  <p:tag name="KSO_WM_UNIT_HIGHLIGHT" val="0"/>
  <p:tag name="KSO_WM_UNIT_COMPATIBLE" val="0"/>
  <p:tag name="KSO_WM_UNIT_PRESET_TEXT_INDEX" val="5"/>
  <p:tag name="KSO_WM_UNIT_PRESET_TEXT_LEN" val="232"/>
</p:tagLst>
</file>

<file path=ppt/tags/tag6.xml><?xml version="1.0" encoding="utf-8"?>
<p:tagLst xmlns:p="http://schemas.openxmlformats.org/presentationml/2006/main">
  <p:tag name="KSO_WM_BEAUTIFY_FLAG" val="#wm#"/>
  <p:tag name="KSO_WM_TEMPLATE_CATEGORY" val="diagram"/>
  <p:tag name="KSO_WM_TEMPLATE_INDEX" val="169519"/>
  <p:tag name="KSO_WM_TAG_VERSION" val="1.0"/>
  <p:tag name="KSO_WM_SLIDE_ID" val="diagram169519_1"/>
  <p:tag name="KSO_WM_SLIDE_INDEX" val="1"/>
  <p:tag name="KSO_WM_SLIDE_ITEM_CNT" val="2"/>
  <p:tag name="KSO_WM_SLIDE_LAYOUT" val="a_f_d"/>
  <p:tag name="KSO_WM_SLIDE_LAYOUT_CNT" val="1_1_1"/>
  <p:tag name="KSO_WM_SLIDE_TYPE" val="text"/>
  <p:tag name="KSO_WM_SLIDE_POSITION" val="83*208"/>
  <p:tag name="KSO_WM_SLIDE_SIZE" val="823*161"/>
</p:tagLst>
</file>

<file path=ppt/tags/tag7.xml><?xml version="1.0" encoding="utf-8"?>
<p:tagLst xmlns:p="http://schemas.openxmlformats.org/presentationml/2006/main">
  <p:tag name="KSO_WM_UNIT_PRESET_TEXT" val="点击此处添加正文，文字是您思想的提炼，为了最终呈现发布的良好效果，请尽量言简意赅的阐述观点；根据需要可酌情增减文字，以便观者可以准确理解您所传达的信息。即便信息错综复杂，需要用更多的文字来表述，也请您尽可能提炼思想的精髓，恰如其分的表达观点，往往事半功倍。"/>
  <p:tag name="KSO_WM_UNIT_TEXT_PART_ID" val="4-b"/>
  <p:tag name="KSO_WM_UNIT_TEXT_PART_SIZE" val="84.88*854.5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192899_1*h_f*1_1"/>
  <p:tag name="KSO_WM_TEMPLATE_CATEGORY" val="diagram"/>
  <p:tag name="KSO_WM_TEMPLATE_INDEX" val="20192899"/>
  <p:tag name="KSO_WM_UNIT_LAYERLEVEL" val="1_1"/>
  <p:tag name="KSO_WM_TAG_VERSION" val="1.0"/>
  <p:tag name="KSO_WM_BEAUTIFY_FLAG" val="#wm#"/>
  <p:tag name="KSO_WM_UNIT_COLOR_SCHEME_SHAPE_ID" val="5"/>
  <p:tag name="KSO_WM_UNIT_COLOR_SCHEME_PARENT_PAGE" val="0_1"/>
  <p:tag name="KSO_WM_UNIT_ADJUSTLAYOUT_ID" val="5"/>
  <p:tag name="KSO_WM_UNIT_TEXT_PART_ID_V2" val="d-4-1"/>
</p:tagLst>
</file>

<file path=ppt/tags/tag8.xml><?xml version="1.0" encoding="utf-8"?>
<p:tagLst xmlns:p="http://schemas.openxmlformats.org/presentationml/2006/main">
  <p:tag name="KSO_WM_BEAUTIFY_FLAG" val="#wm#"/>
  <p:tag name="KSO_WM_TEMPLATE_CATEGORY" val="diagram"/>
  <p:tag name="KSO_WM_TEMPLATE_INDEX" val="20192899"/>
  <p:tag name="KSO_WM_SLIDE_SUBTYPE" val="pic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TYPE" val="text"/>
  <p:tag name="KSO_WM_SLIDE_LAYOUT_CNT" val="1_1_1"/>
  <p:tag name="KSO_WM_SLIDE_LAYOUT" val="a_d_h"/>
  <p:tag name="KSO_WM_SLIDE_ITEM_CNT" val="0"/>
  <p:tag name="KSO_WM_SLIDE_INDEX" val="1"/>
  <p:tag name="KSO_WM_SLIDE_ID" val="diagram20192899_1"/>
  <p:tag name="KSO_WM_TAG_VERSION" val="1.0"/>
  <p:tag name="KSO_WM_TEMPLATE_THUMBS_INDEX" val="1、6、10、14、20、26、27、28、29、31"/>
  <p:tag name="KSO_WM_SLIDE_SIZE" val="854.5*84.88"/>
  <p:tag name="KSO_WM_SLIDE_POSITION" val="52.7466*399.25"/>
  <p:tag name="KSO_WM_SLIDE_COLORSCHEME_VERSION" val="3.2"/>
  <p:tag name="KSO_WM_SLIDE_CONSTRAINT" val="%7b%22slideConstraint%22%3a%7b%22seriesAreas%22%3a%5b%5d%2c%22singleAreas%22%3a%5b%7b%22shapes%22%3a%5b7%5d%2c%22serialConstraintIndex%22%3a-1%2c%22areatextmark%22%3a0%2c%22pictureprocessmark%22%3a0%7d%5d%7d%7d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1043</Words>
  <Application>WPS 演示</Application>
  <PresentationFormat>自定义</PresentationFormat>
  <Paragraphs>71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黑体</vt:lpstr>
      <vt:lpstr>Times New Roman</vt:lpstr>
      <vt:lpstr>楷体</vt:lpstr>
      <vt:lpstr>微软雅黑</vt:lpstr>
      <vt:lpstr>Arial</vt:lpstr>
      <vt:lpstr>Arial Unicode MS</vt:lpstr>
      <vt:lpstr>Calibri</vt:lpstr>
      <vt:lpstr>第一PPT模板网-WWW.1PPT.COM</vt:lpstr>
      <vt:lpstr>父母之爱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再 见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dcterms:created xsi:type="dcterms:W3CDTF">2015-04-02T07:05:00Z</dcterms:created>
  <dcterms:modified xsi:type="dcterms:W3CDTF">2023-10-23T04:27:24Z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72361CC3D18640F29BB126D75DD99F22_12</vt:lpwstr>
  </property>
</Properties>
</file>