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6"/>
  </p:handoutMasterIdLst>
  <p:sldIdLst>
    <p:sldId id="405" r:id="rId3"/>
    <p:sldId id="404" r:id="rId4"/>
    <p:sldId id="364" r:id="rId5"/>
    <p:sldId id="355" r:id="rId6"/>
    <p:sldId id="396" r:id="rId8"/>
    <p:sldId id="397" r:id="rId9"/>
    <p:sldId id="398" r:id="rId10"/>
    <p:sldId id="399" r:id="rId11"/>
    <p:sldId id="400" r:id="rId12"/>
    <p:sldId id="401" r:id="rId13"/>
    <p:sldId id="402" r:id="rId14"/>
    <p:sldId id="351" r:id="rId15"/>
    <p:sldId id="389" r:id="rId16"/>
    <p:sldId id="320" r:id="rId17"/>
    <p:sldId id="378" r:id="rId18"/>
    <p:sldId id="379" r:id="rId19"/>
    <p:sldId id="403" r:id="rId20"/>
    <p:sldId id="381" r:id="rId21"/>
    <p:sldId id="382" r:id="rId22"/>
    <p:sldId id="383" r:id="rId23"/>
    <p:sldId id="384" r:id="rId24"/>
    <p:sldId id="393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00B050"/>
    <a:srgbClr val="CCFFFF"/>
    <a:srgbClr val="0066FF"/>
    <a:srgbClr val="26262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5894" autoAdjust="0"/>
  </p:normalViewPr>
  <p:slideViewPr>
    <p:cSldViewPr snapToGrid="0">
      <p:cViewPr>
        <p:scale>
          <a:sx n="121" d="100"/>
          <a:sy n="121" d="100"/>
        </p:scale>
        <p:origin x="-1344" y="-528"/>
      </p:cViewPr>
      <p:guideLst>
        <p:guide orient="horz" pos="1620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054" y="90"/>
      </p:cViewPr>
      <p:guideLst/>
    </p:cSldViewPr>
  </p:notes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364F9A-4F18-47D4-A359-B29C101DCC0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51081DD1-CFAB-4343-8ABC-43ACB480D6B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37C6C1-1586-445C-A44A-839492F8CF70}" type="datetimeFigureOut">
              <a:rPr lang="zh-CN" altLang="en-US"/>
            </a:fld>
            <a:endParaRPr lang="en-US"/>
          </a:p>
        </p:txBody>
      </p:sp>
      <p:sp>
        <p:nvSpPr>
          <p:cNvPr id="36868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BACF8436-0B6C-4BAC-830E-EADB2CF9C3CB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页眉占位符 3"/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smtClean="0"/>
              <a:t>状元成才路</a:t>
            </a:r>
            <a:endParaRPr lang="zh-CN" altLang="en-US" sz="1200" smtClean="0"/>
          </a:p>
        </p:txBody>
      </p:sp>
      <p:sp>
        <p:nvSpPr>
          <p:cNvPr id="37893" name="页脚占位符 4"/>
          <p:cNvSpPr>
            <a:spLocks noGrp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smtClean="0"/>
              <a:t>状元成才路</a:t>
            </a:r>
            <a:endParaRPr lang="en-US" altLang="zh-CN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5"/>
          <p:cNvGrpSpPr/>
          <p:nvPr userDrawn="1"/>
        </p:nvGrpSpPr>
        <p:grpSpPr bwMode="auto">
          <a:xfrm>
            <a:off x="0" y="3398838"/>
            <a:ext cx="9144000" cy="1744662"/>
            <a:chOff x="1" y="4546271"/>
            <a:chExt cx="12191999" cy="2326243"/>
          </a:xfrm>
        </p:grpSpPr>
        <p:sp>
          <p:nvSpPr>
            <p:cNvPr id="4" name="任意多边形 3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5"/>
          <p:cNvGrpSpPr/>
          <p:nvPr userDrawn="1"/>
        </p:nvGrpSpPr>
        <p:grpSpPr bwMode="auto">
          <a:xfrm>
            <a:off x="0" y="3351213"/>
            <a:ext cx="9144000" cy="1744662"/>
            <a:chOff x="1" y="4546271"/>
            <a:chExt cx="12191999" cy="2326243"/>
          </a:xfrm>
        </p:grpSpPr>
        <p:sp>
          <p:nvSpPr>
            <p:cNvPr id="4" name="任意多边形 3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 userDrawn="1"/>
        </p:nvSpPr>
        <p:spPr>
          <a:xfrm>
            <a:off x="6892925" y="-1676400"/>
            <a:ext cx="3781425" cy="3779838"/>
          </a:xfrm>
          <a:prstGeom prst="ellipse">
            <a:avLst/>
          </a:prstGeom>
          <a:solidFill>
            <a:srgbClr val="6BB0C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8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88" y="700088"/>
            <a:ext cx="31623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6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6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grpSp>
        <p:nvGrpSpPr>
          <p:cNvPr id="6" name="组合 11"/>
          <p:cNvGrpSpPr/>
          <p:nvPr userDrawn="1"/>
        </p:nvGrpSpPr>
        <p:grpSpPr bwMode="auto">
          <a:xfrm>
            <a:off x="250825" y="979488"/>
            <a:ext cx="8785225" cy="3897312"/>
            <a:chOff x="251520" y="980207"/>
            <a:chExt cx="8784976" cy="3895800"/>
          </a:xfrm>
        </p:grpSpPr>
        <p:sp>
          <p:nvSpPr>
            <p:cNvPr id="7" name="圆角矩形 6"/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76929" y="1089702"/>
              <a:ext cx="8534158" cy="3676811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5" name="图片 11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3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1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5" name="图片 11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3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4"/>
          <p:cNvGrpSpPr/>
          <p:nvPr userDrawn="1"/>
        </p:nvGrpSpPr>
        <p:grpSpPr bwMode="auto">
          <a:xfrm>
            <a:off x="2700338" y="-11113"/>
            <a:ext cx="3321050" cy="1430338"/>
            <a:chOff x="2699791" y="-11763"/>
            <a:chExt cx="3321465" cy="1431385"/>
          </a:xfrm>
        </p:grpSpPr>
        <p:pic>
          <p:nvPicPr>
            <p:cNvPr id="8" name="图片 15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323665" y="0"/>
              <a:ext cx="504056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6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843808" y="-11763"/>
              <a:ext cx="1008112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7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699791" y="104946"/>
              <a:ext cx="3321465" cy="1314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图片 15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3"/>
            <a:ext cx="91440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95463" y="2515914"/>
            <a:ext cx="528796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组合 26"/>
          <p:cNvGrpSpPr/>
          <p:nvPr/>
        </p:nvGrpSpPr>
        <p:grpSpPr bwMode="auto">
          <a:xfrm>
            <a:off x="1408113" y="555625"/>
            <a:ext cx="5895975" cy="1885950"/>
            <a:chOff x="-339045" y="1087421"/>
            <a:chExt cx="5897182" cy="1887205"/>
          </a:xfrm>
        </p:grpSpPr>
        <p:grpSp>
          <p:nvGrpSpPr>
            <p:cNvPr id="12294" name="组合 24"/>
            <p:cNvGrpSpPr/>
            <p:nvPr/>
          </p:nvGrpSpPr>
          <p:grpSpPr bwMode="auto">
            <a:xfrm>
              <a:off x="-339045" y="2126662"/>
              <a:ext cx="928802" cy="752687"/>
              <a:chOff x="-599538" y="1102655"/>
              <a:chExt cx="1253116" cy="1015506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H="1">
                <a:off x="-545982" y="1102216"/>
                <a:ext cx="1199662" cy="96231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椭圆 23"/>
              <p:cNvSpPr/>
              <p:nvPr/>
            </p:nvSpPr>
            <p:spPr>
              <a:xfrm>
                <a:off x="-599538" y="2021667"/>
                <a:ext cx="94259" cy="96445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295" name="矩形 2"/>
            <p:cNvSpPr>
              <a:spLocks noChangeArrowheads="1"/>
            </p:cNvSpPr>
            <p:nvPr/>
          </p:nvSpPr>
          <p:spPr bwMode="auto">
            <a:xfrm>
              <a:off x="-192339" y="1276188"/>
              <a:ext cx="5750476" cy="923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5400" b="1" dirty="0">
                  <a:solidFill>
                    <a:srgbClr val="297083"/>
                  </a:solidFill>
                  <a:latin typeface="宋体" panose="02010600030101010101" pitchFamily="2" charset="-122"/>
                </a:rPr>
                <a:t>习作：我想对您说</a:t>
              </a:r>
              <a:endParaRPr lang="zh-CN" altLang="en-US" sz="2800" dirty="0">
                <a:solidFill>
                  <a:srgbClr val="297083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2296" name="组合 7"/>
            <p:cNvGrpSpPr/>
            <p:nvPr/>
          </p:nvGrpSpPr>
          <p:grpSpPr bwMode="auto">
            <a:xfrm>
              <a:off x="-192339" y="1087421"/>
              <a:ext cx="1233637" cy="1472027"/>
              <a:chOff x="-12789" y="1779662"/>
              <a:chExt cx="1233637" cy="1511448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H="1">
                <a:off x="-13415" y="1779662"/>
                <a:ext cx="1233739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-13415" y="1779662"/>
                <a:ext cx="0" cy="1512029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297" name="组合 11"/>
            <p:cNvGrpSpPr/>
            <p:nvPr/>
          </p:nvGrpSpPr>
          <p:grpSpPr bwMode="auto">
            <a:xfrm flipH="1">
              <a:off x="4325573" y="1087421"/>
              <a:ext cx="1232049" cy="1472027"/>
              <a:chOff x="293669" y="1779662"/>
              <a:chExt cx="1232049" cy="1511448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H="1">
                <a:off x="293154" y="1779662"/>
                <a:ext cx="1232152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93154" y="1779662"/>
                <a:ext cx="0" cy="1512029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/>
            <p:cNvSpPr/>
            <p:nvPr/>
          </p:nvSpPr>
          <p:spPr bwMode="auto">
            <a:xfrm>
              <a:off x="620001" y="2339203"/>
              <a:ext cx="4145811" cy="487687"/>
            </a:xfrm>
            <a:prstGeom prst="rect">
              <a:avLst/>
            </a:prstGeom>
            <a:solidFill>
              <a:srgbClr val="1E5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2299" name="组合 15"/>
            <p:cNvGrpSpPr/>
            <p:nvPr/>
          </p:nvGrpSpPr>
          <p:grpSpPr bwMode="auto">
            <a:xfrm flipV="1">
              <a:off x="-192341" y="2839651"/>
              <a:ext cx="112726" cy="134975"/>
              <a:chOff x="-8219296" y="1700609"/>
              <a:chExt cx="1226356" cy="1507732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>
                <a:off x="-8226086" y="1700609"/>
                <a:ext cx="1226454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-8226086" y="1700609"/>
                <a:ext cx="0" cy="1508313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300" name="组合 19"/>
            <p:cNvGrpSpPr/>
            <p:nvPr/>
          </p:nvGrpSpPr>
          <p:grpSpPr bwMode="auto">
            <a:xfrm flipH="1" flipV="1">
              <a:off x="5444898" y="2832574"/>
              <a:ext cx="112728" cy="134975"/>
              <a:chOff x="-4894092" y="1779662"/>
              <a:chExt cx="1226374" cy="1507732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>
                <a:off x="-4899652" y="1771580"/>
                <a:ext cx="1226461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-4899652" y="1771580"/>
                <a:ext cx="0" cy="1508313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rot="20376995">
            <a:off x="531813" y="2814638"/>
            <a:ext cx="2876550" cy="1773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293" name="图片 7"/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2627313" y="1800225"/>
            <a:ext cx="36004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7688" y="615950"/>
            <a:ext cx="8262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构思（如何安排材料）：有条理，有中心。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47688" y="1281113"/>
            <a:ext cx="8262937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）凡是生活中令你有所感触的事情都可以向父母倾诉，可以是以前发生的事，也可以是刚刚发生的事。在叙事的过程当中一定要按照顺序并围绕中心，抓住重点，写具体、写详细，给读者留下深刻的印象。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6563" y="304800"/>
            <a:ext cx="77216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）列提纲，巧构思。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36563" y="936625"/>
            <a:ext cx="8178800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514350" indent="-514350" eaLnBrk="1" hangingPunct="1">
              <a:lnSpc>
                <a:spcPct val="130000"/>
              </a:lnSpc>
              <a:buFont typeface="宋体" panose="02010600030101010101" pitchFamily="2" charset="-122"/>
              <a:buAutoNum type="circleNumDbPlain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以“感恩”为主题，选取典型事例来表达对父母的养育之恩。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1" hangingPunct="1">
              <a:lnSpc>
                <a:spcPct val="130000"/>
              </a:lnSpc>
              <a:buFont typeface="宋体" panose="02010600030101010101" pitchFamily="2" charset="-122"/>
              <a:buAutoNum type="circleNumDbPlain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以“沟通”为主题，从孝敬父母和为父母着想两方面出发，提出合理化的建议。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1" hangingPunct="1">
              <a:lnSpc>
                <a:spcPct val="130000"/>
              </a:lnSpc>
              <a:buFont typeface="宋体" panose="02010600030101010101" pitchFamily="2" charset="-122"/>
              <a:buAutoNum type="circleNumDbPlain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以“诉说烦恼”为主题，将成长中、学习中的困惑和烦恼告诉父母，寻找解决方式。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4"/>
          <p:cNvSpPr>
            <a:spLocks noChangeArrowheads="1"/>
          </p:cNvSpPr>
          <p:nvPr/>
        </p:nvSpPr>
        <p:spPr bwMode="auto">
          <a:xfrm>
            <a:off x="1577815" y="297685"/>
            <a:ext cx="3871913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9" name="矩形 9"/>
          <p:cNvSpPr>
            <a:spLocks noChangeArrowheads="1"/>
          </p:cNvSpPr>
          <p:nvPr/>
        </p:nvSpPr>
        <p:spPr bwMode="auto">
          <a:xfrm>
            <a:off x="369888" y="1036638"/>
            <a:ext cx="84582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通过这一节课的学习，同学们知道了作文该写什么，怎么写，并且列出了提纲，为下一步的写作做好了铺垫，为了让同学们的作文更具体生动，希望同学们课下继续选择素材，争取使文章的材料更丰富，更贴近生活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76375" y="1608138"/>
            <a:ext cx="1652588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矩形 9"/>
          <p:cNvSpPr>
            <a:spLocks noChangeArrowheads="1"/>
          </p:cNvSpPr>
          <p:nvPr/>
        </p:nvSpPr>
        <p:spPr bwMode="auto">
          <a:xfrm>
            <a:off x="3128963" y="1844675"/>
            <a:ext cx="5230812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构思酝酿，草拟习作。注意书写工整，语句通顺。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3419475" y="90488"/>
            <a:ext cx="24479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36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561975" y="987425"/>
            <a:ext cx="8083550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全班同学评议同学的优秀习作。说说你最欣赏这篇习作的哪些地方和你对这篇习作的修改意见。重点看看这篇文章的材料是不是来自生活，是否真实，文章有没有表达出真情实感。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hangingPunct="1">
              <a:lnSpc>
                <a:spcPct val="130000"/>
              </a:lnSpc>
              <a:buFont typeface="Arial" panose="020B0604020202020204" pitchFamily="34" charset="0"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互评，修改习作。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1594787" y="307964"/>
            <a:ext cx="49085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习作，评议修改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7"/>
          <p:cNvSpPr>
            <a:spLocks noChangeArrowheads="1"/>
          </p:cNvSpPr>
          <p:nvPr/>
        </p:nvSpPr>
        <p:spPr bwMode="auto">
          <a:xfrm>
            <a:off x="1882775" y="906463"/>
            <a:ext cx="5378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爸爸妈妈，我想对你们说</a:t>
            </a:r>
            <a:endParaRPr lang="zh-CN" altLang="en-US" sz="32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矩形 9"/>
          <p:cNvSpPr>
            <a:spLocks noChangeArrowheads="1"/>
          </p:cNvSpPr>
          <p:nvPr/>
        </p:nvSpPr>
        <p:spPr bwMode="auto">
          <a:xfrm>
            <a:off x="561975" y="1612900"/>
            <a:ext cx="802005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亲爱的爸爸妈妈：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你们应该没想到我会给你们写信吧？其实我给你们写信，是想对你们说一些我的心里话，希望你们今后能考虑一下我的感受。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矩形 4"/>
          <p:cNvSpPr>
            <a:spLocks noChangeArrowheads="1"/>
          </p:cNvSpPr>
          <p:nvPr/>
        </p:nvSpPr>
        <p:spPr bwMode="auto">
          <a:xfrm>
            <a:off x="1627679" y="319966"/>
            <a:ext cx="3871913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范文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赏析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9"/>
          <p:cNvSpPr>
            <a:spLocks noChangeArrowheads="1"/>
          </p:cNvSpPr>
          <p:nvPr/>
        </p:nvSpPr>
        <p:spPr bwMode="auto">
          <a:xfrm>
            <a:off x="600075" y="488950"/>
            <a:ext cx="7981950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妈妈，我已经是五年级的学生了，希望您不要再过分地溺爱我，因为我需要磨炼。长期以来，每次上学前，您都帮我把学习用品一一整理好，放进书包，我几乎没有自己收拾过书包。有一次，您出差到外地去了，我便自己收拾书包去上学。到了学校整理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9"/>
          <p:cNvSpPr>
            <a:spLocks noChangeArrowheads="1"/>
          </p:cNvSpPr>
          <p:nvPr/>
        </p:nvSpPr>
        <p:spPr bwMode="auto">
          <a:xfrm>
            <a:off x="836613" y="865188"/>
            <a:ext cx="755015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习用品时，我才发现自己的一本数学练习册落在了家里，顿时，我懊恼不已。妈妈，希望您能适当地放开您的双手，让我有机会锻炼自己，培养独立生活的能力，这样更有利于我的成长。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9"/>
          <p:cNvSpPr>
            <a:spLocks noChangeArrowheads="1"/>
          </p:cNvSpPr>
          <p:nvPr/>
        </p:nvSpPr>
        <p:spPr bwMode="auto">
          <a:xfrm>
            <a:off x="1001713" y="604838"/>
            <a:ext cx="73660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爸爸，您对工作兢兢业业，一丝不苟，这让我很敬佩。但是，每当您“吧嗒吧嗒”地抽烟时，您考虑过我和妈妈的感受吗？香烟里含有大量的尼古丁，您抽烟不仅危害自己的健康，还在损害他人的健康。您知道吗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9"/>
          <p:cNvSpPr>
            <a:spLocks noChangeArrowheads="1"/>
          </p:cNvSpPr>
          <p:nvPr/>
        </p:nvSpPr>
        <p:spPr bwMode="auto">
          <a:xfrm>
            <a:off x="1130300" y="819150"/>
            <a:ext cx="72104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为了让您戒烟，我和妈妈煞费苦心，我们把家里所有的烟都藏起来了，可您还是会在外边买。爸爸，您就听听我和妈妈的劝告吧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!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爸爸，戒烟吧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!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为了您自己，也为了我和妈妈的健康，戒烟吧！</a:t>
            </a:r>
            <a:endParaRPr lang="en-US" altLang="zh-CN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7938" y="0"/>
            <a:ext cx="3713163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3"/>
          <p:cNvGrpSpPr/>
          <p:nvPr/>
        </p:nvGrpSpPr>
        <p:grpSpPr bwMode="auto">
          <a:xfrm>
            <a:off x="5076056" y="1386407"/>
            <a:ext cx="737635" cy="720080"/>
            <a:chOff x="2879678" y="2429301"/>
            <a:chExt cx="1440000" cy="1440000"/>
          </a:xfrm>
          <a:noFill/>
        </p:grpSpPr>
        <p:sp>
          <p:nvSpPr>
            <p:cNvPr id="7" name="矩形 6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3"/>
          <p:cNvGrpSpPr/>
          <p:nvPr/>
        </p:nvGrpSpPr>
        <p:grpSpPr bwMode="auto">
          <a:xfrm>
            <a:off x="5935878" y="1386407"/>
            <a:ext cx="737635" cy="720080"/>
            <a:chOff x="2879678" y="2429301"/>
            <a:chExt cx="1440000" cy="1440000"/>
          </a:xfrm>
          <a:noFill/>
        </p:grpSpPr>
        <p:sp>
          <p:nvSpPr>
            <p:cNvPr id="14" name="矩形 13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3"/>
          <p:cNvGrpSpPr/>
          <p:nvPr/>
        </p:nvGrpSpPr>
        <p:grpSpPr bwMode="auto">
          <a:xfrm>
            <a:off x="6795700" y="1386407"/>
            <a:ext cx="737635" cy="720080"/>
            <a:chOff x="2879678" y="2429301"/>
            <a:chExt cx="1440000" cy="1440000"/>
          </a:xfrm>
          <a:noFill/>
        </p:grpSpPr>
        <p:sp>
          <p:nvSpPr>
            <p:cNvPr id="20" name="矩形 19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3"/>
          <p:cNvGrpSpPr/>
          <p:nvPr/>
        </p:nvGrpSpPr>
        <p:grpSpPr bwMode="auto">
          <a:xfrm>
            <a:off x="7655523" y="1386407"/>
            <a:ext cx="737635" cy="720080"/>
            <a:chOff x="2879678" y="2429301"/>
            <a:chExt cx="1440000" cy="1440000"/>
          </a:xfrm>
          <a:noFill/>
        </p:grpSpPr>
        <p:sp>
          <p:nvSpPr>
            <p:cNvPr id="26" name="矩形 25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3"/>
          <p:cNvGrpSpPr/>
          <p:nvPr/>
        </p:nvGrpSpPr>
        <p:grpSpPr bwMode="auto">
          <a:xfrm>
            <a:off x="5076056" y="2643983"/>
            <a:ext cx="737635" cy="720080"/>
            <a:chOff x="2879678" y="2429301"/>
            <a:chExt cx="1440000" cy="1440000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3"/>
          <p:cNvGrpSpPr/>
          <p:nvPr/>
        </p:nvGrpSpPr>
        <p:grpSpPr bwMode="auto">
          <a:xfrm>
            <a:off x="5935878" y="2643983"/>
            <a:ext cx="737635" cy="720080"/>
            <a:chOff x="2879678" y="2429301"/>
            <a:chExt cx="1440000" cy="1440000"/>
          </a:xfrm>
          <a:noFill/>
        </p:grpSpPr>
        <p:sp>
          <p:nvSpPr>
            <p:cNvPr id="38" name="矩形 37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3"/>
          <p:cNvGrpSpPr/>
          <p:nvPr/>
        </p:nvGrpSpPr>
        <p:grpSpPr bwMode="auto">
          <a:xfrm>
            <a:off x="6795700" y="2643983"/>
            <a:ext cx="737635" cy="720080"/>
            <a:chOff x="2879678" y="2429301"/>
            <a:chExt cx="1440000" cy="1440000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3"/>
          <p:cNvGrpSpPr/>
          <p:nvPr/>
        </p:nvGrpSpPr>
        <p:grpSpPr bwMode="auto">
          <a:xfrm>
            <a:off x="7655523" y="2643983"/>
            <a:ext cx="737635" cy="720080"/>
            <a:chOff x="2879678" y="2429301"/>
            <a:chExt cx="1440000" cy="1440000"/>
          </a:xfrm>
          <a:noFill/>
        </p:grpSpPr>
        <p:sp>
          <p:nvSpPr>
            <p:cNvPr id="50" name="矩形 49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4" name="矩形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076825" y="1385888"/>
            <a:ext cx="331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b="1"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矩形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76825" y="2624138"/>
            <a:ext cx="331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b="1"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63"/>
          <p:cNvGrpSpPr/>
          <p:nvPr/>
        </p:nvGrpSpPr>
        <p:grpSpPr bwMode="auto">
          <a:xfrm>
            <a:off x="0" y="0"/>
            <a:ext cx="4373563" cy="4675188"/>
            <a:chOff x="-1" y="0"/>
            <a:chExt cx="5345001" cy="5476973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345000" y="0"/>
              <a:ext cx="0" cy="5476973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H="1">
              <a:off x="-1" y="5467674"/>
              <a:ext cx="5345001" cy="0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"/>
          <p:cNvGrpSpPr/>
          <p:nvPr/>
        </p:nvGrpSpPr>
        <p:grpSpPr bwMode="auto">
          <a:xfrm>
            <a:off x="4186238" y="723900"/>
            <a:ext cx="390525" cy="4022725"/>
            <a:chOff x="4178300" y="835025"/>
            <a:chExt cx="390525" cy="4022725"/>
          </a:xfrm>
        </p:grpSpPr>
        <p:grpSp>
          <p:nvGrpSpPr>
            <p:cNvPr id="13327" name="组合 74"/>
            <p:cNvGrpSpPr/>
            <p:nvPr/>
          </p:nvGrpSpPr>
          <p:grpSpPr bwMode="auto">
            <a:xfrm>
              <a:off x="4178300" y="835025"/>
              <a:ext cx="390525" cy="2995613"/>
              <a:chOff x="4177654" y="772001"/>
              <a:chExt cx="391491" cy="2995422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4177654" y="2334001"/>
                <a:ext cx="391491" cy="390500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zh-CN" altLang="en-US" b="1" smtClean="0">
                    <a:solidFill>
                      <a:srgbClr val="FFFFFF"/>
                    </a:solidFill>
                    <a:latin typeface="宋体" panose="02010600030101010101" pitchFamily="2" charset="-122"/>
                  </a:rPr>
                  <a:t>我</a:t>
                </a:r>
                <a:endPara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4177654" y="2854668"/>
                <a:ext cx="391491" cy="390500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zh-CN" altLang="en-US" b="1" smtClean="0">
                    <a:solidFill>
                      <a:srgbClr val="FFFFFF"/>
                    </a:solidFill>
                    <a:latin typeface="宋体" panose="02010600030101010101" pitchFamily="2" charset="-122"/>
                  </a:rPr>
                  <a:t>想</a:t>
                </a:r>
                <a:endPara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4177654" y="772001"/>
                <a:ext cx="391491" cy="392088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zh-CN" altLang="en-US" b="1" smtClean="0">
                    <a:solidFill>
                      <a:srgbClr val="FFFFFF"/>
                    </a:solidFill>
                    <a:latin typeface="宋体" panose="02010600030101010101" pitchFamily="2" charset="-122"/>
                  </a:rPr>
                  <a:t>习</a:t>
                </a:r>
                <a:endPara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177654" y="1292668"/>
                <a:ext cx="391491" cy="390500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zh-CN" altLang="en-US" b="1" smtClean="0">
                    <a:solidFill>
                      <a:srgbClr val="FFFFFF"/>
                    </a:solidFill>
                    <a:latin typeface="宋体" panose="02010600030101010101" pitchFamily="2" charset="-122"/>
                  </a:rPr>
                  <a:t>作</a:t>
                </a:r>
                <a:endPara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4177654" y="3375335"/>
                <a:ext cx="391491" cy="392088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zh-CN" altLang="en-US" b="1" smtClean="0">
                    <a:solidFill>
                      <a:srgbClr val="FFFFFF"/>
                    </a:solidFill>
                    <a:latin typeface="宋体" panose="02010600030101010101" pitchFamily="2" charset="-122"/>
                  </a:rPr>
                  <a:t>对</a:t>
                </a:r>
                <a:endPara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4177654" y="1813335"/>
                <a:ext cx="391491" cy="390500"/>
              </a:xfrm>
              <a:prstGeom prst="ellipse">
                <a:avLst/>
              </a:prstGeom>
              <a:solidFill>
                <a:srgbClr val="6DADC9"/>
              </a:solidFill>
              <a:ln w="28575">
                <a:solidFill>
                  <a:srgbClr val="29708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800" dirty="0">
                    <a:solidFill>
                      <a:prstClr val="white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·</a:t>
                </a:r>
                <a:endParaRPr lang="zh-CN" altLang="en-US" sz="2800" dirty="0">
                  <a:solidFill>
                    <a:prstClr val="white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7" name="椭圆 66"/>
            <p:cNvSpPr/>
            <p:nvPr/>
          </p:nvSpPr>
          <p:spPr bwMode="auto">
            <a:xfrm>
              <a:off x="4178300" y="3952875"/>
              <a:ext cx="390525" cy="392113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rPr>
                <a:t>您</a:t>
              </a:r>
              <a:endParaRPr lang="zh-CN" altLang="en-US" b="1" smtClean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4178300" y="4465638"/>
              <a:ext cx="390525" cy="392112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b="1" smtClean="0">
                  <a:solidFill>
                    <a:srgbClr val="FFFFFF"/>
                  </a:solidFill>
                  <a:latin typeface="宋体" panose="02010600030101010101" pitchFamily="2" charset="-122"/>
                </a:rPr>
                <a:t>说</a:t>
              </a:r>
              <a:endParaRPr lang="zh-CN" altLang="en-US" b="1" smtClean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9"/>
          <p:cNvSpPr>
            <a:spLocks noChangeArrowheads="1"/>
          </p:cNvSpPr>
          <p:nvPr/>
        </p:nvSpPr>
        <p:spPr bwMode="auto">
          <a:xfrm>
            <a:off x="989013" y="776288"/>
            <a:ext cx="70929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爸爸妈妈，以上就是我想对你们说的心里话，希望你们能够接纳。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祝爸爸妈妈：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身体健康！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儿子：吴漾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>
              <a:lnSpc>
                <a:spcPct val="13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9"/>
          <p:cNvSpPr>
            <a:spLocks noChangeArrowheads="1"/>
          </p:cNvSpPr>
          <p:nvPr/>
        </p:nvSpPr>
        <p:spPr bwMode="auto">
          <a:xfrm>
            <a:off x="577850" y="838200"/>
            <a:ext cx="809307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评语：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在这封信里，小作者针对爸爸妈妈的不同情况，把想对他们说的话有条理地分别记叙了下来，在叙述具体事情的经过时，表达出了自己的真情实感，文字朴实无华却又饱含真情。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9"/>
          <p:cNvSpPr>
            <a:spLocks noChangeArrowheads="1"/>
          </p:cNvSpPr>
          <p:nvPr/>
        </p:nvSpPr>
        <p:spPr bwMode="auto">
          <a:xfrm>
            <a:off x="561975" y="987425"/>
            <a:ext cx="8020050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同学们，相信我们的每一篇习作都表达了我们与父母之间最真挚的爱，就让我们把这篇充满真情实感的作品献给爸爸妈妈。回家后，请把它读给父母听。让爸爸妈妈对你写的内容提出修改意见，再认真改一改，并请他们在我们的习作后写上批语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1601365" y="317500"/>
            <a:ext cx="3871913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98550" y="1139825"/>
            <a:ext cx="7750175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当你还很小的时候，他们花了很多时间，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教你用勺子，用筷子，吃东西，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教你穿衣服，绑鞋带，系扣子，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教你洗脸，教你梳头发，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教你做人的道理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5146675" y="2871788"/>
            <a:ext cx="3944938" cy="2271712"/>
            <a:chOff x="4529937" y="2790967"/>
            <a:chExt cx="3943567" cy="2272352"/>
          </a:xfrm>
        </p:grpSpPr>
        <p:sp>
          <p:nvSpPr>
            <p:cNvPr id="6" name="思想气泡: 云 5"/>
            <p:cNvSpPr/>
            <p:nvPr/>
          </p:nvSpPr>
          <p:spPr bwMode="auto">
            <a:xfrm>
              <a:off x="4529937" y="2790967"/>
              <a:ext cx="3943567" cy="2272352"/>
            </a:xfrm>
            <a:prstGeom prst="cloudCallout">
              <a:avLst>
                <a:gd name="adj1" fmla="val -64725"/>
                <a:gd name="adj2" fmla="val -10178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342" name="Rectangle 2"/>
            <p:cNvSpPr>
              <a:spLocks noChangeArrowheads="1"/>
            </p:cNvSpPr>
            <p:nvPr/>
          </p:nvSpPr>
          <p:spPr bwMode="auto">
            <a:xfrm>
              <a:off x="4778728" y="2852716"/>
              <a:ext cx="3603077" cy="192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32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他们指谁？听了老师的朗诵，你想到了些什么？</a:t>
              </a:r>
              <a:endPara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3459163" y="101600"/>
            <a:ext cx="24479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36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01688" y="1301750"/>
            <a:ext cx="7540625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你和爸爸妈妈可能是无话不说的好朋友，也可能平时你与他们的交流机会并不多。让我们借这次习作的机会，把平时想对他们说的话写下来，与他们真心“交谈”。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1531892" y="307255"/>
            <a:ext cx="2532062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内容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5950" y="357188"/>
            <a:ext cx="7912100" cy="45735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和他们说些什么呢？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回忆你们之间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难忘的事，表达你对他们的爱。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可以讲讲你对一些事情的不同看法，让他们了解正在长大的你。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可以关注他们的生活，向他们提出建议，如，劝他们改掉一些你认为不好的习惯。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20750" y="1303338"/>
            <a:ext cx="75406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你想要对父母说的话也许有很多，可以一一列出来，从中选出最想说的写成一封信。用恰当的语言表达自己的看法和感受，让他们体会到你的爱，理解你的看法，接纳你的建议。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矩形 2"/>
          <p:cNvSpPr>
            <a:spLocks noChangeArrowheads="1"/>
          </p:cNvSpPr>
          <p:nvPr/>
        </p:nvSpPr>
        <p:spPr bwMode="auto">
          <a:xfrm>
            <a:off x="1597676" y="310408"/>
            <a:ext cx="2532062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01687" y="708976"/>
            <a:ext cx="7591686" cy="128188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>
            <a:softEdge rad="50800"/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信写好以后，可以装在信封里送给爸爸妈妈，也可以使用电子邮件发给他们。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"/>
          <p:cNvSpPr>
            <a:spLocks noChangeArrowheads="1"/>
          </p:cNvSpPr>
          <p:nvPr/>
        </p:nvSpPr>
        <p:spPr bwMode="auto">
          <a:xfrm>
            <a:off x="1576365" y="307975"/>
            <a:ext cx="2532062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dirty="0" smtClean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</a:t>
            </a: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77900" y="1087438"/>
            <a:ext cx="7721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选材：对谁说？说什么？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7900" y="1804988"/>
            <a:ext cx="763587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对谁说”：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爸爸或妈妈。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“说什么”：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可以说父母是如何爱我们的；说自己内心的苦闷和烦恼；说对父母的建议或劝诫；说自己的理想和抱负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但不论说什么，都要真实表达自己的真情实感。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: 圆角 5"/>
          <p:cNvSpPr/>
          <p:nvPr/>
        </p:nvSpPr>
        <p:spPr bwMode="auto">
          <a:xfrm>
            <a:off x="4271963" y="163513"/>
            <a:ext cx="3368675" cy="64611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写真事，吐真情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19213" y="484188"/>
            <a:ext cx="7404100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）选材训练。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19213" y="1128713"/>
            <a:ext cx="70548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小调查：平时经常与父母沟通的同学有多少？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19213" y="2451100"/>
            <a:ext cx="705485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模拟练习：提出一个话题，模拟与父母诉说，如：爸爸，那一天，我真的很伤心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 bwMode="auto">
          <a:xfrm>
            <a:off x="4340225" y="3786188"/>
            <a:ext cx="3368675" cy="64611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说事情，讲具体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1787</Words>
  <Application>WPS 演示</Application>
  <PresentationFormat>全屏显示(16:9)</PresentationFormat>
  <Paragraphs>113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等线 Light</vt:lpstr>
      <vt:lpstr>Calibri</vt:lpstr>
      <vt:lpstr>Calibri</vt:lpstr>
      <vt:lpstr>微软雅黑</vt:lpstr>
      <vt:lpstr>方正清刻本悦宋简体</vt:lpstr>
      <vt:lpstr>黑体</vt:lpstr>
      <vt:lpstr>楷体</vt:lpstr>
      <vt:lpstr>Arial Unicode MS</vt:lpstr>
      <vt:lpstr>Arial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第一PPT模板网-WWW.1PPT.COM</dc:creator>
  <cp:lastModifiedBy>罗</cp:lastModifiedBy>
  <cp:revision>1</cp:revision>
  <dcterms:created xsi:type="dcterms:W3CDTF">2023-10-23T04:28:25Z</dcterms:created>
  <dcterms:modified xsi:type="dcterms:W3CDTF">2023-10-23T04:28:25Z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ICV">
    <vt:lpwstr>C2545FAC76004A2F85DE8F97C3BBB5FA_12</vt:lpwstr>
  </property>
  <property fmtid="{D5CDD505-2E9C-101B-9397-08002B2CF9AE}" pid="4" name="KSOProductBuildVer">
    <vt:lpwstr>2052-12.1.0.15712</vt:lpwstr>
  </property>
</Properties>
</file>