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sldIdLst>
    <p:sldId id="410" r:id="rId6"/>
    <p:sldId id="412" r:id="rId7"/>
    <p:sldId id="415" r:id="rId8"/>
    <p:sldId id="416" r:id="rId9"/>
    <p:sldId id="417" r:id="rId10"/>
    <p:sldId id="418" r:id="rId11"/>
    <p:sldId id="423" r:id="rId12"/>
    <p:sldId id="442" r:id="rId13"/>
    <p:sldId id="443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DDC402-1336-4923-8180-A73075207599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/>
              <a:t>单击此处编辑母版标题样式</a:t>
            </a:r>
            <a:endParaRPr lang="zh-CN" altLang="en-US" noProof="0"/>
          </a:p>
        </p:txBody>
      </p:sp>
      <p:sp>
        <p:nvSpPr>
          <p:cNvPr id="9318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/>
              <a:t>单击此处编辑母版副标题样式</a:t>
            </a:r>
            <a:endParaRPr lang="zh-CN" altLang="en-US" noProof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076950"/>
            <a:ext cx="3052233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076950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076950"/>
            <a:ext cx="3052233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40CC9FF-50DE-4852-950A-3D31D86CCCD2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92233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1833" y="1981200"/>
            <a:ext cx="5592233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7151" y="685800"/>
            <a:ext cx="2846916" cy="51816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41784" cy="51816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722852" y="3469520"/>
            <a:ext cx="8444139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2800"/>
            </a:lvl1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1" hasCustomPrompt="1"/>
          </p:nvPr>
        </p:nvSpPr>
        <p:spPr>
          <a:xfrm flipV="1">
            <a:off x="3997952" y="3223352"/>
            <a:ext cx="4124569" cy="66923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2" hasCustomPrompt="1"/>
          </p:nvPr>
        </p:nvSpPr>
        <p:spPr>
          <a:xfrm>
            <a:off x="5195172" y="3223356"/>
            <a:ext cx="2927349" cy="66920"/>
          </a:xfrm>
          <a:solidFill>
            <a:srgbClr val="F7B90E"/>
          </a:solidFill>
        </p:spPr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3" hasCustomPrompt="1"/>
          </p:nvPr>
        </p:nvSpPr>
        <p:spPr>
          <a:xfrm>
            <a:off x="6225989" y="3223038"/>
            <a:ext cx="1896532" cy="67238"/>
          </a:xfrm>
          <a:solidFill>
            <a:srgbClr val="92D050"/>
          </a:solidFill>
        </p:spPr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4" hasCustomPrompt="1"/>
          </p:nvPr>
        </p:nvSpPr>
        <p:spPr>
          <a:xfrm>
            <a:off x="7246223" y="3223037"/>
            <a:ext cx="876300" cy="67239"/>
          </a:xfrm>
          <a:solidFill>
            <a:srgbClr val="2E75B6"/>
          </a:solidFill>
        </p:spPr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914536" y="171791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61B569B-EF7B-4A56-B642-3135E96EF44F}" type="slidenum">
              <a:rPr lang="en-US" altLang="zh-CN" smtClean="0"/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E61B569B-EF7B-4A56-B642-3135E96EF44F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DDC402-1336-4923-8180-A73075207599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7" Type="http://schemas.openxmlformats.org/officeDocument/2006/relationships/image" Target="../media/image2.png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 b="0"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0" sz="1400" b="0"/>
            </a:lvl1pPr>
          </a:lstStyle>
          <a:p>
            <a:endParaRPr lang="zh-CN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0" sz="1400" b="0"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 noRot="1"/>
          </p:cNvSpPr>
          <p:nvPr>
            <p:ph type="body" idx="1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019800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019800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0"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019800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0" sz="1400" b="0"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DBFEDB-A57F-4163-887B-8135C303C44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66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 b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6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0" sz="1400" b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0" sz="1400" b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B56715-D354-4FF7-89E0-256ED2CDED5C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2700" y="0"/>
            <a:ext cx="12217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ransition>
    <p:checker dir="vert"/>
  </p:transition>
  <p:hf sldNum="0" hdr="0" ft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1688465" y="0"/>
            <a:ext cx="1413510" cy="532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8000" b="0" kern="1200" cap="none" spc="0" normalizeH="0" baseline="0" noProof="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山居秋暝</a:t>
            </a:r>
            <a:endParaRPr kumimoji="1" lang="zh-CN" altLang="en-US" sz="8000" b="0" kern="1200" cap="none" spc="0" normalizeH="0" baseline="0" noProof="0" dirty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44042" name="Text Box 10"/>
          <p:cNvSpPr txBox="1"/>
          <p:nvPr/>
        </p:nvSpPr>
        <p:spPr>
          <a:xfrm>
            <a:off x="3101974" y="3135312"/>
            <a:ext cx="1222375" cy="144526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4400" dirty="0">
                <a:solidFill>
                  <a:srgbClr val="009900"/>
                </a:solidFill>
                <a:latin typeface="Times New Roman" panose="02020603050405020304" pitchFamily="18" charset="0"/>
              </a:rPr>
              <a:t>王</a:t>
            </a:r>
            <a:endParaRPr lang="zh-CN" altLang="en-US" sz="4400" dirty="0">
              <a:solidFill>
                <a:srgbClr val="00990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zh-CN" altLang="en-US" sz="4400" dirty="0">
                <a:solidFill>
                  <a:srgbClr val="009900"/>
                </a:solidFill>
                <a:latin typeface="Times New Roman" panose="02020603050405020304" pitchFamily="18" charset="0"/>
              </a:rPr>
              <a:t>维</a:t>
            </a:r>
            <a:endParaRPr lang="en-US" altLang="zh-CN" sz="4400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图片 1" descr="山居秋暝_课件1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/>
          <p:nvPr/>
        </p:nvSpPr>
        <p:spPr>
          <a:xfrm>
            <a:off x="4079875" y="152400"/>
            <a:ext cx="38512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4800" dirty="0">
                <a:solidFill>
                  <a:srgbClr val="CC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诗 人 小 传</a:t>
            </a:r>
            <a:endParaRPr lang="zh-CN" altLang="en-US" sz="4800" dirty="0">
              <a:solidFill>
                <a:srgbClr val="CC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1774825" y="1066800"/>
            <a:ext cx="8640763" cy="5015865"/>
          </a:xfrm>
          <a:prstGeom prst="rect">
            <a:avLst/>
          </a:prstGeom>
          <a:noFill/>
          <a:ln w="28575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    王维（</a:t>
            </a:r>
            <a:r>
              <a:rPr lang="en-US" altLang="zh-CN" sz="3200" dirty="0">
                <a:latin typeface="楷体_GB2312" pitchFamily="49" charset="-122"/>
                <a:ea typeface="楷体_GB2312" pitchFamily="49" charset="-122"/>
              </a:rPr>
              <a:t>701</a:t>
            </a:r>
            <a:r>
              <a:rPr lang="en-US" altLang="zh-CN" sz="3200" dirty="0">
                <a:latin typeface="Arial" panose="020B0604020202020204" pitchFamily="34" charset="0"/>
                <a:ea typeface="楷体_GB2312" pitchFamily="49" charset="-122"/>
              </a:rPr>
              <a:t>—</a:t>
            </a:r>
            <a:r>
              <a:rPr lang="en-US" altLang="zh-CN" sz="3200" dirty="0">
                <a:latin typeface="楷体_GB2312" pitchFamily="49" charset="-122"/>
                <a:ea typeface="楷体_GB2312" pitchFamily="49" charset="-122"/>
              </a:rPr>
              <a:t>761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），字</a:t>
            </a:r>
            <a:r>
              <a:rPr lang="zh-CN" altLang="en-US" sz="3200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摩诘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，蒲州（山西永济）人，官至尚书右丞，世称</a:t>
            </a:r>
            <a:r>
              <a:rPr lang="zh-CN" altLang="en-US" sz="3200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王右丞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。王维早年有过积极的政治抱负，希望能作出一番大事业，后值政局变化无常而逐渐消沉下来，吃斋奉佛。四十多岁的时候，他特地在长安东南蓝田县的辋川营造了别墅，过着半官半隐的生活。他前期写过一些边塞诗，但</a:t>
            </a:r>
            <a:r>
              <a:rPr lang="zh-CN" altLang="en-US" sz="3200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其作品主要是山水田园诗，其诗与孟浩然齐名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，称</a:t>
            </a:r>
            <a:r>
              <a:rPr lang="zh-CN" altLang="en-US" sz="3200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200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王孟</a:t>
            </a:r>
            <a:r>
              <a:rPr lang="zh-CN" altLang="en-US" sz="3200" dirty="0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。</a:t>
            </a:r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空明境界和宁静之美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，是王维山水田园诗的艺术结晶。</a:t>
            </a:r>
            <a:endParaRPr lang="zh-CN" altLang="en-US" sz="32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/>
          <p:nvPr/>
        </p:nvSpPr>
        <p:spPr>
          <a:xfrm>
            <a:off x="2590800" y="5334000"/>
            <a:ext cx="6324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4000" b="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随意春芳歇，王孙自可留。 </a:t>
            </a:r>
            <a:endParaRPr lang="zh-CN" altLang="en-US" sz="4000" b="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195" name="Rectangle 4"/>
          <p:cNvSpPr/>
          <p:nvPr/>
        </p:nvSpPr>
        <p:spPr>
          <a:xfrm>
            <a:off x="4724400" y="304800"/>
            <a:ext cx="241808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400" b="0" dirty="0">
                <a:latin typeface="华文行楷" panose="02010800040101010101" pitchFamily="2" charset="-122"/>
                <a:ea typeface="华文行楷" panose="02010800040101010101" pitchFamily="2" charset="-122"/>
              </a:rPr>
              <a:t>山居秋</a:t>
            </a:r>
            <a:r>
              <a:rPr lang="zh-CN" altLang="en-US" sz="4400" b="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暝</a:t>
            </a:r>
            <a:endParaRPr lang="zh-CN" altLang="en-US" sz="4400" b="0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196" name="Rectangle 5"/>
          <p:cNvSpPr/>
          <p:nvPr/>
        </p:nvSpPr>
        <p:spPr>
          <a:xfrm>
            <a:off x="5181600" y="1219200"/>
            <a:ext cx="130048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400" b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王维</a:t>
            </a:r>
            <a:endParaRPr lang="zh-CN" altLang="en-US" sz="4400" b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197" name="Text Box 6"/>
          <p:cNvSpPr txBox="1"/>
          <p:nvPr/>
        </p:nvSpPr>
        <p:spPr>
          <a:xfrm>
            <a:off x="7086600" y="381000"/>
            <a:ext cx="1676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0" dirty="0">
                <a:latin typeface="Times New Roman" panose="02020603050405020304" pitchFamily="18" charset="0"/>
                <a:ea typeface="华文新魏" panose="02010800040101010101" pitchFamily="2" charset="-122"/>
              </a:rPr>
              <a:t>暝：晚</a:t>
            </a:r>
            <a:endParaRPr lang="zh-CN" altLang="en-US" sz="2800" b="0" dirty="0"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8198" name="Rectangle 7"/>
          <p:cNvSpPr/>
          <p:nvPr/>
        </p:nvSpPr>
        <p:spPr>
          <a:xfrm>
            <a:off x="2438400" y="2057400"/>
            <a:ext cx="6278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空山新雨后，天气晚来秋。</a:t>
            </a:r>
            <a:endParaRPr lang="zh-CN" altLang="en-US" sz="4000" b="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199" name="Rectangle 8"/>
          <p:cNvSpPr/>
          <p:nvPr/>
        </p:nvSpPr>
        <p:spPr>
          <a:xfrm>
            <a:off x="2438400" y="3048000"/>
            <a:ext cx="6278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明月松间照，清泉石上流。</a:t>
            </a:r>
            <a:endParaRPr lang="zh-CN" altLang="en-US" sz="4000" b="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200" name="Rectangle 9"/>
          <p:cNvSpPr/>
          <p:nvPr/>
        </p:nvSpPr>
        <p:spPr>
          <a:xfrm>
            <a:off x="2514600" y="4038600"/>
            <a:ext cx="6278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竹喧归浣女，莲动下渔舟。</a:t>
            </a:r>
            <a:endParaRPr lang="zh-CN" altLang="en-US" sz="4000" b="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201" name="Text Box 10"/>
          <p:cNvSpPr txBox="1"/>
          <p:nvPr/>
        </p:nvSpPr>
        <p:spPr>
          <a:xfrm>
            <a:off x="1524000" y="2209800"/>
            <a:ext cx="9906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首联</a:t>
            </a:r>
            <a:endParaRPr lang="zh-CN" altLang="en-US" b="0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8202" name="Text Box 11"/>
          <p:cNvSpPr txBox="1"/>
          <p:nvPr/>
        </p:nvSpPr>
        <p:spPr>
          <a:xfrm>
            <a:off x="1524000" y="3124200"/>
            <a:ext cx="8382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颔联</a:t>
            </a:r>
            <a:endParaRPr lang="zh-CN" altLang="en-US" b="0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8203" name="Text Box 12"/>
          <p:cNvSpPr txBox="1"/>
          <p:nvPr/>
        </p:nvSpPr>
        <p:spPr>
          <a:xfrm>
            <a:off x="1524000" y="4191000"/>
            <a:ext cx="1143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en-US" b="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04" name="Text Box 13"/>
          <p:cNvSpPr txBox="1"/>
          <p:nvPr/>
        </p:nvSpPr>
        <p:spPr>
          <a:xfrm>
            <a:off x="1524000" y="4114800"/>
            <a:ext cx="8382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颈联</a:t>
            </a:r>
            <a:endParaRPr lang="zh-CN" altLang="en-US" b="0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8205" name="Text Box 14"/>
          <p:cNvSpPr txBox="1"/>
          <p:nvPr/>
        </p:nvSpPr>
        <p:spPr>
          <a:xfrm>
            <a:off x="1524000" y="5410200"/>
            <a:ext cx="9906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尾联</a:t>
            </a:r>
            <a:endParaRPr lang="zh-CN" altLang="en-US" b="0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8206" name="Text Box 15"/>
          <p:cNvSpPr txBox="1"/>
          <p:nvPr/>
        </p:nvSpPr>
        <p:spPr>
          <a:xfrm>
            <a:off x="2514600" y="2590800"/>
            <a:ext cx="762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dirty="0">
                <a:latin typeface="Times New Roman" panose="02020603050405020304" pitchFamily="18" charset="0"/>
                <a:ea typeface="楷体_GB2312" pitchFamily="49" charset="-122"/>
              </a:rPr>
              <a:t>空旷的山野一场秋雨新降，傍晚的天气显得格外凉爽。</a:t>
            </a:r>
            <a:endParaRPr lang="zh-CN" altLang="en-US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8207" name="Text Box 16"/>
          <p:cNvSpPr txBox="1"/>
          <p:nvPr/>
        </p:nvSpPr>
        <p:spPr>
          <a:xfrm>
            <a:off x="2667000" y="3657600"/>
            <a:ext cx="762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dirty="0">
                <a:latin typeface="Times New Roman" panose="02020603050405020304" pitchFamily="18" charset="0"/>
                <a:ea typeface="楷体_GB2312" pitchFamily="49" charset="-122"/>
              </a:rPr>
              <a:t>静静的月光把松林照亮，清清的泉水在石上流淌。</a:t>
            </a:r>
            <a:endParaRPr lang="zh-CN" altLang="en-US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8208" name="Text Box 17"/>
          <p:cNvSpPr txBox="1"/>
          <p:nvPr/>
        </p:nvSpPr>
        <p:spPr>
          <a:xfrm>
            <a:off x="2590800" y="4572000"/>
            <a:ext cx="7848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dirty="0">
                <a:latin typeface="Times New Roman" panose="02020603050405020304" pitchFamily="18" charset="0"/>
                <a:ea typeface="楷体_GB2312" pitchFamily="49" charset="-122"/>
              </a:rPr>
              <a:t>姑娘们洗罢衣服，笑语喧哗地从竹林里回家去，渔船顺流而下，水上莲叶便摇动起来。</a:t>
            </a:r>
            <a:endParaRPr lang="zh-CN" altLang="en-US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8209" name="Text Box 18"/>
          <p:cNvSpPr txBox="1"/>
          <p:nvPr/>
        </p:nvSpPr>
        <p:spPr>
          <a:xfrm>
            <a:off x="2667000" y="6019800"/>
            <a:ext cx="50069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en-US" b="0" dirty="0">
              <a:latin typeface="Times New Roman" panose="02020603050405020304" pitchFamily="18" charset="0"/>
            </a:endParaRPr>
          </a:p>
        </p:txBody>
      </p:sp>
      <p:sp>
        <p:nvSpPr>
          <p:cNvPr id="8210" name="Text Box 19"/>
          <p:cNvSpPr txBox="1"/>
          <p:nvPr/>
        </p:nvSpPr>
        <p:spPr>
          <a:xfrm>
            <a:off x="2590800" y="5943600"/>
            <a:ext cx="77724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dirty="0">
                <a:latin typeface="Times New Roman" panose="02020603050405020304" pitchFamily="18" charset="0"/>
                <a:ea typeface="楷体_GB2312" pitchFamily="49" charset="-122"/>
              </a:rPr>
              <a:t>春花春草，任凭它枯谢吧，我要留下享受这无比风光。</a:t>
            </a:r>
            <a:endParaRPr lang="zh-CN" altLang="en-US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huan"/>
          <p:cNvPicPr>
            <a:picLocks noChangeAspect="1"/>
          </p:cNvPicPr>
          <p:nvPr/>
        </p:nvPicPr>
        <p:blipFill>
          <a:blip r:embed="rId1">
            <a:lum bright="1999" contrast="22000"/>
          </a:blip>
          <a:stretch>
            <a:fillRect/>
          </a:stretch>
        </p:blipFill>
        <p:spPr>
          <a:xfrm>
            <a:off x="5715000" y="4511675"/>
            <a:ext cx="4953000" cy="2346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3" descr="shanshui"/>
          <p:cNvPicPr>
            <a:picLocks noChangeAspect="1"/>
          </p:cNvPicPr>
          <p:nvPr/>
        </p:nvPicPr>
        <p:blipFill>
          <a:blip r:embed="rId2">
            <a:lum bright="10001" contrast="38000"/>
          </a:blip>
          <a:stretch>
            <a:fillRect/>
          </a:stretch>
        </p:blipFill>
        <p:spPr>
          <a:xfrm>
            <a:off x="1524000" y="0"/>
            <a:ext cx="3108325" cy="3589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Text Box 5"/>
          <p:cNvSpPr txBox="1"/>
          <p:nvPr/>
        </p:nvSpPr>
        <p:spPr>
          <a:xfrm>
            <a:off x="1774825" y="2349500"/>
            <a:ext cx="8893175" cy="3683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zh-CN" altLang="en-US" b="0" dirty="0">
              <a:latin typeface="Times New Roman" panose="02020603050405020304" pitchFamily="18" charset="0"/>
            </a:endParaRPr>
          </a:p>
        </p:txBody>
      </p:sp>
      <p:sp>
        <p:nvSpPr>
          <p:cNvPr id="158726" name="Text Box 6"/>
          <p:cNvSpPr txBox="1"/>
          <p:nvPr/>
        </p:nvSpPr>
        <p:spPr>
          <a:xfrm>
            <a:off x="4269105" y="810260"/>
            <a:ext cx="6822440" cy="706755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“空”字有什么特别的含义？</a:t>
            </a:r>
            <a:endParaRPr lang="zh-CN" altLang="en-US" sz="40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58736" name="Rectangle 16"/>
          <p:cNvSpPr/>
          <p:nvPr/>
        </p:nvSpPr>
        <p:spPr>
          <a:xfrm>
            <a:off x="4632325" y="2497287"/>
            <a:ext cx="5570756" cy="954107"/>
          </a:xfrm>
          <a:prstGeom prst="rect">
            <a:avLst/>
          </a:prstGeom>
          <a:noFill/>
          <a:ln w="28575">
            <a:noFill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latin typeface="Times New Roman" panose="02020603050405020304" pitchFamily="18" charset="0"/>
              </a:rPr>
              <a:t>分析：“空”是寂静空旷的意思，</a:t>
            </a:r>
            <a:endParaRPr lang="zh-CN" altLang="en-US" sz="2800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800" dirty="0">
                <a:latin typeface="Times New Roman" panose="02020603050405020304" pitchFamily="18" charset="0"/>
              </a:rPr>
              <a:t>诗人借“空”抒发归隐情怀</a:t>
            </a:r>
            <a:r>
              <a:rPr lang="zh-CN" altLang="en-US" sz="2800" dirty="0" smtClean="0">
                <a:latin typeface="Times New Roman" panose="02020603050405020304" pitchFamily="18" charset="0"/>
              </a:rPr>
              <a:t>。</a:t>
            </a:r>
            <a:endParaRPr lang="zh-CN" altLang="en-US" sz="2800" b="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8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8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6" grpId="0"/>
      <p:bldP spid="1587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huan"/>
          <p:cNvPicPr>
            <a:picLocks noChangeAspect="1"/>
          </p:cNvPicPr>
          <p:nvPr/>
        </p:nvPicPr>
        <p:blipFill>
          <a:blip r:embed="rId1">
            <a:lum bright="1999" contrast="22000"/>
          </a:blip>
          <a:stretch>
            <a:fillRect/>
          </a:stretch>
        </p:blipFill>
        <p:spPr>
          <a:xfrm>
            <a:off x="5715000" y="4511675"/>
            <a:ext cx="4953000" cy="2346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3" descr="shanshui"/>
          <p:cNvPicPr>
            <a:picLocks noChangeAspect="1"/>
          </p:cNvPicPr>
          <p:nvPr/>
        </p:nvPicPr>
        <p:blipFill>
          <a:blip r:embed="rId2">
            <a:lum bright="10001" contrast="38000"/>
          </a:blip>
          <a:stretch>
            <a:fillRect/>
          </a:stretch>
        </p:blipFill>
        <p:spPr>
          <a:xfrm>
            <a:off x="1524000" y="0"/>
            <a:ext cx="3108325" cy="3589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 Box 5"/>
          <p:cNvSpPr txBox="1"/>
          <p:nvPr/>
        </p:nvSpPr>
        <p:spPr>
          <a:xfrm>
            <a:off x="1774825" y="2533650"/>
            <a:ext cx="8893175" cy="3683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zh-CN" altLang="en-US" b="0" dirty="0">
              <a:latin typeface="Times New Roman" panose="02020603050405020304" pitchFamily="18" charset="0"/>
            </a:endParaRPr>
          </a:p>
        </p:txBody>
      </p:sp>
      <p:sp>
        <p:nvSpPr>
          <p:cNvPr id="103430" name="Text Box 6"/>
          <p:cNvSpPr txBox="1"/>
          <p:nvPr/>
        </p:nvSpPr>
        <p:spPr>
          <a:xfrm>
            <a:off x="4583113" y="260350"/>
            <a:ext cx="6084887" cy="206121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思考：</a:t>
            </a:r>
            <a:r>
              <a:rPr lang="zh-CN" altLang="en-US" sz="3200" dirty="0">
                <a:latin typeface="Times New Roman" panose="02020603050405020304" pitchFamily="18" charset="0"/>
              </a:rPr>
              <a:t>颔联、颈联写了哪些景？有何特点？体现了诗人怎么样的感情？运用了哪些表现手法（从动静、试听、视角等方面考虑）？</a:t>
            </a:r>
            <a:r>
              <a:rPr lang="zh-CN" altLang="en-US" sz="3200" b="0" dirty="0">
                <a:latin typeface="Times New Roman" panose="02020603050405020304" pitchFamily="18" charset="0"/>
              </a:rPr>
              <a:t> </a:t>
            </a:r>
            <a:endParaRPr lang="zh-CN" altLang="en-US" sz="3200" b="0" dirty="0">
              <a:latin typeface="Times New Roman" panose="02020603050405020304" pitchFamily="18" charset="0"/>
            </a:endParaRPr>
          </a:p>
        </p:txBody>
      </p:sp>
      <p:sp>
        <p:nvSpPr>
          <p:cNvPr id="103441" name="Rectangle 17"/>
          <p:cNvSpPr/>
          <p:nvPr/>
        </p:nvSpPr>
        <p:spPr>
          <a:xfrm>
            <a:off x="1524000" y="3488214"/>
            <a:ext cx="9144000" cy="2553335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分析：</a:t>
            </a:r>
            <a:r>
              <a:rPr lang="zh-CN" altLang="en-US" sz="3200" dirty="0">
                <a:solidFill>
                  <a:schemeClr val="accent2"/>
                </a:solidFill>
                <a:latin typeface="Times New Roman" panose="02020603050405020304" pitchFamily="18" charset="0"/>
              </a:rPr>
              <a:t>写了明月、松、清泉、竹、浣女、渔舟，</a:t>
            </a:r>
            <a:endParaRPr lang="zh-CN" altLang="en-US" sz="32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3200" dirty="0">
                <a:solidFill>
                  <a:schemeClr val="accent2"/>
                </a:solidFill>
                <a:latin typeface="Times New Roman" panose="02020603050405020304" pitchFamily="18" charset="0"/>
              </a:rPr>
              <a:t>这些景物清静，幽美，明洁，体现了诗人归隐</a:t>
            </a:r>
            <a:endParaRPr lang="zh-CN" altLang="en-US" sz="32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3200" dirty="0">
                <a:solidFill>
                  <a:schemeClr val="accent2"/>
                </a:solidFill>
                <a:latin typeface="Times New Roman" panose="02020603050405020304" pitchFamily="18" charset="0"/>
              </a:rPr>
              <a:t>的情怀。运用了动静结合，</a:t>
            </a:r>
            <a:endParaRPr lang="zh-CN" altLang="en-US" sz="32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3200" dirty="0">
                <a:solidFill>
                  <a:schemeClr val="accent2"/>
                </a:solidFill>
                <a:latin typeface="Times New Roman" panose="02020603050405020304" pitchFamily="18" charset="0"/>
              </a:rPr>
              <a:t>试听相兼，俯仰结合，先声</a:t>
            </a:r>
            <a:endParaRPr lang="zh-CN" altLang="en-US" sz="32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3200" dirty="0">
                <a:solidFill>
                  <a:schemeClr val="accent2"/>
                </a:solidFill>
                <a:latin typeface="Times New Roman" panose="02020603050405020304" pitchFamily="18" charset="0"/>
              </a:rPr>
              <a:t>夺人的手法（诗中有画）。</a:t>
            </a:r>
            <a:endParaRPr lang="zh-CN" altLang="en-US" sz="32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0" grpId="0"/>
      <p:bldP spid="1034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huan"/>
          <p:cNvPicPr>
            <a:picLocks noChangeAspect="1"/>
          </p:cNvPicPr>
          <p:nvPr/>
        </p:nvPicPr>
        <p:blipFill>
          <a:blip r:embed="rId1">
            <a:lum bright="1999" contrast="22000"/>
          </a:blip>
          <a:stretch>
            <a:fillRect/>
          </a:stretch>
        </p:blipFill>
        <p:spPr>
          <a:xfrm>
            <a:off x="5715000" y="4511675"/>
            <a:ext cx="4953000" cy="2346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Picture 3" descr="shanshui"/>
          <p:cNvPicPr>
            <a:picLocks noChangeAspect="1"/>
          </p:cNvPicPr>
          <p:nvPr/>
        </p:nvPicPr>
        <p:blipFill>
          <a:blip r:embed="rId2">
            <a:lum bright="10001" contrast="38000"/>
          </a:blip>
          <a:stretch>
            <a:fillRect/>
          </a:stretch>
        </p:blipFill>
        <p:spPr>
          <a:xfrm>
            <a:off x="0" y="0"/>
            <a:ext cx="3108325" cy="3589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Text Box 5"/>
          <p:cNvSpPr txBox="1"/>
          <p:nvPr/>
        </p:nvSpPr>
        <p:spPr>
          <a:xfrm>
            <a:off x="1774825" y="2349500"/>
            <a:ext cx="8893175" cy="3683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zh-CN" altLang="en-US" b="0" dirty="0">
              <a:latin typeface="Times New Roman" panose="02020603050405020304" pitchFamily="18" charset="0"/>
            </a:endParaRPr>
          </a:p>
        </p:txBody>
      </p:sp>
      <p:sp>
        <p:nvSpPr>
          <p:cNvPr id="105478" name="Text Box 6"/>
          <p:cNvSpPr txBox="1"/>
          <p:nvPr/>
        </p:nvSpPr>
        <p:spPr>
          <a:xfrm>
            <a:off x="3130550" y="1365250"/>
            <a:ext cx="7380287" cy="11684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诗人为什么要选取“松”、“清泉”、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“竹”这些物象来写？有什么特别的含义？ 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12647" name="Text Box 1031"/>
          <p:cNvSpPr txBox="1"/>
          <p:nvPr/>
        </p:nvSpPr>
        <p:spPr>
          <a:xfrm>
            <a:off x="3251200" y="3019743"/>
            <a:ext cx="5689600" cy="206121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分析：</a:t>
            </a:r>
            <a:r>
              <a:rPr lang="zh-CN" altLang="en-US" sz="3200" dirty="0">
                <a:solidFill>
                  <a:schemeClr val="accent2"/>
                </a:solidFill>
                <a:latin typeface="Times New Roman" panose="02020603050405020304" pitchFamily="18" charset="0"/>
              </a:rPr>
              <a:t>这些物象象征诗人高洁的人格，体现了诗人追求高洁理想的境界。是诗歌中常见的意象。</a:t>
            </a:r>
            <a:endParaRPr lang="zh-CN" altLang="en-US" sz="32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8" grpId="0"/>
      <p:bldP spid="1126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000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57400" y="3962400"/>
            <a:ext cx="5549900" cy="2589213"/>
          </a:xfrm>
          <a:prstGeom prst="rect">
            <a:avLst/>
          </a:prstGeom>
          <a:noFill/>
          <a:ln w="28575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6387" name="Text Box 3"/>
          <p:cNvSpPr txBox="1"/>
          <p:nvPr/>
        </p:nvSpPr>
        <p:spPr>
          <a:xfrm>
            <a:off x="3886200" y="228600"/>
            <a:ext cx="61118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endParaRPr lang="zh-CN" altLang="en-US" b="0" dirty="0">
              <a:latin typeface="Times New Roman" panose="02020603050405020304" pitchFamily="18" charset="0"/>
            </a:endParaRPr>
          </a:p>
        </p:txBody>
      </p:sp>
      <p:sp>
        <p:nvSpPr>
          <p:cNvPr id="167945" name="Text Box 9"/>
          <p:cNvSpPr txBox="1"/>
          <p:nvPr/>
        </p:nvSpPr>
        <p:spPr>
          <a:xfrm>
            <a:off x="4583113" y="0"/>
            <a:ext cx="4319587" cy="64516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dirty="0">
                <a:latin typeface="Times New Roman" panose="02020603050405020304" pitchFamily="18" charset="0"/>
              </a:rPr>
              <a:t>学习尾联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  <p:sp>
        <p:nvSpPr>
          <p:cNvPr id="167946" name="Text Box 10"/>
          <p:cNvSpPr txBox="1"/>
          <p:nvPr/>
        </p:nvSpPr>
        <p:spPr>
          <a:xfrm>
            <a:off x="1919288" y="692150"/>
            <a:ext cx="8569325" cy="28931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思考：</a:t>
            </a:r>
            <a:r>
              <a:rPr lang="en-US" altLang="zh-CN" sz="2800" dirty="0">
                <a:latin typeface="Times New Roman" panose="02020603050405020304" pitchFamily="18" charset="0"/>
              </a:rPr>
              <a:t>《</a:t>
            </a:r>
            <a:r>
              <a:rPr lang="zh-CN" altLang="en-US" sz="2800" dirty="0">
                <a:latin typeface="Times New Roman" panose="02020603050405020304" pitchFamily="18" charset="0"/>
              </a:rPr>
              <a:t>楚辞</a:t>
            </a:r>
            <a:r>
              <a:rPr lang="en-US" altLang="zh-CN" sz="2800" dirty="0">
                <a:latin typeface="Times New Roman" panose="02020603050405020304" pitchFamily="18" charset="0"/>
              </a:rPr>
              <a:t>·</a:t>
            </a:r>
            <a:r>
              <a:rPr lang="zh-CN" altLang="en-US" sz="2800" dirty="0">
                <a:latin typeface="Times New Roman" panose="02020603050405020304" pitchFamily="18" charset="0"/>
              </a:rPr>
              <a:t>招隐士</a:t>
            </a:r>
            <a:r>
              <a:rPr lang="en-US" altLang="zh-CN" sz="2800" dirty="0">
                <a:latin typeface="Times New Roman" panose="02020603050405020304" pitchFamily="18" charset="0"/>
              </a:rPr>
              <a:t>》</a:t>
            </a:r>
            <a:r>
              <a:rPr lang="zh-CN" altLang="en-US" sz="2800" dirty="0">
                <a:latin typeface="Times New Roman" panose="02020603050405020304" pitchFamily="18" charset="0"/>
              </a:rPr>
              <a:t>有“王孙兮归来。山中兮不可久留”的句子。王维却认为“王孙自可留”。结合全诗谈谈你的理解。</a:t>
            </a:r>
            <a:endParaRPr lang="zh-CN" altLang="en-US" sz="28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分析：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  <a:r>
              <a:rPr lang="zh-CN" altLang="en-US" sz="2800" dirty="0">
                <a:solidFill>
                  <a:schemeClr val="accent2"/>
                </a:solidFill>
                <a:latin typeface="Times New Roman" panose="02020603050405020304" pitchFamily="18" charset="0"/>
              </a:rPr>
              <a:t>居山生活的美好让王维产生了向往之情，所以他说“王孙自可留”，其实是表达了对归隐生活的追求。“留”与句首“空”相呼应</a:t>
            </a:r>
            <a:r>
              <a:rPr lang="zh-CN" altLang="en-US" sz="28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。</a:t>
            </a:r>
            <a:endParaRPr lang="zh-CN" altLang="en-US" sz="28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67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513840"/>
            <a:ext cx="10363200" cy="1962150"/>
          </a:xfrm>
        </p:spPr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一幅纯洁美好的生活图景：勤劳善良、无忧无虑的人们过着幸福快乐自由的生活</a:t>
            </a:r>
            <a:r>
              <a:rPr lang="zh-CN" altLang="en-US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3552190"/>
            <a:ext cx="10363835" cy="254381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4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4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这正符合诗人厌恶官场、决心归隐于安静纯朴的田园生活的理想</a:t>
            </a:r>
            <a:r>
              <a:rPr lang="zh-CN" altLang="en-US" sz="44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kumimoji="1" lang="zh-CN" altLang="en-US" sz="4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690" y="2594610"/>
            <a:ext cx="10363200" cy="1143000"/>
          </a:xfrm>
        </p:spPr>
        <p:txBody>
          <a:bodyPr/>
          <a:lstStyle/>
          <a:p>
            <a:r>
              <a:rPr lang="zh-CN" altLang="en-US" sz="6500"/>
              <a:t>谢    谢！</a:t>
            </a:r>
            <a:endParaRPr lang="zh-CN" altLang="en-US" sz="6500"/>
          </a:p>
        </p:txBody>
      </p:sp>
    </p:spTree>
  </p:cSld>
  <p:clrMapOvr>
    <a:masterClrMapping/>
  </p:clrMapOvr>
  <p:transition>
    <p:random/>
  </p:transition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古瓶荷花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母版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833</Words>
  <Application>WPS 演示</Application>
  <PresentationFormat>自定义</PresentationFormat>
  <Paragraphs>68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9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楷体</vt:lpstr>
      <vt:lpstr>Calibri Light</vt:lpstr>
      <vt:lpstr>隶书</vt:lpstr>
      <vt:lpstr>微软雅黑</vt:lpstr>
      <vt:lpstr>华文新魏</vt:lpstr>
      <vt:lpstr>楷体_GB2312</vt:lpstr>
      <vt:lpstr>新宋体</vt:lpstr>
      <vt:lpstr>华文行楷</vt:lpstr>
      <vt:lpstr>黑体</vt:lpstr>
      <vt:lpstr>Arial</vt:lpstr>
      <vt:lpstr>Arial Unicode MS</vt:lpstr>
      <vt:lpstr>Calibri</vt:lpstr>
      <vt:lpstr>第一PPT模板网-WWW.1PPT.COM</vt:lpstr>
      <vt:lpstr>1_古瓶荷花</vt:lpstr>
      <vt:lpstr>1_默认设计模板</vt:lpstr>
      <vt:lpstr>母版2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一幅纯洁美好的生活图景：勤劳善良、无忧无虑的人们过着幸福快乐自由的生活。</vt:lpstr>
      <vt:lpstr>谢    谢！</vt:lpstr>
    </vt:vector>
  </TitlesOfParts>
  <LinksUpToDate>false</LinksUpToDate>
  <SharedDoc>false</SharedDoc>
  <HyperlinksChanged>false</HyperlinksChanged>
  <AppVersion>14.0000</AppVersion>
  <Manager>《山居秋暝》古诗词三首PPT教学课件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178</cp:revision>
  <dcterms:created xsi:type="dcterms:W3CDTF">2019-06-19T02:08:00Z</dcterms:created>
  <dcterms:modified xsi:type="dcterms:W3CDTF">2023-10-23T04:29:25Z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6BD3A2D51E7B4DF8A94B8ECA0FDB30A8_12</vt:lpwstr>
  </property>
</Properties>
</file>