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426" r:id="rId3"/>
    <p:sldId id="437" r:id="rId4"/>
    <p:sldId id="438" r:id="rId5"/>
    <p:sldId id="439" r:id="rId6"/>
    <p:sldId id="440" r:id="rId7"/>
    <p:sldId id="441" r:id="rId8"/>
    <p:sldId id="442" r:id="rId9"/>
    <p:sldId id="443" r:id="rId10"/>
    <p:sldId id="446" r:id="rId11"/>
    <p:sldId id="447" r:id="rId12"/>
    <p:sldId id="444" r:id="rId13"/>
  </p:sldIdLst>
  <p:sldSz cx="9144000" cy="5143500" type="screen16x9"/>
  <p:notesSz cx="6858000" cy="9144000"/>
  <p:custDataLst>
    <p:tags r:id="rId19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  <a:srgbClr val="FFFF00"/>
    <a:srgbClr val="3333FF"/>
    <a:srgbClr val="FF00FF"/>
    <a:srgbClr val="E60180"/>
    <a:srgbClr val="0033CC"/>
    <a:srgbClr val="CCE8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70" autoAdjust="0"/>
    <p:restoredTop sz="94660" autoAdjust="0"/>
  </p:normalViewPr>
  <p:slideViewPr>
    <p:cSldViewPr snapToGrid="0">
      <p:cViewPr>
        <p:scale>
          <a:sx n="130" d="100"/>
          <a:sy n="130" d="100"/>
        </p:scale>
        <p:origin x="-1182" y="-48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2" cy="36002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handoutMaster" Target="handoutMasters/handoutMaster1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zh-CN" altLang="en-US"/>
              <a:t>状元成才路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7449ABBD-94EE-4389-9A6E-BEA56B55CED5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zh-CN" altLang="en-US"/>
              <a:t>状元成才路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0" hangingPunct="0">
              <a:defRPr sz="1200"/>
            </a:lvl1pPr>
          </a:lstStyle>
          <a:p>
            <a:fld id="{4D3CDD96-422E-4BDB-B60C-EDAAE57202FD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zh-CN" altLang="en-US"/>
              <a:t>状元成才路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280F00D-C797-42FE-8C9C-3637FD2D60C7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zh-CN" altLang="en-US"/>
              <a:t>状元成才路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0" hangingPunct="0">
              <a:defRPr sz="1200"/>
            </a:lvl1pPr>
          </a:lstStyle>
          <a:p>
            <a:fld id="{E747B6A1-A4F0-45D8-A1E4-34250838766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五边形 5"/>
          <p:cNvSpPr/>
          <p:nvPr/>
        </p:nvSpPr>
        <p:spPr>
          <a:xfrm>
            <a:off x="0" y="233363"/>
            <a:ext cx="2446338" cy="687387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五边形 5"/>
          <p:cNvSpPr/>
          <p:nvPr/>
        </p:nvSpPr>
        <p:spPr>
          <a:xfrm>
            <a:off x="0" y="233363"/>
            <a:ext cx="2446338" cy="687387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image" Target="../media/image5.png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/>
          <p:cNvPicPr>
            <a:picLocks noChangeAspect="1" noChangeArrowheads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图片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80513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8" name="文本框 3"/>
          <p:cNvSpPr txBox="1">
            <a:spLocks noChangeArrowheads="1"/>
          </p:cNvSpPr>
          <p:nvPr/>
        </p:nvSpPr>
        <p:spPr bwMode="auto">
          <a:xfrm>
            <a:off x="2697163" y="1057275"/>
            <a:ext cx="4032250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>
              <a:lnSpc>
                <a:spcPct val="130000"/>
              </a:lnSpc>
            </a:pP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枫桥夜泊</a:t>
            </a:r>
            <a:endParaRPr lang="en-US" altLang="zh-CN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0" hangingPunct="0">
              <a:lnSpc>
                <a:spcPct val="13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[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唐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]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张继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4340" name="组合 5"/>
          <p:cNvGrpSpPr/>
          <p:nvPr/>
        </p:nvGrpSpPr>
        <p:grpSpPr bwMode="auto">
          <a:xfrm>
            <a:off x="2852738" y="935038"/>
            <a:ext cx="3538537" cy="1330325"/>
            <a:chOff x="3409950" y="151070"/>
            <a:chExt cx="2235200" cy="820479"/>
          </a:xfrm>
        </p:grpSpPr>
        <p:pic>
          <p:nvPicPr>
            <p:cNvPr id="14341" name="图片 7"/>
            <p:cNvPicPr>
              <a:picLocks noChangeAspect="1" noChangeArrowheads="1"/>
            </p:cNvPicPr>
            <p:nvPr/>
          </p:nvPicPr>
          <p:blipFill>
            <a:blip r:embed="rId2" cstate="email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3409950" y="151070"/>
              <a:ext cx="2235200" cy="8204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2" name="文本框 1"/>
            <p:cNvSpPr txBox="1">
              <a:spLocks noChangeArrowheads="1"/>
            </p:cNvSpPr>
            <p:nvPr/>
          </p:nvSpPr>
          <p:spPr bwMode="auto">
            <a:xfrm>
              <a:off x="3559175" y="259014"/>
              <a:ext cx="1936750" cy="6045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600"/>
                </a:spcBef>
              </a:pPr>
              <a:endParaRPr lang="zh-CN" altLang="en-US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ChangeArrowheads="1"/>
          </p:cNvSpPr>
          <p:nvPr/>
        </p:nvSpPr>
        <p:spPr bwMode="auto">
          <a:xfrm>
            <a:off x="573088" y="1336675"/>
            <a:ext cx="8072437" cy="265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江水睡了，船睡了，船家睡了，岸上的人也睡了。唯独他，张继，睡不着，夜愈深，愈清醒，清醒如败叶落尽的枯树，似梁燕飞去的空巢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图片 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514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8" name="文本框 1"/>
          <p:cNvSpPr txBox="1">
            <a:spLocks noChangeArrowheads="1"/>
          </p:cNvSpPr>
          <p:nvPr/>
        </p:nvSpPr>
        <p:spPr bwMode="auto">
          <a:xfrm>
            <a:off x="479425" y="284163"/>
            <a:ext cx="1935163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  <a:endParaRPr lang="zh-CN" altLang="en-US" sz="32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579" name="Rectangle 2"/>
          <p:cNvSpPr>
            <a:spLocks noChangeArrowheads="1"/>
          </p:cNvSpPr>
          <p:nvPr/>
        </p:nvSpPr>
        <p:spPr bwMode="auto">
          <a:xfrm>
            <a:off x="485775" y="1014413"/>
            <a:ext cx="19177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歌曲欣赏</a:t>
            </a:r>
            <a:endParaRPr lang="zh-CN" altLang="en-US" sz="32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580" name="Rectangle 2"/>
          <p:cNvSpPr>
            <a:spLocks noChangeArrowheads="1"/>
          </p:cNvSpPr>
          <p:nvPr/>
        </p:nvSpPr>
        <p:spPr bwMode="auto">
          <a:xfrm>
            <a:off x="3243263" y="1839913"/>
            <a:ext cx="26304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涛声依旧</a:t>
            </a:r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文本框 1"/>
          <p:cNvSpPr txBox="1">
            <a:spLocks noChangeArrowheads="1"/>
          </p:cNvSpPr>
          <p:nvPr/>
        </p:nvSpPr>
        <p:spPr bwMode="auto">
          <a:xfrm>
            <a:off x="206375" y="227013"/>
            <a:ext cx="1935163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整体感知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62" name="Text Box 6"/>
          <p:cNvSpPr txBox="1">
            <a:spLocks noChangeArrowheads="1"/>
          </p:cNvSpPr>
          <p:nvPr/>
        </p:nvSpPr>
        <p:spPr bwMode="auto">
          <a:xfrm>
            <a:off x="1741488" y="534988"/>
            <a:ext cx="4648200" cy="423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枫桥夜泊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3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[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唐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]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张继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月落乌啼霜满天，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江枫渔火对愁眠。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姑苏城外寒山寺，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夜半钟声到客船。</a:t>
            </a:r>
            <a:endParaRPr lang="zh-CN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6"/>
          <p:cNvGrpSpPr/>
          <p:nvPr/>
        </p:nvGrpSpPr>
        <p:grpSpPr bwMode="auto">
          <a:xfrm>
            <a:off x="5738813" y="1135063"/>
            <a:ext cx="3184525" cy="2062162"/>
            <a:chOff x="5820629" y="1254935"/>
            <a:chExt cx="3184634" cy="2062130"/>
          </a:xfrm>
        </p:grpSpPr>
        <p:sp>
          <p:nvSpPr>
            <p:cNvPr id="5" name="云形标注 4"/>
            <p:cNvSpPr/>
            <p:nvPr/>
          </p:nvSpPr>
          <p:spPr>
            <a:xfrm>
              <a:off x="5820629" y="1254935"/>
              <a:ext cx="3184634" cy="2062130"/>
            </a:xfrm>
            <a:prstGeom prst="cloudCallout">
              <a:avLst>
                <a:gd name="adj1" fmla="val -53867"/>
                <a:gd name="adj2" fmla="val 55085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15365" name="文本框 5"/>
            <p:cNvSpPr txBox="1">
              <a:spLocks noChangeArrowheads="1"/>
            </p:cNvSpPr>
            <p:nvPr/>
          </p:nvSpPr>
          <p:spPr bwMode="auto">
            <a:xfrm>
              <a:off x="6131563" y="1324303"/>
              <a:ext cx="2762119" cy="1865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200" b="1" dirty="0">
                  <a:latin typeface="宋体" panose="02010600030101010101" pitchFamily="2" charset="-122"/>
                </a:rPr>
                <a:t>    这首诗给你留下了什么样的印象？</a:t>
              </a:r>
              <a:endParaRPr lang="zh-CN" altLang="en-US" sz="3200" b="1" dirty="0">
                <a:latin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文本框 1"/>
          <p:cNvSpPr txBox="1">
            <a:spLocks noChangeArrowheads="1"/>
          </p:cNvSpPr>
          <p:nvPr/>
        </p:nvSpPr>
        <p:spPr bwMode="auto">
          <a:xfrm>
            <a:off x="255588" y="258763"/>
            <a:ext cx="1936750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理解诗意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386" name="文本框 3"/>
          <p:cNvSpPr txBox="1">
            <a:spLocks noChangeArrowheads="1"/>
          </p:cNvSpPr>
          <p:nvPr/>
        </p:nvSpPr>
        <p:spPr bwMode="auto">
          <a:xfrm>
            <a:off x="612775" y="919163"/>
            <a:ext cx="5511800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latin typeface="宋体" panose="02010600030101010101" pitchFamily="2" charset="-122"/>
              </a:rPr>
              <a:t>这首诗描写了哪些景物？</a:t>
            </a:r>
            <a:endParaRPr lang="zh-CN" altLang="en-US" sz="3200" b="1">
              <a:latin typeface="宋体" panose="02010600030101010101" pitchFamily="2" charset="-122"/>
            </a:endParaRPr>
          </a:p>
        </p:txBody>
      </p:sp>
      <p:sp>
        <p:nvSpPr>
          <p:cNvPr id="16387" name="Text Box 6"/>
          <p:cNvSpPr txBox="1">
            <a:spLocks noChangeArrowheads="1"/>
          </p:cNvSpPr>
          <p:nvPr/>
        </p:nvSpPr>
        <p:spPr bwMode="auto">
          <a:xfrm>
            <a:off x="1473200" y="1482725"/>
            <a:ext cx="4648200" cy="329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枫桥夜泊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月落乌啼霜满天，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江枫渔火对愁眠。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姑苏城外寒山寺，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夜半钟声到客船。</a:t>
            </a:r>
            <a:endParaRPr lang="zh-CN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473200" y="1482725"/>
            <a:ext cx="4648200" cy="329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枫桥夜泊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32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月落乌啼霜满天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32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江枫渔火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对愁眠。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姑苏城外</a:t>
            </a:r>
            <a:r>
              <a:rPr lang="zh-CN" altLang="en-US" sz="32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寒山寺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夜半</a:t>
            </a:r>
            <a:r>
              <a:rPr lang="zh-CN" altLang="en-US" sz="32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钟声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到</a:t>
            </a:r>
            <a:r>
              <a:rPr lang="zh-CN" altLang="en-US" sz="32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客船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6"/>
          <p:cNvGrpSpPr/>
          <p:nvPr/>
        </p:nvGrpSpPr>
        <p:grpSpPr bwMode="auto">
          <a:xfrm>
            <a:off x="5372100" y="863600"/>
            <a:ext cx="3186113" cy="1646238"/>
            <a:chOff x="5820629" y="1254935"/>
            <a:chExt cx="3184634" cy="1645920"/>
          </a:xfrm>
        </p:grpSpPr>
        <p:sp>
          <p:nvSpPr>
            <p:cNvPr id="8" name="云形标注 7"/>
            <p:cNvSpPr/>
            <p:nvPr/>
          </p:nvSpPr>
          <p:spPr>
            <a:xfrm>
              <a:off x="5820629" y="1254935"/>
              <a:ext cx="3184634" cy="1645920"/>
            </a:xfrm>
            <a:prstGeom prst="cloudCallout">
              <a:avLst>
                <a:gd name="adj1" fmla="val -54897"/>
                <a:gd name="adj2" fmla="val 46021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16391" name="文本框 8"/>
            <p:cNvSpPr txBox="1">
              <a:spLocks noChangeArrowheads="1"/>
            </p:cNvSpPr>
            <p:nvPr/>
          </p:nvSpPr>
          <p:spPr bwMode="auto">
            <a:xfrm>
              <a:off x="5820629" y="1355148"/>
              <a:ext cx="3073053" cy="1274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200" b="1" dirty="0">
                  <a:latin typeface="宋体" panose="02010600030101010101" pitchFamily="2" charset="-122"/>
                </a:rPr>
                <a:t>    哪个字表达了诗人的情感？</a:t>
              </a:r>
              <a:endParaRPr lang="zh-CN" altLang="en-US" sz="3200" b="1" dirty="0">
                <a:latin typeface="宋体" panose="02010600030101010101" pitchFamily="2" charset="-122"/>
              </a:endParaRPr>
            </a:p>
          </p:txBody>
        </p:sp>
      </p:grpSp>
      <p:sp>
        <p:nvSpPr>
          <p:cNvPr id="10" name="椭圆 9"/>
          <p:cNvSpPr/>
          <p:nvPr/>
        </p:nvSpPr>
        <p:spPr>
          <a:xfrm>
            <a:off x="4171950" y="2874963"/>
            <a:ext cx="479425" cy="479425"/>
          </a:xfrm>
          <a:prstGeom prst="ellipse">
            <a:avLst/>
          </a:prstGeom>
          <a:noFill/>
          <a:ln>
            <a:solidFill>
              <a:srgbClr val="E601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10"/>
          <p:cNvGrpSpPr/>
          <p:nvPr/>
        </p:nvGrpSpPr>
        <p:grpSpPr bwMode="auto">
          <a:xfrm>
            <a:off x="5372100" y="2738438"/>
            <a:ext cx="3186113" cy="2185987"/>
            <a:chOff x="5820629" y="1254935"/>
            <a:chExt cx="3184634" cy="1709665"/>
          </a:xfrm>
        </p:grpSpPr>
        <p:sp>
          <p:nvSpPr>
            <p:cNvPr id="12" name="云形标注 11"/>
            <p:cNvSpPr/>
            <p:nvPr/>
          </p:nvSpPr>
          <p:spPr>
            <a:xfrm>
              <a:off x="5820629" y="1254935"/>
              <a:ext cx="3184634" cy="1709665"/>
            </a:xfrm>
            <a:prstGeom prst="cloudCallout">
              <a:avLst>
                <a:gd name="adj1" fmla="val -70937"/>
                <a:gd name="adj2" fmla="val -23106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16395" name="文本框 12"/>
            <p:cNvSpPr txBox="1">
              <a:spLocks noChangeArrowheads="1"/>
            </p:cNvSpPr>
            <p:nvPr/>
          </p:nvSpPr>
          <p:spPr bwMode="auto">
            <a:xfrm>
              <a:off x="6041346" y="1355148"/>
              <a:ext cx="2852335" cy="14580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200" b="1" dirty="0">
                  <a:latin typeface="宋体" panose="02010600030101010101" pitchFamily="2" charset="-122"/>
                </a:rPr>
                <a:t>    诗人是通过哪些描写突出这个字的？</a:t>
              </a:r>
              <a:endParaRPr lang="zh-CN" altLang="en-US" sz="3200" b="1" dirty="0">
                <a:latin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ChangeArrowheads="1"/>
          </p:cNvSpPr>
          <p:nvPr/>
        </p:nvSpPr>
        <p:spPr bwMode="auto">
          <a:xfrm>
            <a:off x="2487613" y="1885950"/>
            <a:ext cx="3706812" cy="70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30000"/>
              </a:lnSpc>
              <a:spcBef>
                <a:spcPts val="2400"/>
              </a:spcBef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月落乌啼霜满天</a:t>
            </a:r>
            <a:endParaRPr lang="en-US" altLang="zh-CN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2487613" y="2932113"/>
            <a:ext cx="3706812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30000"/>
              </a:lnSpc>
              <a:spcBef>
                <a:spcPts val="2400"/>
              </a:spcBef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月落乌啼霜满地</a:t>
            </a:r>
            <a:endParaRPr lang="en-US" altLang="zh-CN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411" name="文本框 3"/>
          <p:cNvSpPr txBox="1">
            <a:spLocks noChangeArrowheads="1"/>
          </p:cNvSpPr>
          <p:nvPr/>
        </p:nvSpPr>
        <p:spPr bwMode="auto">
          <a:xfrm>
            <a:off x="-7938" y="225425"/>
            <a:ext cx="3392488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对比读一读。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爆炸形 1 4"/>
          <p:cNvSpPr/>
          <p:nvPr/>
        </p:nvSpPr>
        <p:spPr>
          <a:xfrm>
            <a:off x="5959475" y="1500188"/>
            <a:ext cx="1671638" cy="1481137"/>
          </a:xfrm>
          <a:prstGeom prst="irregularSeal1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zh-CN" altLang="en-US" sz="3600" b="1" dirty="0">
                <a:solidFill>
                  <a:srgbClr val="E60180"/>
                </a:solidFill>
              </a:rPr>
              <a:t>冷</a:t>
            </a:r>
            <a:endParaRPr lang="zh-CN" altLang="en-US" sz="3600" b="1" dirty="0">
              <a:solidFill>
                <a:srgbClr val="E6018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ChangeArrowheads="1"/>
          </p:cNvSpPr>
          <p:nvPr/>
        </p:nvSpPr>
        <p:spPr bwMode="auto">
          <a:xfrm>
            <a:off x="2624138" y="971550"/>
            <a:ext cx="3706812" cy="70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30000"/>
              </a:lnSpc>
              <a:spcBef>
                <a:spcPts val="2400"/>
              </a:spcBef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江枫渔火对愁眠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5"/>
          <p:cNvGrpSpPr/>
          <p:nvPr/>
        </p:nvGrpSpPr>
        <p:grpSpPr bwMode="auto">
          <a:xfrm>
            <a:off x="2459038" y="2486025"/>
            <a:ext cx="3609975" cy="1847850"/>
            <a:chOff x="5700811" y="1506289"/>
            <a:chExt cx="3610110" cy="1444480"/>
          </a:xfrm>
        </p:grpSpPr>
        <p:sp>
          <p:nvSpPr>
            <p:cNvPr id="7" name="云形标注 6"/>
            <p:cNvSpPr/>
            <p:nvPr/>
          </p:nvSpPr>
          <p:spPr>
            <a:xfrm>
              <a:off x="5700811" y="1506289"/>
              <a:ext cx="3610110" cy="1444480"/>
            </a:xfrm>
            <a:prstGeom prst="cloudCallout">
              <a:avLst>
                <a:gd name="adj1" fmla="val 7361"/>
                <a:gd name="adj2" fmla="val -9570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18436" name="文本框 7"/>
            <p:cNvSpPr txBox="1">
              <a:spLocks noChangeArrowheads="1"/>
            </p:cNvSpPr>
            <p:nvPr/>
          </p:nvSpPr>
          <p:spPr bwMode="auto">
            <a:xfrm>
              <a:off x="5700811" y="1730469"/>
              <a:ext cx="3411658" cy="996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200" b="1">
                  <a:latin typeface="宋体" panose="02010600030101010101" pitchFamily="2" charset="-122"/>
                </a:rPr>
                <a:t>    你仿佛看到了什么？</a:t>
              </a:r>
              <a:endParaRPr lang="zh-CN" altLang="en-US" sz="3200" b="1">
                <a:latin typeface="宋体" panose="02010600030101010101" pitchFamily="2" charset="-122"/>
              </a:endParaRPr>
            </a:p>
          </p:txBody>
        </p:sp>
      </p:grpSp>
      <p:pic>
        <p:nvPicPr>
          <p:cNvPr id="8" name="图片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80513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ChangeArrowheads="1"/>
          </p:cNvSpPr>
          <p:nvPr/>
        </p:nvSpPr>
        <p:spPr bwMode="auto">
          <a:xfrm>
            <a:off x="3140075" y="396875"/>
            <a:ext cx="3706813" cy="431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江水睡了，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枫桥睡了，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船家睡了，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岸上的人也睡了，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唯独张继醒着，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夜愈深愈难眠。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ChangeArrowheads="1"/>
          </p:cNvSpPr>
          <p:nvPr/>
        </p:nvSpPr>
        <p:spPr bwMode="auto">
          <a:xfrm>
            <a:off x="2798763" y="917575"/>
            <a:ext cx="4549775" cy="329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月落乌啼霜满天，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江枫渔火对愁眠。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姑苏城外寒山寺，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夜半钟声到客船。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图片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586050" y="908600"/>
            <a:ext cx="7971901" cy="3326300"/>
          </a:xfrm>
          <a:prstGeom prst="roundRect">
            <a:avLst>
              <a:gd name="adj" fmla="val 7316"/>
            </a:avLst>
          </a:prstGeom>
          <a:solidFill>
            <a:srgbClr val="FFFFFF"/>
          </a:solidFill>
          <a:ln>
            <a:noFill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defRPr/>
            </a:pPr>
            <a:r>
              <a:rPr lang="zh-CN" altLang="en-US" sz="3200" b="1" dirty="0">
                <a:effectLst>
                  <a:glow>
                    <a:schemeClr val="accent1"/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   他落榜了！一千二百年前，榜纸那么大那么长，然而，就是没有他张继的名字。</a:t>
            </a:r>
            <a:endParaRPr lang="zh-CN" altLang="en-US" sz="3200" b="1" dirty="0">
              <a:effectLst>
                <a:glow>
                  <a:schemeClr val="accent1"/>
                </a:glo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zh-CN" altLang="en-US" sz="3200" b="1" dirty="0">
                <a:effectLst>
                  <a:glow>
                    <a:schemeClr val="accent1"/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   江枫如火，这天黄昏，船，来到了苏州。但，这美丽的古城，对张继而言，也无非是另一个触动愁情的地方。</a:t>
            </a:r>
            <a:endParaRPr lang="zh-CN" altLang="en-US" sz="3200" b="1" dirty="0">
              <a:effectLst>
                <a:glow>
                  <a:schemeClr val="accent1"/>
                </a:glo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ChangeArrowheads="1"/>
          </p:cNvSpPr>
          <p:nvPr/>
        </p:nvSpPr>
        <p:spPr bwMode="auto">
          <a:xfrm>
            <a:off x="919163" y="819150"/>
            <a:ext cx="7559675" cy="394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如果说白天有什么该做的事，对一个读书人而言，就是读书吧！夜晚呢？夜晚该睡觉以便养足精神第二天再读。然而，今晚是一个忧伤的夜晚。今夜，在异乡，在江畔，在秋冷雁高的季节，容许一个落魄士子放肆他的忧伤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自定义 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00007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eaLnBrk="1" hangingPunct="1">
          <a:lnSpc>
            <a:spcPct val="120000"/>
          </a:lnSpc>
          <a:spcBef>
            <a:spcPts val="600"/>
          </a:spcBef>
          <a:defRPr sz="3200" b="1" dirty="0" smtClean="0">
            <a:latin typeface="楷体" panose="02010609060101010101" pitchFamily="49" charset="-122"/>
            <a:ea typeface="楷体" panose="02010609060101010101" pitchFamily="49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579</Words>
  <Application>WPS 演示</Application>
  <PresentationFormat>全屏显示(16:9)</PresentationFormat>
  <Paragraphs>71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3" baseType="lpstr">
      <vt:lpstr>Arial</vt:lpstr>
      <vt:lpstr>宋体</vt:lpstr>
      <vt:lpstr>Wingdings</vt:lpstr>
      <vt:lpstr>楷体</vt:lpstr>
      <vt:lpstr>Calibri</vt:lpstr>
      <vt:lpstr>Calibri</vt:lpstr>
      <vt:lpstr>黑体</vt:lpstr>
      <vt:lpstr>微软雅黑</vt:lpstr>
      <vt:lpstr>Arial</vt:lpstr>
      <vt:lpstr>Arial Unicode MS</vt:lpstr>
      <vt:lpstr>等线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  <Manager>第一PPT模板网-WWW.1PPT.COM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643</cp:revision>
  <dcterms:created xsi:type="dcterms:W3CDTF">2016-01-14T05:53:00Z</dcterms:created>
  <dcterms:modified xsi:type="dcterms:W3CDTF">2023-10-23T04:30:19Z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30AB77F840914E898F4CC63055D3CF3A_12</vt:lpwstr>
  </property>
</Properties>
</file>