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92" r:id="rId3"/>
    <p:sldId id="290" r:id="rId4"/>
    <p:sldId id="291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</p:sldIdLst>
  <p:sldSz cx="9144000" cy="5143500" type="screen16x9"/>
  <p:notesSz cx="6858000" cy="9144000"/>
  <p:embeddedFontLst>
    <p:embeddedFont>
      <p:font typeface="Calibri Light" panose="020F0302020204030204"/>
      <p:regular r:id="rId21"/>
      <p:italic r:id="rId22"/>
    </p:embeddedFont>
    <p:embeddedFont>
      <p:font typeface="楷体" panose="02010609060101010101" pitchFamily="49" charset="-122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黑体" panose="02010609060101010101" pitchFamily="49" charset="-122"/>
      <p:regular r:id="rId28"/>
    </p:embeddedFont>
    <p:embeddedFont>
      <p:font typeface="taozhi.cn_PY" panose="02010600030101010101" pitchFamily="2" charset="-122"/>
      <p:regular r:id="rId29"/>
    </p:embeddedFont>
  </p:embeddedFontLst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>
      <p:cViewPr>
        <p:scale>
          <a:sx n="120" d="100"/>
          <a:sy n="120" d="100"/>
        </p:scale>
        <p:origin x="-1566" y="-6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font" Target="fonts/font9.fntdata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DF0F64-5B41-49B1-9484-2D25B65CF3C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E68CF1-A03C-400D-AB26-90F2CC894F96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6.png"/><Relationship Id="rId7" Type="http://schemas.openxmlformats.org/officeDocument/2006/relationships/image" Target="../media/image19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8.GIF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6.png"/><Relationship Id="rId7" Type="http://schemas.openxmlformats.org/officeDocument/2006/relationships/image" Target="../media/image21.jpeg"/><Relationship Id="rId6" Type="http://schemas.openxmlformats.org/officeDocument/2006/relationships/image" Target="../media/image19.jpeg"/><Relationship Id="rId5" Type="http://schemas.openxmlformats.org/officeDocument/2006/relationships/image" Target="../media/image20.GIF"/><Relationship Id="rId4" Type="http://schemas.openxmlformats.org/officeDocument/2006/relationships/image" Target="../media/image15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2.pn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6.png"/><Relationship Id="rId7" Type="http://schemas.openxmlformats.org/officeDocument/2006/relationships/image" Target="../media/image24.jpeg"/><Relationship Id="rId6" Type="http://schemas.openxmlformats.org/officeDocument/2006/relationships/image" Target="../media/image21.jpeg"/><Relationship Id="rId5" Type="http://schemas.openxmlformats.org/officeDocument/2006/relationships/image" Target="../media/image19.jpeg"/><Relationship Id="rId4" Type="http://schemas.openxmlformats.org/officeDocument/2006/relationships/image" Target="../media/image15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6.png"/><Relationship Id="rId7" Type="http://schemas.openxmlformats.org/officeDocument/2006/relationships/image" Target="../media/image26.jpeg"/><Relationship Id="rId6" Type="http://schemas.openxmlformats.org/officeDocument/2006/relationships/image" Target="../media/image24.jpeg"/><Relationship Id="rId5" Type="http://schemas.openxmlformats.org/officeDocument/2006/relationships/image" Target="../media/image21.jpeg"/><Relationship Id="rId4" Type="http://schemas.openxmlformats.org/officeDocument/2006/relationships/image" Target="../media/image19.jpeg"/><Relationship Id="rId3" Type="http://schemas.openxmlformats.org/officeDocument/2006/relationships/image" Target="../media/image15.jpeg"/><Relationship Id="rId2" Type="http://schemas.openxmlformats.org/officeDocument/2006/relationships/image" Target="../media/image25.GIF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6.png"/><Relationship Id="rId7" Type="http://schemas.openxmlformats.org/officeDocument/2006/relationships/image" Target="../media/image28.jpeg"/><Relationship Id="rId6" Type="http://schemas.openxmlformats.org/officeDocument/2006/relationships/image" Target="../media/image26.jpeg"/><Relationship Id="rId5" Type="http://schemas.openxmlformats.org/officeDocument/2006/relationships/image" Target="../media/image24.jpeg"/><Relationship Id="rId4" Type="http://schemas.openxmlformats.org/officeDocument/2006/relationships/image" Target="../media/image21.jpeg"/><Relationship Id="rId3" Type="http://schemas.openxmlformats.org/officeDocument/2006/relationships/image" Target="../media/image19.jpeg"/><Relationship Id="rId2" Type="http://schemas.openxmlformats.org/officeDocument/2006/relationships/image" Target="../media/image27.GIF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6.png"/><Relationship Id="rId7" Type="http://schemas.openxmlformats.org/officeDocument/2006/relationships/image" Target="../media/image30.jpeg"/><Relationship Id="rId6" Type="http://schemas.openxmlformats.org/officeDocument/2006/relationships/image" Target="../media/image28.jpeg"/><Relationship Id="rId5" Type="http://schemas.openxmlformats.org/officeDocument/2006/relationships/image" Target="../media/image26.jpeg"/><Relationship Id="rId4" Type="http://schemas.openxmlformats.org/officeDocument/2006/relationships/image" Target="../media/image24.jpeg"/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7.png"/><Relationship Id="rId7" Type="http://schemas.openxmlformats.org/officeDocument/2006/relationships/image" Target="../media/image6.pn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t="240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718118" y="518739"/>
            <a:ext cx="3726090" cy="1571418"/>
            <a:chOff x="2339752" y="518739"/>
            <a:chExt cx="3726090" cy="1571418"/>
          </a:xfrm>
        </p:grpSpPr>
        <p:grpSp>
          <p:nvGrpSpPr>
            <p:cNvPr id="7" name="组合 6"/>
            <p:cNvGrpSpPr/>
            <p:nvPr/>
          </p:nvGrpSpPr>
          <p:grpSpPr>
            <a:xfrm>
              <a:off x="2339752" y="627534"/>
              <a:ext cx="3726090" cy="1462623"/>
              <a:chOff x="2461166" y="2736250"/>
              <a:chExt cx="3726090" cy="1065558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553482" y="2942852"/>
                <a:ext cx="3606782" cy="652355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5989558" y="2736250"/>
                <a:ext cx="197698" cy="1065558"/>
              </a:xfrm>
              <a:prstGeom prst="rect">
                <a:avLst/>
              </a:prstGeom>
            </p:spPr>
          </p:pic>
          <p:sp>
            <p:nvSpPr>
              <p:cNvPr id="10" name="矩形 9"/>
              <p:cNvSpPr/>
              <p:nvPr/>
            </p:nvSpPr>
            <p:spPr>
              <a:xfrm>
                <a:off x="2649786" y="2985951"/>
                <a:ext cx="3358078" cy="5661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flipH="1">
                <a:off x="2461166" y="2736250"/>
                <a:ext cx="197698" cy="1065558"/>
              </a:xfrm>
              <a:prstGeom prst="rect">
                <a:avLst/>
              </a:prstGeom>
            </p:spPr>
          </p:pic>
        </p:grpSp>
        <p:sp>
          <p:nvSpPr>
            <p:cNvPr id="3" name="文本框 2"/>
            <p:cNvSpPr txBox="1"/>
            <p:nvPr/>
          </p:nvSpPr>
          <p:spPr>
            <a:xfrm>
              <a:off x="2879812" y="518739"/>
              <a:ext cx="2700300" cy="1260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6000" spc="600" dirty="0">
                  <a:latin typeface="楷体" panose="02010609060101010101" pitchFamily="49" charset="-122"/>
                  <a:ea typeface="楷体" panose="02010609060101010101" pitchFamily="49" charset="-122"/>
                </a:rPr>
                <a:t>长相思</a:t>
              </a:r>
              <a:endParaRPr lang="en-US" altLang="zh-CN" sz="6000" spc="6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1059834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90140" y="2608327"/>
            <a:ext cx="1274148" cy="12741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5403" y="2608327"/>
            <a:ext cx="1274148" cy="12741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25403" y="1059834"/>
            <a:ext cx="1274148" cy="12741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07771" y="2608327"/>
            <a:ext cx="1274148" cy="12741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325403" y="1059582"/>
            <a:ext cx="1274400" cy="1274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1059834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90140" y="2608327"/>
            <a:ext cx="1274148" cy="12741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5403" y="2608327"/>
            <a:ext cx="1274148" cy="12741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07771" y="2608327"/>
            <a:ext cx="1274148" cy="12741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325403" y="1059582"/>
            <a:ext cx="1274400" cy="1274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  <p:pic>
        <p:nvPicPr>
          <p:cNvPr id="16" name="New picture"/>
          <p:cNvPicPr/>
          <p:nvPr/>
        </p:nvPicPr>
        <p:blipFill>
          <a:blip r:embed="rId10"/>
          <a:stretch>
            <a:fillRect/>
          </a:stretch>
        </p:blipFill>
        <p:spPr>
          <a:xfrm>
            <a:off x="11569700" y="12204700"/>
            <a:ext cx="3048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1059834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90140" y="2608327"/>
            <a:ext cx="1274148" cy="12741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5403" y="2608327"/>
            <a:ext cx="1274148" cy="12741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07771" y="2608327"/>
            <a:ext cx="1274148" cy="12741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25403" y="1059582"/>
            <a:ext cx="1274400" cy="127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889888" y="1059582"/>
            <a:ext cx="1274400" cy="1274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2608327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25403" y="2608327"/>
            <a:ext cx="1274148" cy="12741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07771" y="2608327"/>
            <a:ext cx="1274148" cy="12741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25403" y="1059582"/>
            <a:ext cx="1274400" cy="127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89888" y="1059582"/>
            <a:ext cx="1274400" cy="1274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325403" y="2608075"/>
            <a:ext cx="1274400" cy="1274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2608327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07771" y="2608327"/>
            <a:ext cx="1274148" cy="12741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5403" y="1059582"/>
            <a:ext cx="1274400" cy="1274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89888" y="1059582"/>
            <a:ext cx="1274400" cy="127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325403" y="2608075"/>
            <a:ext cx="1274400" cy="1274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107519" y="2608075"/>
            <a:ext cx="1274400" cy="1274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2608327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25403" y="1059582"/>
            <a:ext cx="1274400" cy="1274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07646" y="1059834"/>
            <a:ext cx="1274400" cy="1274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89888" y="1059582"/>
            <a:ext cx="1274400" cy="127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25403" y="2608075"/>
            <a:ext cx="1274400" cy="127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107519" y="2608075"/>
            <a:ext cx="1274400" cy="1274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889888" y="2608075"/>
            <a:ext cx="1274400" cy="1274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423831" y="1476979"/>
            <a:ext cx="8331721" cy="3011760"/>
            <a:chOff x="423831" y="1476979"/>
            <a:chExt cx="8331721" cy="3011760"/>
          </a:xfrm>
        </p:grpSpPr>
        <p:grpSp>
          <p:nvGrpSpPr>
            <p:cNvPr id="11" name="组合 10"/>
            <p:cNvGrpSpPr/>
            <p:nvPr/>
          </p:nvGrpSpPr>
          <p:grpSpPr>
            <a:xfrm>
              <a:off x="423831" y="1476979"/>
              <a:ext cx="8331721" cy="3011760"/>
              <a:chOff x="329966" y="987574"/>
              <a:chExt cx="8634522" cy="2448272"/>
            </a:xfrm>
          </p:grpSpPr>
          <p:sp>
            <p:nvSpPr>
              <p:cNvPr id="14" name="圆角矩形 13"/>
              <p:cNvSpPr/>
              <p:nvPr/>
            </p:nvSpPr>
            <p:spPr bwMode="auto">
              <a:xfrm>
                <a:off x="376278" y="1094523"/>
                <a:ext cx="8588210" cy="2341323"/>
              </a:xfrm>
              <a:prstGeom prst="roundRect">
                <a:avLst>
                  <a:gd name="adj" fmla="val 12022"/>
                </a:avLst>
              </a:prstGeom>
              <a:solidFill>
                <a:srgbClr val="93CDDD"/>
              </a:solidFill>
              <a:ln w="12700" cap="flat" cmpd="sng" algn="ctr">
                <a:solidFill>
                  <a:srgbClr val="93CDDD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 bwMode="auto">
              <a:xfrm>
                <a:off x="329966" y="987574"/>
                <a:ext cx="8562513" cy="2360914"/>
              </a:xfrm>
              <a:prstGeom prst="roundRect">
                <a:avLst>
                  <a:gd name="adj" fmla="val 9368"/>
                </a:avLst>
              </a:prstGeom>
              <a:solidFill>
                <a:schemeClr val="bg1"/>
              </a:solidFill>
              <a:ln w="12700" cap="flat" cmpd="sng" algn="ctr">
                <a:solidFill>
                  <a:srgbClr val="93CDDD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" name="文本框 1"/>
            <p:cNvSpPr txBox="1"/>
            <p:nvPr/>
          </p:nvSpPr>
          <p:spPr>
            <a:xfrm>
              <a:off x="2540918" y="1491630"/>
              <a:ext cx="6058284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纳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兰性德，叶赫那拉氏，字容若，号楞伽山人，清朝初年词人。他的词以“真”取胜，写景逼真传神，词风“清丽婉约，哀感顽艳，格高韵远，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独具特色”。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著有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通志堂集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侧帽集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饮水词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等。</a:t>
              </a:r>
              <a:endPara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" name="Picture 2" descr="timg?image&amp;quality=80&amp;size=b9999_10000&amp;sec=1543227037503&amp;di=1c3992f3f9ee46481d05e13e6c83b8ba&amp;imgtype=0&amp;src=http%3A%2F%2Fa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668710" y="1732252"/>
              <a:ext cx="1800200" cy="2423674"/>
            </a:xfrm>
            <a:prstGeom prst="roundRect">
              <a:avLst>
                <a:gd name="adj" fmla="val 12100"/>
              </a:avLst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323528" y="555526"/>
            <a:ext cx="1471085" cy="534600"/>
            <a:chOff x="3131840" y="2188312"/>
            <a:chExt cx="1471085" cy="534600"/>
          </a:xfrm>
        </p:grpSpPr>
        <p:sp>
          <p:nvSpPr>
            <p:cNvPr id="5" name="圆角矩形 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作者简介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18214" y="3003798"/>
            <a:ext cx="9973694" cy="226445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32576" y="1426831"/>
            <a:ext cx="6078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长相思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j-ea"/>
                <a:ea typeface="+mj-ea"/>
              </a:rPr>
              <a:t>                [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en-US" altLang="zh-CN" sz="2000" dirty="0">
                <a:latin typeface="+mj-ea"/>
                <a:ea typeface="+mj-ea"/>
              </a:rPr>
              <a:t>]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纳兰性德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山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一程，水一程，身向榆关那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畔行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，夜深千帐灯。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风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000" dirty="0">
                <a:solidFill>
                  <a:srgbClr val="FDFDF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，雪一</a:t>
            </a:r>
            <a:r>
              <a:rPr lang="zh-CN" altLang="en-US" sz="2000" dirty="0">
                <a:solidFill>
                  <a:srgbClr val="FDFDF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，聒碎乡心梦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，故园无此声。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52996" y="3412986"/>
            <a:ext cx="2808312" cy="1080120"/>
            <a:chOff x="3252996" y="3412986"/>
            <a:chExt cx="2808312" cy="1080120"/>
          </a:xfrm>
        </p:grpSpPr>
        <p:sp>
          <p:nvSpPr>
            <p:cNvPr id="15" name="圆角矩形 14"/>
            <p:cNvSpPr/>
            <p:nvPr/>
          </p:nvSpPr>
          <p:spPr>
            <a:xfrm>
              <a:off x="3252996" y="3412986"/>
              <a:ext cx="2808312" cy="10801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275856" y="3610345"/>
              <a:ext cx="2776722" cy="747343"/>
              <a:chOff x="2509170" y="931161"/>
              <a:chExt cx="2776722" cy="747343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2509170" y="931161"/>
                <a:ext cx="2776722" cy="7419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70000"/>
                  </a:lnSpc>
                </a:pPr>
                <a:r>
                  <a:rPr lang="en-US" altLang="zh-CN" sz="2000" smtClean="0">
                    <a:solidFill>
                      <a:srgbClr val="FF5D5D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</a:t>
                </a:r>
                <a:r>
                  <a:rPr lang="en-US" altLang="zh-CN" sz="2000" err="1" smtClean="0">
                    <a:solidFill>
                      <a:srgbClr val="FF5D5D"/>
                    </a:solidFill>
                    <a:latin typeface="taozhi.cn_PY" panose="02010600030101010101" pitchFamily="2" charset="-122"/>
                    <a:ea typeface="楷体" panose="02010609060101010101" pitchFamily="49" charset="-122"/>
                  </a:rPr>
                  <a:t>gēng</a:t>
                </a:r>
                <a:r>
                  <a:rPr lang="en-US" altLang="zh-CN" sz="2000" smtClean="0">
                    <a:latin typeface="+mj-ea"/>
                    <a:ea typeface="+mj-ea"/>
                  </a:rPr>
                  <a:t>(</a:t>
                </a:r>
                <a:r>
                  <a:rPr lang="zh-CN" altLang="en-US" sz="200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更鼓</a:t>
                </a:r>
                <a:r>
                  <a:rPr lang="en-US" altLang="zh-CN" sz="2000" smtClean="0">
                    <a:latin typeface="+mj-ea"/>
                    <a:ea typeface="+mj-ea"/>
                  </a:rPr>
                  <a:t>)(</a:t>
                </a:r>
                <a:r>
                  <a:rPr lang="zh-CN" altLang="en-US" sz="200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三更</a:t>
                </a:r>
                <a:r>
                  <a:rPr lang="en-US" altLang="zh-CN" sz="2000" smtClean="0">
                    <a:latin typeface="+mj-ea"/>
                    <a:ea typeface="+mj-ea"/>
                  </a:rPr>
                  <a:t>)</a:t>
                </a:r>
                <a:endParaRPr lang="en-US" altLang="zh-CN" sz="2000" smtClean="0">
                  <a:latin typeface="+mj-ea"/>
                  <a:ea typeface="+mj-ea"/>
                </a:endParaRPr>
              </a:p>
              <a:p>
                <a:pPr>
                  <a:lnSpc>
                    <a:spcPct val="70000"/>
                  </a:lnSpc>
                </a:pPr>
                <a:r>
                  <a:rPr lang="zh-CN" altLang="en-US" sz="2000" smtClean="0">
                    <a:solidFill>
                      <a:srgbClr val="FF5D5D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更</a:t>
                </a:r>
                <a:endParaRPr lang="en-US" altLang="zh-CN" sz="2000" smtClean="0">
                  <a:solidFill>
                    <a:srgbClr val="FF5D5D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r>
                  <a:rPr lang="en-US" altLang="zh-CN" sz="2000" smtClean="0">
                    <a:solidFill>
                      <a:srgbClr val="FF5D5D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</a:t>
                </a:r>
                <a:r>
                  <a:rPr lang="en-US" altLang="zh-CN" sz="2000" err="1" smtClean="0">
                    <a:solidFill>
                      <a:srgbClr val="FF5D5D"/>
                    </a:solidFill>
                    <a:latin typeface="taozhi.cn_PY" panose="02010600030101010101" pitchFamily="2" charset="-122"/>
                    <a:ea typeface="楷体" panose="02010609060101010101" pitchFamily="49" charset="-122"/>
                  </a:rPr>
                  <a:t>gèng</a:t>
                </a:r>
                <a:r>
                  <a:rPr lang="en-US" altLang="zh-CN" sz="2000" smtClean="0">
                    <a:latin typeface="+mj-ea"/>
                    <a:ea typeface="+mj-ea"/>
                  </a:rPr>
                  <a:t>(</a:t>
                </a:r>
                <a:r>
                  <a:rPr lang="zh-CN" altLang="en-US" sz="200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更好</a:t>
                </a:r>
                <a:r>
                  <a:rPr lang="en-US" altLang="zh-CN" sz="2000" smtClean="0">
                    <a:latin typeface="+mj-ea"/>
                    <a:ea typeface="+mj-ea"/>
                  </a:rPr>
                  <a:t>)(</a:t>
                </a:r>
                <a:r>
                  <a:rPr lang="zh-CN" altLang="en-US" sz="200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更加</a:t>
                </a:r>
                <a:r>
                  <a:rPr lang="en-US" altLang="zh-CN" sz="2000" smtClean="0">
                    <a:latin typeface="+mj-ea"/>
                    <a:ea typeface="+mj-ea"/>
                  </a:rPr>
                  <a:t>)</a:t>
                </a:r>
                <a:endParaRPr lang="zh-CN" altLang="en-US" sz="2000">
                  <a:latin typeface="+mj-ea"/>
                  <a:ea typeface="+mj-ea"/>
                </a:endParaRPr>
              </a:p>
            </p:txBody>
          </p:sp>
          <p:sp>
            <p:nvSpPr>
              <p:cNvPr id="5" name="左大括号 4"/>
              <p:cNvSpPr/>
              <p:nvPr/>
            </p:nvSpPr>
            <p:spPr>
              <a:xfrm>
                <a:off x="2898606" y="937141"/>
                <a:ext cx="147952" cy="741363"/>
              </a:xfrm>
              <a:prstGeom prst="leftBrace">
                <a:avLst>
                  <a:gd name="adj1" fmla="val 22387"/>
                  <a:gd name="adj2" fmla="val 50000"/>
                </a:avLst>
              </a:prstGeom>
              <a:ln w="12700">
                <a:solidFill>
                  <a:srgbClr val="FF5D5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46678" y="2879815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61287" y="2879815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9" name="圆角矩形 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读一读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0 L 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0 L 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D5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D5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18214" y="3003798"/>
            <a:ext cx="9973694" cy="226445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3434" y="1318803"/>
            <a:ext cx="3024336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长相思</a:t>
            </a:r>
            <a:endParaRPr lang="en-US" altLang="zh-CN" sz="1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800">
                <a:latin typeface="+mj-ea"/>
              </a:rPr>
              <a:t>[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en-US" altLang="zh-CN" sz="1800">
                <a:latin typeface="+mj-ea"/>
              </a:rPr>
              <a:t>] 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纳兰性德</a:t>
            </a:r>
            <a:endParaRPr lang="en-US" altLang="zh-CN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7561" y="1336326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榆关</a:t>
            </a:r>
            <a:r>
              <a:rPr lang="en-US" altLang="zh-CN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山海关。</a:t>
            </a:r>
            <a:r>
              <a:rPr lang="en-US" altLang="zh-CN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那畔</a:t>
            </a:r>
            <a:r>
              <a:rPr lang="en-US" altLang="zh-CN" sz="180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那边，这里指关外。</a:t>
            </a:r>
            <a:endParaRPr lang="zh-CN" altLang="en-US" sz="1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5982" y="2950634"/>
            <a:ext cx="29317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smtClean="0">
                <a:latin typeface="楷体" panose="02010609060101010101" pitchFamily="49" charset="-122"/>
                <a:ea typeface="楷体" panose="02010609060101010101" pitchFamily="49" charset="-122"/>
              </a:rPr>
              <a:t>    风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一更，雪一更，聒碎乡心梦不成，故园无此声。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5982" y="2143730"/>
            <a:ext cx="29317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山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一程，水一程，身向榆关那畔行，夜深千帐灯。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07633" y="1724105"/>
            <a:ext cx="506865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将士们</a:t>
            </a:r>
            <a:r>
              <a:rPr lang="zh-CN" altLang="en-US" sz="18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跋山涉水，向山海关那边进发。夜里，住宿帐篷，每个帐篷里都点起了灯。</a:t>
            </a:r>
            <a:endParaRPr lang="zh-CN" altLang="en-US" sz="18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7561" y="25095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聒</a:t>
            </a:r>
            <a:r>
              <a:rPr lang="en-US" altLang="zh-CN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声音嘈杂，这里指风雪</a:t>
            </a:r>
            <a:r>
              <a:rPr lang="zh-CN" altLang="en-US" sz="180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声。</a:t>
            </a:r>
            <a:endParaRPr lang="zh-CN" altLang="en-US" sz="1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07633" y="2839281"/>
            <a:ext cx="506865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入夜，又是刮风，又是下雪，将士们从睡梦中醒来，再也睡不着了，不禁思念起故乡来，因为故乡温暖、宁静，是没有寒风朔雪之声的。</a:t>
            </a:r>
            <a:endParaRPr lang="zh-CN" altLang="en-US" sz="1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理解诗意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55313" y="1926103"/>
            <a:ext cx="6022578" cy="842496"/>
            <a:chOff x="3395219" y="2240815"/>
            <a:chExt cx="6022578" cy="642079"/>
          </a:xfrm>
        </p:grpSpPr>
        <p:sp>
          <p:nvSpPr>
            <p:cNvPr id="3" name="圆角矩形 2"/>
            <p:cNvSpPr/>
            <p:nvPr/>
          </p:nvSpPr>
          <p:spPr>
            <a:xfrm>
              <a:off x="3395219" y="2240815"/>
              <a:ext cx="6022578" cy="64207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538770" y="2283649"/>
              <a:ext cx="5744328" cy="539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从“乡心”“故园”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可看出，他身在征途，心却在思念故乡。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543719" y="1390331"/>
            <a:ext cx="58370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纳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兰性德的心在哪儿？从哪些词语看出？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3719" y="2887766"/>
            <a:ext cx="583707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故园无此声”的“此声” 指什么声音？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55313" y="3385438"/>
            <a:ext cx="6345079" cy="842496"/>
            <a:chOff x="3395219" y="2240815"/>
            <a:chExt cx="6345079" cy="642079"/>
          </a:xfrm>
        </p:grpSpPr>
        <p:sp>
          <p:nvSpPr>
            <p:cNvPr id="8" name="圆角矩形 7"/>
            <p:cNvSpPr/>
            <p:nvPr/>
          </p:nvSpPr>
          <p:spPr>
            <a:xfrm>
              <a:off x="3395219" y="2240815"/>
              <a:ext cx="6022578" cy="64207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995970" y="2390116"/>
              <a:ext cx="5744328" cy="30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指征途中的风雪</a:t>
              </a:r>
              <a:r>
                <a:rPr lang="zh-CN" altLang="en-US" sz="20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声：风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一更，雪一更。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11" name="圆角矩形 10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交流讨论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 t="24010"/>
          <a:stretch>
            <a:fillRect/>
          </a:stretch>
        </p:blipFill>
        <p:spPr>
          <a:xfrm>
            <a:off x="0" y="-20538"/>
            <a:ext cx="9144000" cy="56977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403648" y="1184651"/>
            <a:ext cx="6593236" cy="2827259"/>
            <a:chOff x="1723180" y="987574"/>
            <a:chExt cx="6593236" cy="2827259"/>
          </a:xfrm>
        </p:grpSpPr>
        <p:grpSp>
          <p:nvGrpSpPr>
            <p:cNvPr id="11" name="组合 10"/>
            <p:cNvGrpSpPr/>
            <p:nvPr/>
          </p:nvGrpSpPr>
          <p:grpSpPr>
            <a:xfrm>
              <a:off x="1723180" y="987574"/>
              <a:ext cx="6593236" cy="2827259"/>
              <a:chOff x="5508104" y="1937938"/>
              <a:chExt cx="1999523" cy="1206584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5580112" y="1988698"/>
                <a:ext cx="1843093" cy="1087108"/>
              </a:xfrm>
              <a:prstGeom prst="roundRect">
                <a:avLst>
                  <a:gd name="adj" fmla="val 6202"/>
                </a:avLst>
              </a:prstGeom>
              <a:solidFill>
                <a:schemeClr val="bg1">
                  <a:alpha val="9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8104" y="1937938"/>
                <a:ext cx="1999523" cy="1206584"/>
              </a:xfrm>
              <a:prstGeom prst="rect">
                <a:avLst/>
              </a:prstGeom>
            </p:spPr>
          </p:pic>
        </p:grpSp>
        <p:sp>
          <p:nvSpPr>
            <p:cNvPr id="2" name="文本框 1"/>
            <p:cNvSpPr txBox="1"/>
            <p:nvPr/>
          </p:nvSpPr>
          <p:spPr>
            <a:xfrm>
              <a:off x="1752562" y="1335718"/>
              <a:ext cx="607884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                 长相思</a:t>
              </a:r>
              <a:endPara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+mj-ea"/>
                  <a:ea typeface="+mj-ea"/>
                </a:rPr>
                <a:t>                 [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清</a:t>
              </a:r>
              <a:r>
                <a:rPr lang="en-US" altLang="zh-CN" sz="2000" dirty="0">
                  <a:latin typeface="+mj-ea"/>
                  <a:ea typeface="+mj-ea"/>
                </a:rPr>
                <a:t>] 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纳兰性德</a:t>
              </a:r>
              <a:endPara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山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一程，水一程，身向榆关那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畔行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，夜深千帐灯。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风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一更，雪一更，聒碎乡心梦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不成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，故园无此声。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再度品味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指导书写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418214" y="3003798"/>
            <a:ext cx="9973694" cy="226445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809625" y="1319784"/>
            <a:ext cx="7698432" cy="1781573"/>
            <a:chOff x="809625" y="1357874"/>
            <a:chExt cx="7698432" cy="1781573"/>
          </a:xfrm>
        </p:grpSpPr>
        <p:sp>
          <p:nvSpPr>
            <p:cNvPr id="10" name="圆角矩形 9"/>
            <p:cNvSpPr/>
            <p:nvPr/>
          </p:nvSpPr>
          <p:spPr>
            <a:xfrm>
              <a:off x="809625" y="1357874"/>
              <a:ext cx="7698432" cy="1728226"/>
            </a:xfrm>
            <a:prstGeom prst="roundRect">
              <a:avLst>
                <a:gd name="adj" fmla="val 1075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92943" y="1366654"/>
              <a:ext cx="7358114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　“</a:t>
              </a:r>
              <a:r>
                <a:rPr lang="zh-CN" altLang="en-US" sz="2800" dirty="0" smtClean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榆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”在书写时，“木”的末笔捺变点，“俞”第一笔撇行笔到“木”的短横下，“月”的第一笔是竖，不要写成竖撇。</a:t>
              </a:r>
              <a:endPara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9625" y="3231318"/>
            <a:ext cx="7698432" cy="1212640"/>
            <a:chOff x="809625" y="3119239"/>
            <a:chExt cx="7698432" cy="1212640"/>
          </a:xfrm>
        </p:grpSpPr>
        <p:sp>
          <p:nvSpPr>
            <p:cNvPr id="11" name="圆角矩形 10"/>
            <p:cNvSpPr/>
            <p:nvPr/>
          </p:nvSpPr>
          <p:spPr>
            <a:xfrm>
              <a:off x="809625" y="3148194"/>
              <a:ext cx="7698432" cy="1159185"/>
            </a:xfrm>
            <a:prstGeom prst="roundRect">
              <a:avLst>
                <a:gd name="adj" fmla="val 1075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"/>
            <p:cNvSpPr txBox="1"/>
            <p:nvPr/>
          </p:nvSpPr>
          <p:spPr>
            <a:xfrm>
              <a:off x="827584" y="3119239"/>
              <a:ext cx="7358114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　“</a:t>
              </a:r>
              <a:r>
                <a:rPr lang="zh-CN" altLang="en-US" sz="2800" dirty="0" smtClean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畔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”在书写时，左部“田”要写得窄小，右部“半”的第四笔横和“田”的收笔横持平。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418214" y="3003798"/>
            <a:ext cx="9996554" cy="2264458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48061" y="1452548"/>
            <a:ext cx="8619453" cy="2818819"/>
            <a:chOff x="129011" y="1635646"/>
            <a:chExt cx="8619453" cy="2818819"/>
          </a:xfrm>
        </p:grpSpPr>
        <p:grpSp>
          <p:nvGrpSpPr>
            <p:cNvPr id="11" name="组合 10"/>
            <p:cNvGrpSpPr/>
            <p:nvPr/>
          </p:nvGrpSpPr>
          <p:grpSpPr>
            <a:xfrm>
              <a:off x="1115616" y="1635646"/>
              <a:ext cx="7632848" cy="2592288"/>
              <a:chOff x="1043070" y="1176649"/>
              <a:chExt cx="7612032" cy="2259197"/>
            </a:xfrm>
          </p:grpSpPr>
          <p:sp>
            <p:nvSpPr>
              <p:cNvPr id="14" name="圆角矩形 13"/>
              <p:cNvSpPr/>
              <p:nvPr/>
            </p:nvSpPr>
            <p:spPr bwMode="auto">
              <a:xfrm>
                <a:off x="1043070" y="1337933"/>
                <a:ext cx="7612032" cy="2097913"/>
              </a:xfrm>
              <a:prstGeom prst="roundRect">
                <a:avLst>
                  <a:gd name="adj" fmla="val 12022"/>
                </a:avLst>
              </a:prstGeom>
              <a:solidFill>
                <a:srgbClr val="93CDDD"/>
              </a:solidFill>
              <a:ln w="12700" cap="flat" cmpd="sng" algn="ctr">
                <a:solidFill>
                  <a:srgbClr val="93CDDD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 bwMode="auto">
              <a:xfrm>
                <a:off x="1043070" y="1176649"/>
                <a:ext cx="7540948" cy="2171839"/>
              </a:xfrm>
              <a:prstGeom prst="roundRect">
                <a:avLst>
                  <a:gd name="adj" fmla="val 9368"/>
                </a:avLst>
              </a:prstGeom>
              <a:solidFill>
                <a:schemeClr val="bg1"/>
              </a:solidFill>
              <a:ln w="12700" cap="flat" cmpd="sng" algn="ctr">
                <a:solidFill>
                  <a:srgbClr val="93CDDD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666134" y="1881323"/>
              <a:ext cx="6912082" cy="2012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这就是作者身在征途却心系故园的原因所在，这就是那个梦会破碎、那颗心会破碎的原因所在。建功立业的壮志和理想，思念家乡的孤独和寂寞，就这样交织在一起，化作纳兰性德的</a:t>
              </a:r>
              <a:r>
                <a:rPr lang="en-US" altLang="zh-CN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长相思</a:t>
              </a:r>
              <a:r>
                <a:rPr lang="en-US" altLang="zh-CN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29011" y="2546254"/>
              <a:ext cx="1908211" cy="1908211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0140" y="1059582"/>
            <a:ext cx="1274148" cy="1274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90140" y="2608075"/>
            <a:ext cx="1274148" cy="12741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5403" y="2608075"/>
            <a:ext cx="1274148" cy="12741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25403" y="1059582"/>
            <a:ext cx="1274148" cy="12741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07771" y="2608075"/>
            <a:ext cx="1274148" cy="12741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107646" y="1059582"/>
            <a:ext cx="1274400" cy="12744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28554" y="554645"/>
            <a:ext cx="1471085" cy="534600"/>
            <a:chOff x="3131840" y="2188312"/>
            <a:chExt cx="1471085" cy="534600"/>
          </a:xfrm>
        </p:grpSpPr>
        <p:sp>
          <p:nvSpPr>
            <p:cNvPr id="9" name="圆角矩形 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2F7DE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3882223"/>
            <a:ext cx="9144000" cy="128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858</Words>
  <Application>WPS 演示</Application>
  <PresentationFormat>全屏显示(16:9)</PresentationFormat>
  <Paragraphs>79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Calibri Light</vt:lpstr>
      <vt:lpstr>楷体</vt:lpstr>
      <vt:lpstr>微软雅黑</vt:lpstr>
      <vt:lpstr>Calibri</vt:lpstr>
      <vt:lpstr>黑体</vt:lpstr>
      <vt:lpstr>taozhi.cn_PY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2022-06-05T11:32:00Z</cp:lastPrinted>
  <dcterms:created xsi:type="dcterms:W3CDTF">2022-06-05T11:32:00Z</dcterms:created>
  <dcterms:modified xsi:type="dcterms:W3CDTF">2023-10-23T04:31:21Z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532C8602A7144D9487E60C456391BF76_12</vt:lpwstr>
  </property>
  <property fmtid="{D5CDD505-2E9C-101B-9397-08002B2CF9AE}" pid="3" name="KSOProductBuildVer">
    <vt:lpwstr>2052-12.1.0.15712</vt:lpwstr>
  </property>
</Properties>
</file>