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8" r:id="rId3"/>
    <p:sldId id="11088522" r:id="rId5"/>
    <p:sldId id="340" r:id="rId6"/>
    <p:sldId id="11088523" r:id="rId7"/>
    <p:sldId id="341" r:id="rId8"/>
    <p:sldId id="342" r:id="rId9"/>
    <p:sldId id="343" r:id="rId10"/>
    <p:sldId id="344" r:id="rId11"/>
    <p:sldId id="345" r:id="rId12"/>
    <p:sldId id="346" r:id="rId13"/>
    <p:sldId id="347" r:id="rId14"/>
    <p:sldId id="348" r:id="rId15"/>
    <p:sldId id="11088524" r:id="rId16"/>
    <p:sldId id="349" r:id="rId17"/>
    <p:sldId id="350" r:id="rId18"/>
    <p:sldId id="351" r:id="rId19"/>
    <p:sldId id="352" r:id="rId20"/>
    <p:sldId id="11088525" r:id="rId21"/>
    <p:sldId id="353" r:id="rId22"/>
    <p:sldId id="354" r:id="rId23"/>
    <p:sldId id="355" r:id="rId24"/>
    <p:sldId id="356" r:id="rId25"/>
    <p:sldId id="357" r:id="rId26"/>
  </p:sldIdLst>
  <p:sldSz cx="12192000" cy="6858000"/>
  <p:notesSz cx="6858000" cy="9144000"/>
  <p:custDataLst>
    <p:tags r:id="rId3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-936" y="-4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0" Type="http://schemas.openxmlformats.org/officeDocument/2006/relationships/tags" Target="tags/tag1.xml"/><Relationship Id="rId3" Type="http://schemas.openxmlformats.org/officeDocument/2006/relationships/slide" Target="slides/slide1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770B01-84C4-4FCC-899E-39E1E5EE319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BA213A-2DBF-40A6-A56B-7DC9B71DA96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EB8DCA-8250-4A3E-B7A9-2B3CCAB34A6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F8C0B-118F-4539-929A-D393469E6B81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F8C0B-118F-4539-929A-D393469E6B81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F8C0B-118F-4539-929A-D393469E6B81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EB8DCA-8250-4A3E-B7A9-2B3CCAB34A6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F8C0B-118F-4539-929A-D393469E6B81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F8C0B-118F-4539-929A-D393469E6B81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F8C0B-118F-4539-929A-D393469E6B81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F8C0B-118F-4539-929A-D393469E6B81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EB8DCA-8250-4A3E-B7A9-2B3CCAB34A6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F8C0B-118F-4539-929A-D393469E6B81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EB8DCA-8250-4A3E-B7A9-2B3CCAB34A6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F8C0B-118F-4539-929A-D393469E6B81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F8C0B-118F-4539-929A-D393469E6B81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F8C0B-118F-4539-929A-D393469E6B81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F8C0B-118F-4539-929A-D393469E6B81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F8C0B-118F-4539-929A-D393469E6B81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EB8DCA-8250-4A3E-B7A9-2B3CCAB34A6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F8C0B-118F-4539-929A-D393469E6B81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F8C0B-118F-4539-929A-D393469E6B81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F8C0B-118F-4539-929A-D393469E6B81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F8C0B-118F-4539-929A-D393469E6B81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F8C0B-118F-4539-929A-D393469E6B81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6477F-D11F-4C4C-A8B0-E0EFBDBAD09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E0640-A8C4-4AC7-8C56-3850998FEE5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2000">
        <p:random/>
      </p:transition>
    </mc:Choice>
    <mc:Fallback>
      <p:transition spd="slow" advClick="0" advTm="200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6477F-D11F-4C4C-A8B0-E0EFBDBAD09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E0640-A8C4-4AC7-8C56-3850998FEE5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2000">
        <p:random/>
      </p:transition>
    </mc:Choice>
    <mc:Fallback>
      <p:transition spd="slow" advClick="0" advTm="200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6477F-D11F-4C4C-A8B0-E0EFBDBAD09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E0640-A8C4-4AC7-8C56-3850998FEE5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2000">
        <p:random/>
      </p:transition>
    </mc:Choice>
    <mc:Fallback>
      <p:transition spd="slow" advClick="0" advTm="2000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2000">
        <p:random/>
      </p:transition>
    </mc:Choice>
    <mc:Fallback>
      <p:transition spd="slow" advClick="0" advTm="2000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6477F-D11F-4C4C-A8B0-E0EFBDBAD09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E0640-A8C4-4AC7-8C56-3850998FEE5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2000">
        <p:random/>
      </p:transition>
    </mc:Choice>
    <mc:Fallback>
      <p:transition spd="slow" advClick="0" advTm="200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6477F-D11F-4C4C-A8B0-E0EFBDBAD09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E0640-A8C4-4AC7-8C56-3850998FEE5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2000">
        <p:random/>
      </p:transition>
    </mc:Choice>
    <mc:Fallback>
      <p:transition spd="slow" advClick="0" advTm="200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6477F-D11F-4C4C-A8B0-E0EFBDBAD099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E0640-A8C4-4AC7-8C56-3850998FEE5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2000">
        <p:random/>
      </p:transition>
    </mc:Choice>
    <mc:Fallback>
      <p:transition spd="slow" advClick="0" advTm="200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6477F-D11F-4C4C-A8B0-E0EFBDBAD099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E0640-A8C4-4AC7-8C56-3850998FEE5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2000">
        <p:random/>
      </p:transition>
    </mc:Choice>
    <mc:Fallback>
      <p:transition spd="slow" advClick="0" advTm="200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6477F-D11F-4C4C-A8B0-E0EFBDBAD099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E0640-A8C4-4AC7-8C56-3850998FEE5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2000">
        <p:random/>
      </p:transition>
    </mc:Choice>
    <mc:Fallback>
      <p:transition spd="slow" advClick="0" advTm="200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6477F-D11F-4C4C-A8B0-E0EFBDBAD099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E0640-A8C4-4AC7-8C56-3850998FEE5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2000">
        <p:random/>
      </p:transition>
    </mc:Choice>
    <mc:Fallback>
      <p:transition spd="slow" advClick="0" advTm="200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6477F-D11F-4C4C-A8B0-E0EFBDBAD099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E0640-A8C4-4AC7-8C56-3850998FEE5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2000">
        <p:random/>
      </p:transition>
    </mc:Choice>
    <mc:Fallback>
      <p:transition spd="slow" advClick="0" advTm="200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6477F-D11F-4C4C-A8B0-E0EFBDBAD099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E0640-A8C4-4AC7-8C56-3850998FEE5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2000">
        <p:random/>
      </p:transition>
    </mc:Choice>
    <mc:Fallback>
      <p:transition spd="slow" advClick="0" advTm="200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../media/image2.jpeg"/><Relationship Id="rId13" Type="http://schemas.openxmlformats.org/officeDocument/2006/relationships/image" Target="../media/image1.jpe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56477F-D11F-4C4C-A8B0-E0EFBDBAD09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DE0640-A8C4-4AC7-8C56-3850998FEE50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13" cstate="email"/>
          <a:srcRect/>
          <a:stretch>
            <a:fillRect/>
          </a:stretch>
        </p:blipFill>
        <p:spPr>
          <a:xfrm>
            <a:off x="0" y="892528"/>
            <a:ext cx="12192000" cy="5965472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14" cstate="email"/>
          <a:srcRect/>
          <a:stretch>
            <a:fillRect/>
          </a:stretch>
        </p:blipFill>
        <p:spPr>
          <a:xfrm flipV="1">
            <a:off x="0" y="-1"/>
            <a:ext cx="12192000" cy="892528"/>
          </a:xfrm>
          <a:prstGeom prst="rect">
            <a:avLst/>
          </a:prstGeom>
        </p:spPr>
      </p:pic>
      <p:grpSp>
        <p:nvGrpSpPr>
          <p:cNvPr id="9" name="组合 2"/>
          <p:cNvGrpSpPr/>
          <p:nvPr userDrawn="1"/>
        </p:nvGrpSpPr>
        <p:grpSpPr bwMode="auto">
          <a:xfrm>
            <a:off x="234950" y="218143"/>
            <a:ext cx="11722100" cy="6410567"/>
            <a:chOff x="234950" y="217488"/>
            <a:chExt cx="11722101" cy="6391313"/>
          </a:xfrm>
        </p:grpSpPr>
        <p:sp>
          <p:nvSpPr>
            <p:cNvPr id="10" name="圆角矩形 1"/>
            <p:cNvSpPr/>
            <p:nvPr/>
          </p:nvSpPr>
          <p:spPr>
            <a:xfrm>
              <a:off x="234950" y="217488"/>
              <a:ext cx="11722101" cy="6391313"/>
            </a:xfrm>
            <a:prstGeom prst="roundRect">
              <a:avLst>
                <a:gd name="adj" fmla="val 1474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3200" noProof="1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1" name="圆角矩形 1"/>
            <p:cNvSpPr/>
            <p:nvPr/>
          </p:nvSpPr>
          <p:spPr>
            <a:xfrm>
              <a:off x="384175" y="374652"/>
              <a:ext cx="11423651" cy="6076986"/>
            </a:xfrm>
            <a:prstGeom prst="roundRect">
              <a:avLst>
                <a:gd name="adj" fmla="val 1474"/>
              </a:avLst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3200" noProof="1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>
    <mc:Choice xmlns:p14="http://schemas.microsoft.com/office/powerpoint/2010/main" Requires="p14">
      <p:transition spd="slow" p14:dur="1500" advClick="0" advTm="2000">
        <p:random/>
      </p:transition>
    </mc:Choice>
    <mc:Fallback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2.xml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7.jpeg"/><Relationship Id="rId1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3.xml"/><Relationship Id="rId5" Type="http://schemas.openxmlformats.org/officeDocument/2006/relationships/slideLayout" Target="../slideLayouts/slideLayout12.xml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0.jpeg"/></Relationships>
</file>

<file path=ppt/slides/_rels/slide18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8.xml"/><Relationship Id="rId5" Type="http://schemas.openxmlformats.org/officeDocument/2006/relationships/slideLayout" Target="../slideLayouts/slideLayout12.xml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12.xml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2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8.jpeg"/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4.xml"/><Relationship Id="rId5" Type="http://schemas.openxmlformats.org/officeDocument/2006/relationships/slideLayout" Target="../slideLayouts/slideLayout12.xml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2.jpeg"/><Relationship Id="rId1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>
          <a:xfrm>
            <a:off x="0" y="892528"/>
            <a:ext cx="12192000" cy="5965472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2" cstate="email"/>
          <a:srcRect/>
          <a:stretch>
            <a:fillRect/>
          </a:stretch>
        </p:blipFill>
        <p:spPr>
          <a:xfrm flipV="1">
            <a:off x="0" y="-1"/>
            <a:ext cx="12192000" cy="892528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3518838" y="226980"/>
            <a:ext cx="60803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600" b="1" i="1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POWERPOINT</a:t>
            </a:r>
            <a:endParaRPr lang="zh-CN" altLang="en-US" sz="1600" b="1" i="1" spc="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28" name="Text Placeholder 4"/>
          <p:cNvSpPr txBox="1"/>
          <p:nvPr/>
        </p:nvSpPr>
        <p:spPr>
          <a:xfrm>
            <a:off x="3760607" y="3958709"/>
            <a:ext cx="4167468" cy="407199"/>
          </a:xfrm>
          <a:prstGeom prst="rect">
            <a:avLst/>
          </a:prstGeom>
          <a:solidFill>
            <a:srgbClr val="32967E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dist" defTabSz="1201420">
              <a:lnSpc>
                <a:spcPts val="2500"/>
              </a:lnSpc>
              <a:spcBef>
                <a:spcPts val="1315"/>
              </a:spcBef>
              <a:buNone/>
              <a:defRPr/>
            </a:pPr>
            <a:r>
              <a:rPr lang="zh-CN" altLang="en-US" sz="1400" spc="394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部编版</a:t>
            </a:r>
            <a:r>
              <a:rPr lang="zh-CN" altLang="en-US" sz="1400" spc="394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五年级语文上册课件</a:t>
            </a:r>
            <a:endParaRPr lang="id-ID" sz="1400" spc="394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3" cstate="email"/>
          <a:srcRect/>
          <a:stretch>
            <a:fillRect/>
          </a:stretch>
        </p:blipFill>
        <p:spPr>
          <a:xfrm>
            <a:off x="-383389" y="9051"/>
            <a:ext cx="5293788" cy="2339560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4" cstate="email"/>
          <a:srcRect/>
          <a:stretch>
            <a:fillRect/>
          </a:stretch>
        </p:blipFill>
        <p:spPr>
          <a:xfrm rot="21084205">
            <a:off x="4759600" y="650852"/>
            <a:ext cx="712463" cy="660903"/>
          </a:xfrm>
          <a:prstGeom prst="rect">
            <a:avLst/>
          </a:prstGeom>
        </p:spPr>
      </p:pic>
      <p:sp>
        <p:nvSpPr>
          <p:cNvPr id="2" name="标题 1"/>
          <p:cNvSpPr txBox="1"/>
          <p:nvPr/>
        </p:nvSpPr>
        <p:spPr>
          <a:xfrm>
            <a:off x="2921413" y="1643459"/>
            <a:ext cx="6133688" cy="203308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dist"/>
            <a:r>
              <a:rPr lang="zh-CN" altLang="en-US" sz="9600" b="1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四季之美</a:t>
            </a:r>
            <a:endParaRPr lang="en-US" altLang="zh-CN" sz="9600" b="1" dirty="0"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2000">
        <p:random/>
      </p:transition>
    </mc:Choice>
    <mc:Fallback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 bwMode="auto">
          <a:xfrm>
            <a:off x="1049655" y="1453515"/>
            <a:ext cx="9614535" cy="1635125"/>
            <a:chOff x="-407647" y="493618"/>
            <a:chExt cx="5867743" cy="2722920"/>
          </a:xfrm>
        </p:grpSpPr>
        <p:sp>
          <p:nvSpPr>
            <p:cNvPr id="3" name="云形标注 2"/>
            <p:cNvSpPr/>
            <p:nvPr/>
          </p:nvSpPr>
          <p:spPr>
            <a:xfrm>
              <a:off x="-407647" y="493618"/>
              <a:ext cx="5867743" cy="2722920"/>
            </a:xfrm>
            <a:prstGeom prst="cloudCallout">
              <a:avLst>
                <a:gd name="adj1" fmla="val -57409"/>
                <a:gd name="adj2" fmla="val 64967"/>
              </a:avLst>
            </a:prstGeom>
            <a:solidFill>
              <a:schemeClr val="bg1"/>
            </a:solidFill>
            <a:ln>
              <a:solidFill>
                <a:srgbClr val="A1C4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32775" name="文本框 12"/>
            <p:cNvSpPr txBox="1">
              <a:spLocks noChangeArrowheads="1"/>
            </p:cNvSpPr>
            <p:nvPr/>
          </p:nvSpPr>
          <p:spPr bwMode="auto">
            <a:xfrm>
              <a:off x="95602" y="1180531"/>
              <a:ext cx="5040222" cy="158722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zh-CN" altLang="en-US" sz="280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rPr>
                <a:t>第二段“漆黑漆黑的暗夜，也有无数的萤火虫</a:t>
              </a:r>
              <a:r>
                <a:rPr lang="zh-CN" altLang="en-US" sz="2800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rPr>
                <a:t>翩翩</a:t>
              </a:r>
              <a:r>
                <a:rPr lang="zh-CN" altLang="en-US" sz="28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rPr>
                <a:t>飞</a:t>
              </a:r>
              <a:r>
                <a:rPr lang="zh-CN" altLang="en-US" sz="280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rPr>
                <a:t>舞。”</a:t>
              </a:r>
              <a:endParaRPr lang="zh-CN" altLang="en-US" sz="280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1365250" y="4107815"/>
            <a:ext cx="6053138" cy="195053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生动形象地写出了萤火虫在漆黑的夜晚轻快敏捷飞舞的样子的样子，给我们带来美的想象，唤起我们美的感觉</a:t>
            </a:r>
            <a:endParaRPr lang="zh-CN" altLang="en-US" sz="28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9051608" y="1829118"/>
            <a:ext cx="765175" cy="62865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11" name="下箭头 10"/>
          <p:cNvSpPr/>
          <p:nvPr/>
        </p:nvSpPr>
        <p:spPr>
          <a:xfrm rot="3729965">
            <a:off x="7158038" y="1824037"/>
            <a:ext cx="323850" cy="3406775"/>
          </a:xfrm>
          <a:prstGeom prst="downArrow">
            <a:avLst>
              <a:gd name="adj1" fmla="val 0"/>
              <a:gd name="adj2" fmla="val 26139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7959725" y="3348038"/>
            <a:ext cx="3602038" cy="2820987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2000">
        <p:random/>
      </p:transition>
    </mc:Choice>
    <mc:Fallback>
      <p:transition spd="slow" advClick="0" advTm="2000">
        <p:random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443038" y="1138238"/>
            <a:ext cx="8756650" cy="10763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 indent="304800"/>
            <a:r>
              <a:rPr lang="zh-CN" altLang="en-US"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第三段“动人的是点点归鸦急急匆匆地朝窠里飞去。”</a:t>
            </a:r>
            <a:endParaRPr lang="zh-CN" altLang="en-US" sz="32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1919288" y="3311525"/>
            <a:ext cx="7869237" cy="2215991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F44236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用了拟人的修辞手法，生动形象地写出了点点归鸦快点飞回家的急切心情，给人以温暖和感动的感觉。</a:t>
            </a:r>
            <a:endParaRPr lang="zh-CN" altLang="en-US" sz="3200" b="1" dirty="0">
              <a:solidFill>
                <a:srgbClr val="F44236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6" name="下箭头 5"/>
          <p:cNvSpPr/>
          <p:nvPr/>
        </p:nvSpPr>
        <p:spPr>
          <a:xfrm>
            <a:off x="5386388" y="2192338"/>
            <a:ext cx="323850" cy="896937"/>
          </a:xfrm>
          <a:prstGeom prst="downArrow">
            <a:avLst/>
          </a:prstGeom>
          <a:solidFill>
            <a:srgbClr val="F442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6669088" y="1162050"/>
            <a:ext cx="1727200" cy="51435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9788525" y="4270248"/>
            <a:ext cx="1799336" cy="179933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2000">
        <p:random/>
      </p:transition>
    </mc:Choice>
    <mc:Fallback>
      <p:transition spd="slow" advClick="0" advTm="2000">
        <p:random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extBox 1"/>
          <p:cNvSpPr txBox="1">
            <a:spLocks noChangeArrowheads="1"/>
          </p:cNvSpPr>
          <p:nvPr/>
        </p:nvSpPr>
        <p:spPr bwMode="auto">
          <a:xfrm>
            <a:off x="952500" y="1099185"/>
            <a:ext cx="2672080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我也会说拟人句</a:t>
            </a:r>
            <a:endParaRPr lang="zh-CN" altLang="en-US" sz="280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952500" y="1804988"/>
            <a:ext cx="9677400" cy="10763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320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1.</a:t>
            </a:r>
            <a:r>
              <a:rPr lang="zh-CN" altLang="en-US" sz="320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蜡烛上的火光欢快地舞蹈着。</a:t>
            </a:r>
            <a:endParaRPr lang="en-US" altLang="zh-CN" sz="320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  <a:p>
            <a:r>
              <a:rPr lang="en-US" altLang="zh-CN" sz="320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2.</a:t>
            </a:r>
            <a:r>
              <a:rPr lang="zh-CN" altLang="en-US" sz="320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夜空中的小星星眨着眼睛，似乎对你微笑。</a:t>
            </a:r>
            <a:endParaRPr lang="zh-CN" altLang="en-US" sz="320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pic>
        <p:nvPicPr>
          <p:cNvPr id="34819" name="图片 1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095375" y="3087688"/>
            <a:ext cx="4719638" cy="2859087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0" name="图片 5"/>
          <p:cNvPicPr>
            <a:picLocks noChangeAspect="1"/>
          </p:cNvPicPr>
          <p:nvPr/>
        </p:nvPicPr>
        <p:blipFill>
          <a:blip r:embed="rId2" cstate="email"/>
          <a:srcRect l="-757"/>
          <a:stretch>
            <a:fillRect/>
          </a:stretch>
        </p:blipFill>
        <p:spPr bwMode="auto">
          <a:xfrm>
            <a:off x="6489700" y="3073400"/>
            <a:ext cx="4570413" cy="291465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2000">
        <p:random/>
      </p:transition>
    </mc:Choice>
    <mc:Fallback>
      <p:transition spd="slow" advClick="0" advTm="2000">
        <p:random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>
          <a:xfrm>
            <a:off x="0" y="892528"/>
            <a:ext cx="12192000" cy="5965472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2" cstate="email"/>
          <a:srcRect/>
          <a:stretch>
            <a:fillRect/>
          </a:stretch>
        </p:blipFill>
        <p:spPr>
          <a:xfrm flipV="1">
            <a:off x="0" y="-1"/>
            <a:ext cx="12192000" cy="892528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3518838" y="226980"/>
            <a:ext cx="60803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600" b="1" i="1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POWERPOINT</a:t>
            </a:r>
            <a:endParaRPr lang="zh-CN" altLang="en-US" sz="1600" b="1" i="1" spc="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3" cstate="email"/>
          <a:srcRect/>
          <a:stretch>
            <a:fillRect/>
          </a:stretch>
        </p:blipFill>
        <p:spPr>
          <a:xfrm>
            <a:off x="-383389" y="9051"/>
            <a:ext cx="5293788" cy="2339560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4" cstate="email"/>
          <a:srcRect/>
          <a:stretch>
            <a:fillRect/>
          </a:stretch>
        </p:blipFill>
        <p:spPr>
          <a:xfrm rot="21084205">
            <a:off x="4759600" y="650852"/>
            <a:ext cx="712463" cy="660903"/>
          </a:xfrm>
          <a:prstGeom prst="rect">
            <a:avLst/>
          </a:prstGeom>
        </p:spPr>
      </p:pic>
      <p:sp>
        <p:nvSpPr>
          <p:cNvPr id="2" name="标题 1"/>
          <p:cNvSpPr txBox="1"/>
          <p:nvPr/>
        </p:nvSpPr>
        <p:spPr>
          <a:xfrm>
            <a:off x="3340099" y="3006780"/>
            <a:ext cx="4584701" cy="15302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dist"/>
            <a:r>
              <a:rPr lang="zh-CN" altLang="en-US" sz="7200" b="1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日积月累</a:t>
            </a:r>
            <a:endParaRPr lang="en-US" altLang="zh-CN" sz="7200" b="1" dirty="0"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3" name="标题 1"/>
          <p:cNvSpPr txBox="1"/>
          <p:nvPr/>
        </p:nvSpPr>
        <p:spPr>
          <a:xfrm>
            <a:off x="4991098" y="1590366"/>
            <a:ext cx="1466852" cy="15302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dist"/>
            <a:r>
              <a:rPr lang="en-US" altLang="zh-CN" sz="7200" b="1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03</a:t>
            </a:r>
            <a:endParaRPr lang="en-US" altLang="zh-CN" sz="7200" b="1" dirty="0"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2000">
        <p:random/>
      </p:transition>
    </mc:Choice>
    <mc:Fallback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890373" y="2019548"/>
            <a:ext cx="7524750" cy="32385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35842" name="TextBox 2"/>
          <p:cNvSpPr txBox="1">
            <a:spLocks noChangeArrowheads="1"/>
          </p:cNvSpPr>
          <p:nvPr/>
        </p:nvSpPr>
        <p:spPr bwMode="auto">
          <a:xfrm>
            <a:off x="1208405" y="1231900"/>
            <a:ext cx="4374916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词语积累（</a:t>
            </a:r>
            <a:r>
              <a:rPr lang="en-US" altLang="zh-CN" sz="280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AABB</a:t>
            </a:r>
            <a:r>
              <a:rPr lang="zh-CN" altLang="en-US" sz="280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式词语）</a:t>
            </a:r>
            <a:endParaRPr lang="zh-CN" altLang="en-US" sz="280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192780" y="2792413"/>
            <a:ext cx="5354351" cy="169277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rgbClr val="F44236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红紫红紫      漆黑漆黑</a:t>
            </a:r>
            <a:r>
              <a:rPr lang="zh-CN" altLang="en-US" sz="4000">
                <a:solidFill>
                  <a:srgbClr val="F44236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 </a:t>
            </a:r>
            <a:endParaRPr lang="en-US" altLang="zh-CN" sz="400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  <a:p>
            <a:endParaRPr lang="en-US" altLang="zh-CN" sz="320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  <a:p>
            <a:endParaRPr lang="zh-CN" altLang="en-US" sz="320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9119217" y="3547872"/>
            <a:ext cx="1967364" cy="249732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2000">
        <p:random/>
      </p:transition>
    </mc:Choice>
    <mc:Fallback>
      <p:transition spd="slow" advClick="0" advTm="2000">
        <p:random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 bwMode="auto">
          <a:xfrm>
            <a:off x="1403350" y="944563"/>
            <a:ext cx="7239000" cy="1195387"/>
            <a:chOff x="-274865" y="712509"/>
            <a:chExt cx="5630778" cy="2429771"/>
          </a:xfrm>
        </p:grpSpPr>
        <p:sp>
          <p:nvSpPr>
            <p:cNvPr id="3" name="云形标注 2"/>
            <p:cNvSpPr/>
            <p:nvPr/>
          </p:nvSpPr>
          <p:spPr>
            <a:xfrm>
              <a:off x="-274865" y="712509"/>
              <a:ext cx="5630778" cy="2429771"/>
            </a:xfrm>
            <a:prstGeom prst="cloudCallout">
              <a:avLst>
                <a:gd name="adj1" fmla="val -57409"/>
                <a:gd name="adj2" fmla="val 64967"/>
              </a:avLst>
            </a:prstGeom>
            <a:solidFill>
              <a:schemeClr val="bg1"/>
            </a:solidFill>
            <a:ln>
              <a:solidFill>
                <a:srgbClr val="A1C4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36870" name="文本框 12"/>
            <p:cNvSpPr txBox="1">
              <a:spLocks noChangeArrowheads="1"/>
            </p:cNvSpPr>
            <p:nvPr/>
          </p:nvSpPr>
          <p:spPr bwMode="auto">
            <a:xfrm>
              <a:off x="635197" y="1001632"/>
              <a:ext cx="3898326" cy="193736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zh-CN" altLang="en-US" sz="280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rPr>
                <a:t>第四段中哪个词写出了冬天的早晨人们的心情？</a:t>
              </a:r>
              <a:endParaRPr lang="zh-CN" altLang="en-US" sz="280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</p:grpSp>
      <p:sp>
        <p:nvSpPr>
          <p:cNvPr id="7" name="圆角矩形标注 6"/>
          <p:cNvSpPr>
            <a:spLocks noChangeArrowheads="1"/>
          </p:cNvSpPr>
          <p:nvPr/>
        </p:nvSpPr>
        <p:spPr bwMode="auto">
          <a:xfrm>
            <a:off x="3018790" y="2941551"/>
            <a:ext cx="4847127" cy="2343150"/>
          </a:xfrm>
          <a:prstGeom prst="wedgeRoundRectCallout">
            <a:avLst>
              <a:gd name="adj1" fmla="val -100301"/>
              <a:gd name="adj2" fmla="val -12329"/>
              <a:gd name="adj3" fmla="val 16667"/>
            </a:avLst>
          </a:prstGeom>
          <a:noFill/>
          <a:ln w="12700" algn="ctr">
            <a:noFill/>
            <a:miter lim="800000"/>
          </a:ln>
        </p:spPr>
        <p:txBody>
          <a:bodyPr anchor="ctr"/>
          <a:lstStyle/>
          <a:p>
            <a:pPr indent="624205">
              <a:lnSpc>
                <a:spcPct val="150000"/>
              </a:lnSpc>
            </a:pPr>
            <a:r>
              <a:rPr lang="zh-CN" altLang="en-US" sz="32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充分表达了冬天的早晨端着火盆的人们安闲舒适的心情。</a:t>
            </a:r>
            <a:endParaRPr lang="zh-CN" altLang="en-US" sz="3200" b="1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9" name="线形标注 1 8"/>
          <p:cNvSpPr/>
          <p:nvPr/>
        </p:nvSpPr>
        <p:spPr bwMode="auto">
          <a:xfrm>
            <a:off x="1089978" y="3590925"/>
            <a:ext cx="1809750" cy="704850"/>
          </a:xfrm>
          <a:prstGeom prst="borderCallout1">
            <a:avLst>
              <a:gd name="adj1" fmla="val 16218"/>
              <a:gd name="adj2" fmla="val 104208"/>
              <a:gd name="adj3" fmla="val -179505"/>
              <a:gd name="adj4" fmla="val 156491"/>
            </a:avLst>
          </a:prstGeom>
          <a:noFill/>
          <a:ln w="12700" algn="ctr">
            <a:noFill/>
            <a:miter lim="800000"/>
          </a:ln>
        </p:spPr>
        <p:txBody>
          <a:bodyPr anchor="ctr"/>
          <a:lstStyle/>
          <a:p>
            <a:pPr algn="ctr"/>
            <a:r>
              <a:rPr lang="zh-CN" altLang="en-US" sz="32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闲逸</a:t>
            </a:r>
            <a:endParaRPr lang="zh-CN" altLang="en-US" sz="3200" b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pic>
        <p:nvPicPr>
          <p:cNvPr id="12" name="图片 3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8080693" y="2143125"/>
            <a:ext cx="3414712" cy="360045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2000">
        <p:random/>
      </p:transition>
    </mc:Choice>
    <mc:Fallback>
      <p:transition spd="slow" advClick="0" advTm="2000">
        <p:random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 bwMode="auto">
          <a:xfrm>
            <a:off x="1465263" y="833438"/>
            <a:ext cx="8823325" cy="1647825"/>
            <a:chOff x="-406387" y="633746"/>
            <a:chExt cx="5630778" cy="2430378"/>
          </a:xfrm>
        </p:grpSpPr>
        <p:sp>
          <p:nvSpPr>
            <p:cNvPr id="4" name="云形标注 3"/>
            <p:cNvSpPr/>
            <p:nvPr/>
          </p:nvSpPr>
          <p:spPr>
            <a:xfrm>
              <a:off x="-406387" y="633746"/>
              <a:ext cx="5630778" cy="2430378"/>
            </a:xfrm>
            <a:prstGeom prst="cloudCallout">
              <a:avLst>
                <a:gd name="adj1" fmla="val -18139"/>
                <a:gd name="adj2" fmla="val 104045"/>
              </a:avLst>
            </a:prstGeom>
            <a:solidFill>
              <a:schemeClr val="bg1"/>
            </a:solidFill>
            <a:ln>
              <a:solidFill>
                <a:srgbClr val="A1C4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37893" name="文本框 12"/>
            <p:cNvSpPr txBox="1">
              <a:spLocks noChangeArrowheads="1"/>
            </p:cNvSpPr>
            <p:nvPr/>
          </p:nvSpPr>
          <p:spPr bwMode="auto">
            <a:xfrm>
              <a:off x="610318" y="1097623"/>
              <a:ext cx="3899354" cy="140577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zh-CN" altLang="en-US" sz="2800"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rPr>
                <a:t>通过对四季之美的描写，你感受到了作者的什么感情？</a:t>
              </a:r>
              <a:endParaRPr lang="zh-CN" altLang="en-US" sz="280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</p:grpSp>
      <p:sp>
        <p:nvSpPr>
          <p:cNvPr id="6" name="矩形 5"/>
          <p:cNvSpPr/>
          <p:nvPr/>
        </p:nvSpPr>
        <p:spPr>
          <a:xfrm>
            <a:off x="1343025" y="3548698"/>
            <a:ext cx="6621463" cy="213988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indent="624205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3200" b="1">
                <a:solidFill>
                  <a:srgbClr val="F44236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感受到了作者热爱大自然、热爱四季的感情。</a:t>
            </a:r>
            <a:endParaRPr lang="zh-CN" altLang="en-US" sz="3200" b="1">
              <a:solidFill>
                <a:srgbClr val="3333FF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  <a:p>
            <a:pPr indent="624205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endParaRPr lang="zh-CN" altLang="en-US" sz="2800" b="1">
              <a:solidFill>
                <a:srgbClr val="3333FF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pic>
        <p:nvPicPr>
          <p:cNvPr id="7" name="Picture 7" descr="2014121013343823f4e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8362950" y="2859088"/>
            <a:ext cx="3343275" cy="3082925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2000">
        <p:random/>
      </p:transition>
    </mc:Choice>
    <mc:Fallback>
      <p:transition spd="slow" advClick="0" advTm="2000">
        <p:random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016544" y="1620520"/>
            <a:ext cx="5391150" cy="378565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indent="711200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32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课文通过按时间顺序描写四季之美，表达了作者热爱大自然、热爱四季的感情，启迪人们从四季的变化中去细细品味人生的真谛。</a:t>
            </a:r>
            <a:endParaRPr lang="en-US" altLang="zh-CN" sz="32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pic>
        <p:nvPicPr>
          <p:cNvPr id="7" name="Picture 7" descr="2014121013343823f4e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6786563" y="1620520"/>
            <a:ext cx="4662487" cy="4397375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2000">
        <p:random/>
      </p:transition>
    </mc:Choice>
    <mc:Fallback>
      <p:transition spd="slow" advClick="0" advTm="2000">
        <p:random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>
          <a:xfrm>
            <a:off x="0" y="892528"/>
            <a:ext cx="12192000" cy="5965472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2" cstate="email"/>
          <a:srcRect/>
          <a:stretch>
            <a:fillRect/>
          </a:stretch>
        </p:blipFill>
        <p:spPr>
          <a:xfrm flipV="1">
            <a:off x="0" y="-1"/>
            <a:ext cx="12192000" cy="892528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3518838" y="226980"/>
            <a:ext cx="60803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600" b="1" i="1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POWERPOINT</a:t>
            </a:r>
            <a:endParaRPr lang="zh-CN" altLang="en-US" sz="1600" b="1" i="1" spc="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3" cstate="email"/>
          <a:srcRect/>
          <a:stretch>
            <a:fillRect/>
          </a:stretch>
        </p:blipFill>
        <p:spPr>
          <a:xfrm>
            <a:off x="-383389" y="9051"/>
            <a:ext cx="5293788" cy="2339560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4" cstate="email"/>
          <a:srcRect/>
          <a:stretch>
            <a:fillRect/>
          </a:stretch>
        </p:blipFill>
        <p:spPr>
          <a:xfrm rot="21084205">
            <a:off x="4759600" y="650852"/>
            <a:ext cx="712463" cy="660903"/>
          </a:xfrm>
          <a:prstGeom prst="rect">
            <a:avLst/>
          </a:prstGeom>
        </p:spPr>
      </p:pic>
      <p:sp>
        <p:nvSpPr>
          <p:cNvPr id="2" name="标题 1"/>
          <p:cNvSpPr txBox="1"/>
          <p:nvPr/>
        </p:nvSpPr>
        <p:spPr>
          <a:xfrm>
            <a:off x="3340099" y="3006780"/>
            <a:ext cx="4584701" cy="15302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dist"/>
            <a:r>
              <a:rPr lang="zh-CN" altLang="en-US" sz="7200" b="1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延伸拓展</a:t>
            </a:r>
            <a:endParaRPr lang="en-US" altLang="zh-CN" sz="7200" b="1" dirty="0"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3" name="标题 1"/>
          <p:cNvSpPr txBox="1"/>
          <p:nvPr/>
        </p:nvSpPr>
        <p:spPr>
          <a:xfrm>
            <a:off x="4991098" y="1590366"/>
            <a:ext cx="1419227" cy="15302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dist"/>
            <a:r>
              <a:rPr lang="en-US" altLang="zh-CN" sz="7200" b="1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04</a:t>
            </a:r>
            <a:endParaRPr lang="en-US" altLang="zh-CN" sz="7200" b="1" dirty="0"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2000">
        <p:random/>
      </p:transition>
    </mc:Choice>
    <mc:Fallback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文本框 26"/>
          <p:cNvSpPr txBox="1">
            <a:spLocks noChangeArrowheads="1"/>
          </p:cNvSpPr>
          <p:nvPr/>
        </p:nvSpPr>
        <p:spPr bwMode="auto">
          <a:xfrm>
            <a:off x="2168962" y="3072765"/>
            <a:ext cx="677108" cy="173380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eaVert" wrap="none">
            <a:spAutoFit/>
          </a:bodyPr>
          <a:lstStyle/>
          <a:p>
            <a:r>
              <a:rPr lang="zh-TW" altLang="en-US" sz="3200" b="1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四季之美</a:t>
            </a:r>
            <a:endParaRPr lang="zh-TW" altLang="en-US" sz="3200" b="1"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9" name="左大括号 8"/>
          <p:cNvSpPr/>
          <p:nvPr/>
        </p:nvSpPr>
        <p:spPr>
          <a:xfrm>
            <a:off x="2993390" y="2476500"/>
            <a:ext cx="539750" cy="2916238"/>
          </a:xfrm>
          <a:prstGeom prst="leftBrac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sz="3200" b="1">
              <a:ln>
                <a:solidFill>
                  <a:schemeClr val="tx1"/>
                </a:solidFill>
              </a:ln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10" name="文本框 1"/>
          <p:cNvSpPr txBox="1">
            <a:spLocks noChangeArrowheads="1"/>
          </p:cNvSpPr>
          <p:nvPr/>
        </p:nvSpPr>
        <p:spPr bwMode="auto">
          <a:xfrm>
            <a:off x="3665538" y="2267585"/>
            <a:ext cx="5208587" cy="73866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3200" b="1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春天最美是黎明</a:t>
            </a:r>
            <a:endParaRPr lang="zh-CN" altLang="en-US" sz="3200" b="1"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11" name="文本框 1"/>
          <p:cNvSpPr txBox="1">
            <a:spLocks noChangeArrowheads="1"/>
          </p:cNvSpPr>
          <p:nvPr/>
        </p:nvSpPr>
        <p:spPr bwMode="auto">
          <a:xfrm>
            <a:off x="3733800" y="3134360"/>
            <a:ext cx="3278188" cy="73866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夏天最美是夜晚</a:t>
            </a:r>
            <a:endParaRPr lang="zh-CN" altLang="en-US" sz="3200" b="1"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12" name="文本框 1"/>
          <p:cNvSpPr txBox="1">
            <a:spLocks noChangeArrowheads="1"/>
          </p:cNvSpPr>
          <p:nvPr/>
        </p:nvSpPr>
        <p:spPr bwMode="auto">
          <a:xfrm>
            <a:off x="3748088" y="3959860"/>
            <a:ext cx="4670425" cy="73866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秋天最美是黄昏</a:t>
            </a:r>
            <a:endParaRPr lang="zh-CN" altLang="en-US" sz="3200" b="1"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16" name="文本框 26"/>
          <p:cNvSpPr txBox="1">
            <a:spLocks noChangeArrowheads="1"/>
          </p:cNvSpPr>
          <p:nvPr/>
        </p:nvSpPr>
        <p:spPr bwMode="auto">
          <a:xfrm>
            <a:off x="7858879" y="2868930"/>
            <a:ext cx="1169551" cy="21441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eaVert" wrap="none">
            <a:spAutoFit/>
          </a:bodyPr>
          <a:lstStyle/>
          <a:p>
            <a:r>
              <a:rPr lang="zh-CN" altLang="en-US" sz="3200" b="1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热爱四季</a:t>
            </a:r>
            <a:endParaRPr lang="zh-CN" altLang="en-US" sz="3200" b="1"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  <a:p>
            <a:r>
              <a:rPr lang="zh-CN" altLang="en-US" sz="3200" b="1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热爱大自然</a:t>
            </a:r>
            <a:endParaRPr lang="zh-CN" altLang="en-US" sz="3200" b="1"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17" name="左大括号 16"/>
          <p:cNvSpPr/>
          <p:nvPr/>
        </p:nvSpPr>
        <p:spPr>
          <a:xfrm rot="10800000">
            <a:off x="6821488" y="2505710"/>
            <a:ext cx="538162" cy="2916238"/>
          </a:xfrm>
          <a:prstGeom prst="leftBrac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sz="3200" b="1">
              <a:ln>
                <a:solidFill>
                  <a:schemeClr val="tx1"/>
                </a:solidFill>
              </a:ln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39945" name="矩形 1"/>
          <p:cNvSpPr>
            <a:spLocks noChangeArrowheads="1"/>
          </p:cNvSpPr>
          <p:nvPr/>
        </p:nvSpPr>
        <p:spPr bwMode="auto">
          <a:xfrm>
            <a:off x="3748088" y="4950460"/>
            <a:ext cx="3041015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 b="1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冬天最美是早晨</a:t>
            </a:r>
            <a:endParaRPr lang="zh-CN" altLang="en-US" sz="3200" b="1"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720979" y="673121"/>
            <a:ext cx="2944559" cy="671630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板书设计</a:t>
            </a:r>
            <a:endParaRPr lang="zh-CN" altLang="en-US" sz="28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8814828" y="4206240"/>
            <a:ext cx="2677084" cy="196613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2000">
        <p:random/>
      </p:transition>
    </mc:Choice>
    <mc:Fallback>
      <p:transition spd="slow" advClick="0" advTm="2000">
        <p:random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>
          <a:xfrm>
            <a:off x="0" y="892528"/>
            <a:ext cx="12192000" cy="5965472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2" cstate="email"/>
          <a:srcRect/>
          <a:stretch>
            <a:fillRect/>
          </a:stretch>
        </p:blipFill>
        <p:spPr>
          <a:xfrm flipV="1">
            <a:off x="0" y="-1"/>
            <a:ext cx="12192000" cy="892528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3518838" y="226980"/>
            <a:ext cx="60803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600" b="1" i="1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POWERPOINT</a:t>
            </a:r>
            <a:endParaRPr lang="zh-CN" altLang="en-US" sz="1600" b="1" i="1" spc="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3" cstate="email"/>
          <a:srcRect/>
          <a:stretch>
            <a:fillRect/>
          </a:stretch>
        </p:blipFill>
        <p:spPr>
          <a:xfrm>
            <a:off x="-383389" y="9051"/>
            <a:ext cx="5293788" cy="2339560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4" cstate="email"/>
          <a:srcRect/>
          <a:stretch>
            <a:fillRect/>
          </a:stretch>
        </p:blipFill>
        <p:spPr>
          <a:xfrm rot="21084205">
            <a:off x="4759600" y="650852"/>
            <a:ext cx="712463" cy="660903"/>
          </a:xfrm>
          <a:prstGeom prst="rect">
            <a:avLst/>
          </a:prstGeom>
        </p:spPr>
      </p:pic>
      <p:sp>
        <p:nvSpPr>
          <p:cNvPr id="2" name="标题 1"/>
          <p:cNvSpPr txBox="1"/>
          <p:nvPr/>
        </p:nvSpPr>
        <p:spPr>
          <a:xfrm>
            <a:off x="3340099" y="3006780"/>
            <a:ext cx="4584701" cy="15302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dist"/>
            <a:r>
              <a:rPr lang="zh-CN" altLang="en-US" sz="7200" b="1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学习目标</a:t>
            </a:r>
            <a:endParaRPr lang="en-US" altLang="zh-CN" sz="7200" b="1" dirty="0"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3" name="标题 1"/>
          <p:cNvSpPr txBox="1"/>
          <p:nvPr/>
        </p:nvSpPr>
        <p:spPr>
          <a:xfrm>
            <a:off x="4991098" y="1590366"/>
            <a:ext cx="1409702" cy="15302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dist"/>
            <a:r>
              <a:rPr lang="en-US" altLang="zh-CN" sz="7200" b="1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01</a:t>
            </a:r>
            <a:endParaRPr lang="en-US" altLang="zh-CN" sz="7200" b="1" dirty="0"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2000">
        <p:random/>
      </p:transition>
    </mc:Choice>
    <mc:Fallback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 flipH="1">
            <a:off x="690225" y="2914740"/>
            <a:ext cx="3216594" cy="2553335"/>
          </a:xfrm>
          <a:prstGeom prst="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春天最美是夏天最美是</a:t>
            </a:r>
            <a:endParaRPr lang="en-US" altLang="zh-CN" sz="40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秋天最美是冬天最美是</a:t>
            </a:r>
            <a:endParaRPr lang="zh-CN" altLang="en-US" sz="4000" dirty="0"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899310" y="2914739"/>
            <a:ext cx="1286306" cy="2553335"/>
          </a:xfrm>
          <a:prstGeom prst="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早晨黎明 夜晚   黄昏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3431858" y="3370263"/>
            <a:ext cx="6005512" cy="59372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3622358" y="4516438"/>
            <a:ext cx="5821362" cy="71913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flipH="1">
            <a:off x="3622358" y="3306763"/>
            <a:ext cx="6276975" cy="183197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H="1" flipV="1">
            <a:off x="3709670" y="3922713"/>
            <a:ext cx="5913438" cy="66198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971" name="矩形 7"/>
          <p:cNvSpPr>
            <a:spLocks noChangeArrowheads="1"/>
          </p:cNvSpPr>
          <p:nvPr/>
        </p:nvSpPr>
        <p:spPr bwMode="auto">
          <a:xfrm>
            <a:off x="821373" y="2088833"/>
            <a:ext cx="4152099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一、根据课文内容连一连</a:t>
            </a:r>
            <a:endParaRPr lang="zh-CN" altLang="en-US" sz="2800" b="1" dirty="0"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826242" y="712565"/>
            <a:ext cx="2944559" cy="671630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连一连</a:t>
            </a:r>
            <a:endParaRPr lang="zh-CN" altLang="en-US" sz="28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2000">
        <p:random/>
      </p:transition>
    </mc:Choice>
    <mc:Fallback>
      <p:transition spd="slow" advClick="0" advTm="2000">
        <p:random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矩形 1"/>
          <p:cNvSpPr>
            <a:spLocks noChangeArrowheads="1"/>
          </p:cNvSpPr>
          <p:nvPr/>
        </p:nvSpPr>
        <p:spPr bwMode="auto">
          <a:xfrm>
            <a:off x="722313" y="952500"/>
            <a:ext cx="10326687" cy="517064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625475" indent="-625475">
              <a:lnSpc>
                <a:spcPct val="15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二、运用拟人修辞改写句子。</a:t>
            </a:r>
            <a:endParaRPr lang="en-US" altLang="zh-CN" sz="28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  <a:p>
            <a:pPr marL="625475" indent="-625475">
              <a:lnSpc>
                <a:spcPct val="150000"/>
              </a:lnSpc>
            </a:pPr>
            <a:r>
              <a:rPr lang="zh-CN" altLang="en-US" sz="32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例：黄昏时分，</a:t>
            </a:r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归鸦朝窠里飞去</a:t>
            </a:r>
            <a:r>
              <a:rPr lang="zh-CN" altLang="en-US" sz="3200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 。</a:t>
            </a:r>
            <a:endParaRPr lang="zh-CN" altLang="en-US" sz="32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  <a:p>
            <a:pPr marL="625475" indent="-625475">
              <a:lnSpc>
                <a:spcPct val="150000"/>
              </a:lnSpc>
            </a:pPr>
            <a:r>
              <a:rPr lang="zh-CN" altLang="en-US" sz="32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黄昏时分，</a:t>
            </a:r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点点归鸦</a:t>
            </a:r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急急匆匆</a:t>
            </a:r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地朝窠里飞去</a:t>
            </a:r>
            <a:r>
              <a:rPr lang="zh-CN" altLang="en-US" sz="3200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 。</a:t>
            </a:r>
            <a:endParaRPr lang="zh-CN" altLang="en-US" sz="32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  <a:p>
            <a:pPr marL="625475" indent="-625475">
              <a:lnSpc>
                <a:spcPct val="150000"/>
              </a:lnSpc>
            </a:pPr>
            <a:r>
              <a:rPr lang="en-US" altLang="zh-CN" sz="32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1</a:t>
            </a:r>
            <a:r>
              <a:rPr lang="zh-CN" altLang="en-US" sz="32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．傍晚，天空有许多星星，它们一闪一闪的，真好看。</a:t>
            </a:r>
            <a:endParaRPr lang="zh-CN" altLang="en-US" sz="32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  <a:p>
            <a:pPr marL="625475" indent="-625475">
              <a:lnSpc>
                <a:spcPct val="150000"/>
              </a:lnSpc>
            </a:pPr>
            <a:r>
              <a:rPr lang="en-US" altLang="zh-CN" sz="32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________________________________________</a:t>
            </a:r>
            <a:endParaRPr lang="en-US" altLang="zh-CN" sz="32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  <a:p>
            <a:pPr marL="625475" indent="-625475">
              <a:lnSpc>
                <a:spcPct val="150000"/>
              </a:lnSpc>
            </a:pPr>
            <a:r>
              <a:rPr lang="en-US" altLang="zh-CN" sz="32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 2.</a:t>
            </a:r>
            <a:r>
              <a:rPr lang="zh-CN" altLang="en-US" sz="32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一阵微风吹过，小草在风中一摇一摆的。</a:t>
            </a:r>
            <a:endParaRPr lang="zh-CN" altLang="en-US" sz="32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  <a:p>
            <a:pPr marL="625475" indent="-625475">
              <a:lnSpc>
                <a:spcPct val="150000"/>
              </a:lnSpc>
            </a:pPr>
            <a:r>
              <a:rPr lang="en-US" altLang="zh-CN" sz="32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_____________________________________________</a:t>
            </a:r>
            <a:endParaRPr lang="en-US" altLang="zh-CN" sz="32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814388" y="5400675"/>
            <a:ext cx="11031537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44236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一阵微风轻轻吹过，小草在风中跳起了欢快的舞蹈。</a:t>
            </a:r>
            <a:endParaRPr lang="zh-CN" altLang="en-US" sz="2800" b="1">
              <a:solidFill>
                <a:srgbClr val="F44236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41987" name="Text Box 5"/>
          <p:cNvSpPr txBox="1">
            <a:spLocks noChangeArrowheads="1"/>
          </p:cNvSpPr>
          <p:nvPr/>
        </p:nvSpPr>
        <p:spPr bwMode="auto">
          <a:xfrm>
            <a:off x="686435" y="3930650"/>
            <a:ext cx="12192000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44236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傍晚，天空有许多星星，它们的眼睛一眨一眨的，亮晶晶的真好看。</a:t>
            </a:r>
            <a:endParaRPr lang="zh-CN" altLang="en-US" sz="2800" b="1">
              <a:solidFill>
                <a:srgbClr val="F44236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2000">
        <p:random/>
      </p:transition>
    </mc:Choice>
    <mc:Fallback>
      <p:transition spd="slow" advClick="0" advTm="2000">
        <p:random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5" name="文本框 2"/>
          <p:cNvSpPr txBox="1">
            <a:spLocks noChangeArrowheads="1"/>
          </p:cNvSpPr>
          <p:nvPr/>
        </p:nvSpPr>
        <p:spPr bwMode="auto">
          <a:xfrm>
            <a:off x="1431925" y="1742631"/>
            <a:ext cx="8872538" cy="45231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br>
              <a:rPr lang="zh-CN" altLang="en-US" sz="320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</a:br>
            <a:r>
              <a:rPr lang="zh-CN" altLang="en-US" sz="32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春：</a:t>
            </a:r>
            <a:r>
              <a:rPr lang="zh-CN" altLang="en-US" sz="3200" b="1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竹外桃花三两枝，春江水暖鸭先知。</a:t>
            </a:r>
            <a:br>
              <a:rPr lang="zh-CN" altLang="en-US" sz="3200" b="1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</a:br>
            <a:r>
              <a:rPr lang="zh-CN" altLang="en-US" sz="32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夏：</a:t>
            </a:r>
            <a:r>
              <a:rPr lang="zh-CN" altLang="en-US" sz="3200" b="1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接天莲叶无穷碧，映日荷花别样红。</a:t>
            </a:r>
            <a:br>
              <a:rPr lang="zh-CN" altLang="en-US" sz="3200" b="1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</a:br>
            <a:r>
              <a:rPr lang="zh-CN" altLang="en-US" sz="32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秋：</a:t>
            </a:r>
            <a:r>
              <a:rPr lang="zh-CN" altLang="en-US" sz="3200" b="1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晴空一鹤排云上，便引诗情到碧霄。</a:t>
            </a:r>
            <a:br>
              <a:rPr lang="zh-CN" altLang="en-US" sz="3200" b="1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</a:br>
            <a:r>
              <a:rPr lang="zh-CN" altLang="en-US" sz="32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冬：</a:t>
            </a:r>
            <a:r>
              <a:rPr lang="zh-CN" altLang="en-US" sz="3200" b="1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忽如一夜春风来，千树万树梨花开。</a:t>
            </a:r>
            <a:br>
              <a:rPr lang="zh-CN" altLang="en-US" sz="3200" b="1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</a:br>
            <a:endParaRPr lang="zh-CN" altLang="en-US" sz="3200" b="1"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43016" name="文本框 4"/>
          <p:cNvSpPr txBox="1">
            <a:spLocks noChangeArrowheads="1"/>
          </p:cNvSpPr>
          <p:nvPr/>
        </p:nvSpPr>
        <p:spPr bwMode="auto">
          <a:xfrm>
            <a:off x="1995488" y="1516063"/>
            <a:ext cx="6602412" cy="7067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40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描写四季之景的诗词名句</a:t>
            </a:r>
            <a:endParaRPr lang="zh-CN" altLang="en-US" sz="4000" b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8841551" y="3493009"/>
            <a:ext cx="2470404" cy="247040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2000">
        <p:random/>
      </p:transition>
    </mc:Choice>
    <mc:Fallback>
      <p:transition spd="slow" advClick="0" advTm="2000">
        <p:random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Rectangle 4"/>
          <p:cNvSpPr>
            <a:spLocks noChangeArrowheads="1"/>
          </p:cNvSpPr>
          <p:nvPr/>
        </p:nvSpPr>
        <p:spPr bwMode="auto">
          <a:xfrm>
            <a:off x="3254375" y="1066007"/>
            <a:ext cx="5307965" cy="4921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</a:ln>
          <a:effectLst/>
        </p:spPr>
        <p:txBody>
          <a:bodyPr wrap="none" lIns="0" tIns="0" rIns="0" bIns="0" anchor="ctr">
            <a:spAutoFit/>
          </a:bodyPr>
          <a:lstStyle/>
          <a:p>
            <a:r>
              <a:rPr lang="zh-CN" altLang="en-US" sz="3200" b="1">
                <a:solidFill>
                  <a:srgbClr val="F44236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清少纳言</a:t>
            </a:r>
            <a:r>
              <a:rPr lang="en-US" altLang="zh-CN" sz="3200" b="1">
                <a:solidFill>
                  <a:srgbClr val="F44236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《</a:t>
            </a:r>
            <a:r>
              <a:rPr lang="zh-CN" altLang="en-US" sz="3200" b="1">
                <a:solidFill>
                  <a:srgbClr val="F44236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枕草子</a:t>
            </a:r>
            <a:r>
              <a:rPr lang="en-US" altLang="zh-CN" sz="3200" b="1">
                <a:solidFill>
                  <a:srgbClr val="F44236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》</a:t>
            </a:r>
            <a:r>
              <a:rPr lang="zh-CN" altLang="en-US" sz="3200" b="1">
                <a:solidFill>
                  <a:srgbClr val="F44236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经典语录</a:t>
            </a:r>
            <a:endParaRPr lang="zh-CN" altLang="en-US" sz="3200" b="1">
              <a:solidFill>
                <a:srgbClr val="F44236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44038" name="Text Box 6"/>
          <p:cNvSpPr txBox="1">
            <a:spLocks noChangeArrowheads="1"/>
          </p:cNvSpPr>
          <p:nvPr/>
        </p:nvSpPr>
        <p:spPr bwMode="auto">
          <a:xfrm>
            <a:off x="814191" y="1970950"/>
            <a:ext cx="10577099" cy="359981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1.</a:t>
            </a: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春天黎明很美。逐渐发白的山头，天色微明。紫红的彩云变得纤细，长拖拖的横卧苍空。</a:t>
            </a:r>
            <a:endParaRPr lang="zh-CN" altLang="en-US" sz="2800" dirty="0"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  <a:p>
            <a:pPr>
              <a:spcBef>
                <a:spcPct val="50000"/>
              </a:spcBef>
            </a:pPr>
            <a:r>
              <a:rPr lang="en-US" altLang="zh-CN" sz="2800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2.</a:t>
            </a: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夏夜短，睡也没来得及睡便到天亮，也是有情趣的，冬夜长，一同很深的埋在被窝，卧听远钟，也是有意思的。少年郎呀，这俗世，总之因着你，都是值得留恋的。</a:t>
            </a:r>
            <a:endParaRPr lang="en-US" altLang="zh-CN" sz="2800" dirty="0"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  <a:p>
            <a:pPr>
              <a:spcBef>
                <a:spcPct val="50000"/>
              </a:spcBef>
            </a:pPr>
            <a:r>
              <a:rPr lang="en-US" altLang="zh-CN" sz="2800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3.</a:t>
            </a: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雪花飘在水晶念珠，紫藤花，梅花上，漂亮的婴儿在吃草莓。 </a:t>
            </a:r>
            <a:r>
              <a:rPr lang="en-US" altLang="zh-CN" sz="2800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4.</a:t>
            </a: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桃花初绽，柳色亦欣欣然可赏。</a:t>
            </a:r>
            <a:r>
              <a:rPr lang="zh-CN" altLang="en-US" sz="3200" dirty="0"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 </a:t>
            </a:r>
            <a:endParaRPr lang="zh-CN" altLang="en-US" sz="3200" dirty="0">
              <a:effectLst>
                <a:outerShdw blurRad="38100" dist="38100" dir="2700000" algn="tl">
                  <a:srgbClr val="C0C0C0"/>
                </a:outerShdw>
              </a:effectLst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2000">
        <p:random/>
      </p:transition>
    </mc:Choice>
    <mc:Fallback>
      <p:transition spd="slow" advClick="0" advTm="2000">
        <p:random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文本框 12"/>
          <p:cNvSpPr txBox="1">
            <a:spLocks noChangeArrowheads="1"/>
          </p:cNvSpPr>
          <p:nvPr/>
        </p:nvSpPr>
        <p:spPr bwMode="auto">
          <a:xfrm>
            <a:off x="674688" y="1201738"/>
            <a:ext cx="10644187" cy="206210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通过上一节课的学习，我们知道了这篇文章的主要内容。</a:t>
            </a:r>
            <a:endParaRPr lang="en-US" altLang="zh-CN" sz="32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  <a:p>
            <a:endParaRPr lang="en-US" altLang="zh-CN" sz="32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  <a:p>
            <a:r>
              <a:rPr lang="zh-CN" altLang="en-US" sz="32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文章主要写了四季当中，每个季节最美的是一天的什么时间，以及具有怎样的美。</a:t>
            </a:r>
            <a:endParaRPr lang="zh-CN" altLang="en-US" sz="32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pic>
        <p:nvPicPr>
          <p:cNvPr id="26629" name="图片 1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398463" y="4213225"/>
            <a:ext cx="2744787" cy="1944688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0" name="图片 1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316288" y="4211638"/>
            <a:ext cx="2624137" cy="1919287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1" name="图片 2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72188" y="4211638"/>
            <a:ext cx="2817812" cy="189865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2" name="图片 3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9021763" y="4211638"/>
            <a:ext cx="2671762" cy="1919287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2000">
        <p:random/>
      </p:transition>
    </mc:Choice>
    <mc:Fallback>
      <p:transition spd="slow" advClick="0" advTm="2000">
        <p:random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>
          <a:xfrm>
            <a:off x="0" y="892528"/>
            <a:ext cx="12192000" cy="5965472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2" cstate="email"/>
          <a:srcRect/>
          <a:stretch>
            <a:fillRect/>
          </a:stretch>
        </p:blipFill>
        <p:spPr>
          <a:xfrm flipV="1">
            <a:off x="0" y="-1"/>
            <a:ext cx="12192000" cy="892528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3518838" y="226980"/>
            <a:ext cx="60803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600" b="1" i="1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POWERPOINT</a:t>
            </a:r>
            <a:endParaRPr lang="zh-CN" altLang="en-US" sz="1600" b="1" i="1" spc="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3" cstate="email"/>
          <a:srcRect/>
          <a:stretch>
            <a:fillRect/>
          </a:stretch>
        </p:blipFill>
        <p:spPr>
          <a:xfrm>
            <a:off x="-383389" y="9051"/>
            <a:ext cx="5293788" cy="2339560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4" cstate="email"/>
          <a:srcRect/>
          <a:stretch>
            <a:fillRect/>
          </a:stretch>
        </p:blipFill>
        <p:spPr>
          <a:xfrm rot="21084205">
            <a:off x="4759600" y="650852"/>
            <a:ext cx="712463" cy="660903"/>
          </a:xfrm>
          <a:prstGeom prst="rect">
            <a:avLst/>
          </a:prstGeom>
        </p:spPr>
      </p:pic>
      <p:sp>
        <p:nvSpPr>
          <p:cNvPr id="2" name="标题 1"/>
          <p:cNvSpPr txBox="1"/>
          <p:nvPr/>
        </p:nvSpPr>
        <p:spPr>
          <a:xfrm>
            <a:off x="3340099" y="3006780"/>
            <a:ext cx="4584701" cy="15302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dist"/>
            <a:r>
              <a:rPr lang="zh-CN" altLang="en-US" sz="7200" b="1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课文解读</a:t>
            </a:r>
            <a:endParaRPr lang="en-US" altLang="zh-CN" sz="7200" b="1" dirty="0"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3" name="标题 1"/>
          <p:cNvSpPr txBox="1"/>
          <p:nvPr/>
        </p:nvSpPr>
        <p:spPr>
          <a:xfrm>
            <a:off x="4991098" y="1590366"/>
            <a:ext cx="1457327" cy="15302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dist"/>
            <a:r>
              <a:rPr lang="en-US" altLang="zh-CN" sz="7200" b="1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02</a:t>
            </a:r>
            <a:endParaRPr lang="en-US" altLang="zh-CN" sz="7200" b="1" dirty="0"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2000">
        <p:random/>
      </p:transition>
    </mc:Choice>
    <mc:Fallback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 bwMode="auto">
          <a:xfrm>
            <a:off x="1676400" y="1003300"/>
            <a:ext cx="9918700" cy="1511299"/>
            <a:chOff x="-274865" y="712509"/>
            <a:chExt cx="5630778" cy="3072667"/>
          </a:xfrm>
        </p:grpSpPr>
        <p:sp>
          <p:nvSpPr>
            <p:cNvPr id="2" name="云形标注 5"/>
            <p:cNvSpPr/>
            <p:nvPr/>
          </p:nvSpPr>
          <p:spPr>
            <a:xfrm>
              <a:off x="-274865" y="712509"/>
              <a:ext cx="5630778" cy="2430378"/>
            </a:xfrm>
            <a:prstGeom prst="cloudCallout">
              <a:avLst>
                <a:gd name="adj1" fmla="val -57409"/>
                <a:gd name="adj2" fmla="val 64967"/>
              </a:avLst>
            </a:prstGeom>
            <a:solidFill>
              <a:schemeClr val="bg1"/>
            </a:solidFill>
            <a:ln>
              <a:solidFill>
                <a:srgbClr val="A1C4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27665" name="文本框 12"/>
            <p:cNvSpPr txBox="1">
              <a:spLocks noChangeArrowheads="1"/>
            </p:cNvSpPr>
            <p:nvPr/>
          </p:nvSpPr>
          <p:spPr bwMode="auto">
            <a:xfrm>
              <a:off x="633265" y="972006"/>
              <a:ext cx="3900385" cy="281317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zh-CN" altLang="en-US" sz="28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rPr>
                <a:t>朗读课文，说说四季最美的时间是什么时候？最美的事物是什么？</a:t>
              </a:r>
              <a:endParaRPr lang="zh-CN" altLang="en-US" sz="28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  <a:p>
              <a:endParaRPr lang="zh-CN" altLang="en-US" sz="2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700809" y="2578449"/>
            <a:ext cx="10490200" cy="5835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2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春季最美的是（    ），最美的事物有（             ）</a:t>
            </a:r>
            <a:endParaRPr lang="zh-CN" altLang="en-US" sz="32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3" name="TextBox 10"/>
          <p:cNvSpPr txBox="1"/>
          <p:nvPr/>
        </p:nvSpPr>
        <p:spPr>
          <a:xfrm>
            <a:off x="700809" y="3331496"/>
            <a:ext cx="10544175" cy="5835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2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夏季最美的是（    ），最美的事物有（             ）</a:t>
            </a:r>
            <a:endParaRPr lang="zh-CN" altLang="en-US" sz="32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8" name="TextBox 10"/>
          <p:cNvSpPr txBox="1"/>
          <p:nvPr/>
        </p:nvSpPr>
        <p:spPr>
          <a:xfrm>
            <a:off x="646834" y="4102734"/>
            <a:ext cx="11649075" cy="5835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2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秋季最美的是（    ），最美的事物有（                   ）</a:t>
            </a:r>
            <a:endParaRPr lang="zh-CN" altLang="en-US" sz="32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9" name="TextBox 10"/>
          <p:cNvSpPr txBox="1"/>
          <p:nvPr/>
        </p:nvSpPr>
        <p:spPr>
          <a:xfrm>
            <a:off x="633340" y="4976265"/>
            <a:ext cx="11676062" cy="5835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2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冬季最美的是（    ），最美的事物有（                   ）</a:t>
            </a:r>
            <a:endParaRPr lang="zh-CN" altLang="en-US" sz="32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3433711" y="2622955"/>
            <a:ext cx="1333500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3200" dirty="0">
                <a:solidFill>
                  <a:srgbClr val="F44236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黎明</a:t>
            </a:r>
            <a:endParaRPr lang="zh-CN" altLang="en-US" sz="3200" dirty="0">
              <a:solidFill>
                <a:srgbClr val="F44236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8039955" y="2579953"/>
            <a:ext cx="2446655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zh-CN" sz="3200" dirty="0">
                <a:solidFill>
                  <a:srgbClr val="F44236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天空</a:t>
            </a:r>
            <a:r>
              <a:rPr lang="zh-CN" altLang="en-US" sz="3200" dirty="0">
                <a:solidFill>
                  <a:srgbClr val="F44236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、</a:t>
            </a:r>
            <a:r>
              <a:rPr lang="zh-CN" altLang="zh-CN" sz="3200" dirty="0">
                <a:solidFill>
                  <a:srgbClr val="F44236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彩云</a:t>
            </a:r>
            <a:endParaRPr lang="zh-CN" altLang="zh-CN" sz="3200" dirty="0">
              <a:solidFill>
                <a:srgbClr val="F44236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3518657" y="3331495"/>
            <a:ext cx="1063625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3200" dirty="0">
                <a:solidFill>
                  <a:srgbClr val="F44236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夜晚</a:t>
            </a:r>
            <a:endParaRPr lang="zh-CN" altLang="en-US" sz="3200" dirty="0">
              <a:solidFill>
                <a:srgbClr val="F44236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8039955" y="3349687"/>
            <a:ext cx="2151062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3200" dirty="0">
                <a:solidFill>
                  <a:srgbClr val="F44236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萤火虫</a:t>
            </a:r>
            <a:endParaRPr lang="zh-CN" altLang="en-US" sz="3200" dirty="0">
              <a:solidFill>
                <a:srgbClr val="F44236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3367134" y="4132349"/>
            <a:ext cx="1063625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3200" dirty="0">
                <a:solidFill>
                  <a:srgbClr val="F44236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黄昏</a:t>
            </a:r>
            <a:endParaRPr lang="zh-CN" altLang="en-US" sz="3200" dirty="0">
              <a:solidFill>
                <a:srgbClr val="F44236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7698602" y="4148136"/>
            <a:ext cx="4493398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zh-CN" sz="2400" dirty="0">
                <a:solidFill>
                  <a:srgbClr val="F44236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归鸦</a:t>
            </a:r>
            <a:r>
              <a:rPr lang="zh-CN" altLang="en-US" sz="2400" dirty="0">
                <a:solidFill>
                  <a:srgbClr val="F44236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、</a:t>
            </a:r>
            <a:r>
              <a:rPr lang="zh-CN" altLang="zh-CN" sz="2400" dirty="0">
                <a:solidFill>
                  <a:srgbClr val="F44236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大雁</a:t>
            </a:r>
            <a:r>
              <a:rPr lang="zh-CN" altLang="en-US" sz="2400" dirty="0">
                <a:solidFill>
                  <a:srgbClr val="F44236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、</a:t>
            </a:r>
            <a:r>
              <a:rPr lang="zh-CN" altLang="zh-CN" sz="2400" dirty="0">
                <a:solidFill>
                  <a:srgbClr val="F44236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风声</a:t>
            </a:r>
            <a:r>
              <a:rPr lang="zh-CN" altLang="en-US" sz="2400" dirty="0">
                <a:solidFill>
                  <a:srgbClr val="F44236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、</a:t>
            </a:r>
            <a:r>
              <a:rPr lang="zh-CN" altLang="zh-CN" sz="2400" dirty="0">
                <a:solidFill>
                  <a:srgbClr val="F44236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虫鸣</a:t>
            </a:r>
            <a:endParaRPr lang="zh-CN" altLang="zh-CN" sz="2400" dirty="0">
              <a:solidFill>
                <a:srgbClr val="F44236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3462569" y="5056096"/>
            <a:ext cx="1063625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3200" dirty="0">
                <a:solidFill>
                  <a:srgbClr val="F44236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早晨</a:t>
            </a:r>
            <a:endParaRPr lang="zh-CN" altLang="en-US" sz="3200" dirty="0">
              <a:solidFill>
                <a:srgbClr val="F44236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17" name="文本框 16"/>
          <p:cNvSpPr txBox="1">
            <a:spLocks noChangeArrowheads="1"/>
          </p:cNvSpPr>
          <p:nvPr/>
        </p:nvSpPr>
        <p:spPr bwMode="auto">
          <a:xfrm>
            <a:off x="8039955" y="4946650"/>
            <a:ext cx="3581400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zh-CN" sz="3200" dirty="0">
                <a:solidFill>
                  <a:srgbClr val="F44236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落雪</a:t>
            </a:r>
            <a:r>
              <a:rPr lang="zh-CN" altLang="en-US" sz="3200" dirty="0">
                <a:solidFill>
                  <a:srgbClr val="F44236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、白</a:t>
            </a:r>
            <a:r>
              <a:rPr lang="zh-CN" altLang="zh-CN" sz="3200" dirty="0">
                <a:solidFill>
                  <a:srgbClr val="F44236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霜</a:t>
            </a:r>
            <a:r>
              <a:rPr lang="zh-CN" altLang="en-US" sz="3200" dirty="0">
                <a:solidFill>
                  <a:srgbClr val="F44236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、</a:t>
            </a:r>
            <a:r>
              <a:rPr lang="zh-CN" altLang="zh-CN" sz="3200" dirty="0">
                <a:solidFill>
                  <a:srgbClr val="F44236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炭</a:t>
            </a:r>
            <a:r>
              <a:rPr lang="zh-CN" altLang="zh-CN" sz="32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火</a:t>
            </a:r>
            <a:endParaRPr lang="zh-CN" altLang="en-US" sz="3200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2000">
        <p:random/>
      </p:transition>
    </mc:Choice>
    <mc:Fallback>
      <p:transition spd="slow" advClick="0" advTm="2000">
        <p:random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 bwMode="auto">
          <a:xfrm>
            <a:off x="1608455" y="968375"/>
            <a:ext cx="9015095" cy="1583914"/>
            <a:chOff x="-274865" y="712509"/>
            <a:chExt cx="5630778" cy="4444303"/>
          </a:xfrm>
        </p:grpSpPr>
        <p:sp>
          <p:nvSpPr>
            <p:cNvPr id="5" name="云形标注 4"/>
            <p:cNvSpPr/>
            <p:nvPr/>
          </p:nvSpPr>
          <p:spPr>
            <a:xfrm>
              <a:off x="-274865" y="712509"/>
              <a:ext cx="5630778" cy="3755920"/>
            </a:xfrm>
            <a:prstGeom prst="cloudCallout">
              <a:avLst>
                <a:gd name="adj1" fmla="val -57409"/>
                <a:gd name="adj2" fmla="val 64967"/>
              </a:avLst>
            </a:prstGeom>
            <a:solidFill>
              <a:schemeClr val="bg1"/>
            </a:solidFill>
            <a:ln>
              <a:solidFill>
                <a:srgbClr val="A1C4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28681" name="文本框 12"/>
            <p:cNvSpPr txBox="1">
              <a:spLocks noChangeArrowheads="1"/>
            </p:cNvSpPr>
            <p:nvPr/>
          </p:nvSpPr>
          <p:spPr bwMode="auto">
            <a:xfrm>
              <a:off x="634374" y="1101559"/>
              <a:ext cx="3899973" cy="405525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2800" dirty="0"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rPr>
                <a:t>再读课文，说说文中是怎样描写四季最美时间的景物之美的</a:t>
              </a:r>
              <a:r>
                <a:rPr lang="zh-CN" altLang="en-US" sz="3200" dirty="0"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rPr>
                <a:t>？</a:t>
              </a:r>
              <a:endParaRPr lang="zh-CN" altLang="en-US" sz="3200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  <a:p>
              <a:pPr algn="ctr"/>
              <a:endParaRPr lang="zh-CN" altLang="en-US" sz="2800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4434607" y="2690943"/>
            <a:ext cx="3998912" cy="16850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zh-CN" sz="2400" b="1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天空</a:t>
            </a:r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：</a:t>
            </a:r>
            <a:r>
              <a:rPr lang="zh-CN" altLang="zh-CN" sz="2400" b="1" dirty="0">
                <a:solidFill>
                  <a:srgbClr val="F44236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泛着鱼肚白</a:t>
            </a:r>
            <a:r>
              <a:rPr lang="zh-CN" altLang="en-US" sz="2400" b="1" dirty="0">
                <a:solidFill>
                  <a:srgbClr val="F44236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。</a:t>
            </a:r>
            <a:endParaRPr lang="en-US" altLang="zh-CN" sz="2400" b="1" dirty="0">
              <a:solidFill>
                <a:srgbClr val="F44236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zh-CN" sz="2400" b="1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彩云</a:t>
            </a:r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：</a:t>
            </a:r>
            <a:r>
              <a:rPr lang="zh-CN" altLang="en-US" sz="2400" b="1" dirty="0">
                <a:solidFill>
                  <a:srgbClr val="F44236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染上微微的红晕，飘着</a:t>
            </a:r>
            <a:r>
              <a:rPr lang="zh-CN" altLang="zh-CN" sz="2400" b="1" dirty="0">
                <a:solidFill>
                  <a:srgbClr val="F44236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红紫。</a:t>
            </a:r>
            <a:endParaRPr lang="zh-CN" altLang="zh-CN" sz="2400" b="1" dirty="0">
              <a:solidFill>
                <a:srgbClr val="F44236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2" name="圆角矩形标注 6"/>
          <p:cNvSpPr>
            <a:spLocks noChangeArrowheads="1"/>
          </p:cNvSpPr>
          <p:nvPr/>
        </p:nvSpPr>
        <p:spPr bwMode="auto">
          <a:xfrm>
            <a:off x="288275" y="2902538"/>
            <a:ext cx="3805743" cy="1330325"/>
          </a:xfrm>
          <a:prstGeom prst="wedgeRoundRectCallout">
            <a:avLst>
              <a:gd name="adj1" fmla="val 104185"/>
              <a:gd name="adj2" fmla="val 88"/>
              <a:gd name="adj3" fmla="val 16667"/>
            </a:avLst>
          </a:prstGeom>
          <a:noFill/>
          <a:ln w="12700" algn="ctr">
            <a:noFill/>
            <a:miter lim="800000"/>
          </a:ln>
        </p:spPr>
        <p:txBody>
          <a:bodyPr anchor="ctr"/>
          <a:lstStyle/>
          <a:p>
            <a:pPr indent="624205"/>
            <a:r>
              <a:rPr lang="zh-CN" altLang="zh-CN" sz="3200" b="1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春天最美是黎明</a:t>
            </a:r>
            <a:endParaRPr lang="zh-CN" altLang="en-US" sz="3200" b="1" dirty="0"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pic>
        <p:nvPicPr>
          <p:cNvPr id="28676" name="图片 1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8522417" y="2690943"/>
            <a:ext cx="3021013" cy="1749425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圆角矩形标注 6"/>
          <p:cNvSpPr>
            <a:spLocks noChangeArrowheads="1"/>
          </p:cNvSpPr>
          <p:nvPr/>
        </p:nvSpPr>
        <p:spPr bwMode="auto">
          <a:xfrm>
            <a:off x="288275" y="4310351"/>
            <a:ext cx="4177146" cy="1482725"/>
          </a:xfrm>
          <a:prstGeom prst="wedgeRoundRectCallout">
            <a:avLst>
              <a:gd name="adj1" fmla="val 100551"/>
              <a:gd name="adj2" fmla="val -20333"/>
              <a:gd name="adj3" fmla="val 16667"/>
            </a:avLst>
          </a:prstGeom>
          <a:noFill/>
          <a:ln w="12700" algn="ctr">
            <a:noFill/>
            <a:miter lim="800000"/>
          </a:ln>
        </p:spPr>
        <p:txBody>
          <a:bodyPr anchor="ctr"/>
          <a:lstStyle/>
          <a:p>
            <a:pPr indent="624205"/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夏</a:t>
            </a:r>
            <a:r>
              <a:rPr lang="zh-CN" altLang="zh-CN" sz="3200" b="1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天最美是</a:t>
            </a:r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夜晚</a:t>
            </a:r>
            <a:endParaRPr lang="zh-CN" altLang="en-US" sz="3200" b="1" dirty="0"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4391744" y="4575306"/>
            <a:ext cx="3887788" cy="113107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zh-CN" sz="24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萤火虫</a:t>
            </a:r>
            <a:r>
              <a:rPr lang="zh-CN" altLang="en-US" sz="24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：</a:t>
            </a:r>
            <a:r>
              <a:rPr lang="zh-CN" altLang="zh-CN" sz="2400" b="1" dirty="0">
                <a:solidFill>
                  <a:srgbClr val="F44236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翩翩起舞</a:t>
            </a:r>
            <a:r>
              <a:rPr lang="zh-CN" altLang="en-US" sz="2400" b="1" dirty="0">
                <a:solidFill>
                  <a:srgbClr val="F44236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；</a:t>
            </a:r>
            <a:r>
              <a:rPr lang="zh-CN" altLang="zh-CN" sz="2400" b="1" dirty="0">
                <a:solidFill>
                  <a:srgbClr val="F44236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闪着朦胧的微光在飞行</a:t>
            </a:r>
            <a:r>
              <a:rPr lang="zh-CN" altLang="en-US" sz="2400" b="1" dirty="0">
                <a:solidFill>
                  <a:srgbClr val="F44236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。</a:t>
            </a:r>
            <a:endParaRPr lang="zh-CN" altLang="en-US" sz="2400" b="1" dirty="0">
              <a:solidFill>
                <a:srgbClr val="F44236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548612" y="4715864"/>
            <a:ext cx="2968625" cy="1776412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2000">
        <p:random/>
      </p:transition>
    </mc:Choice>
    <mc:Fallback>
      <p:transition spd="slow" advClick="0" advTm="2000">
        <p:random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圆角矩形标注 6"/>
          <p:cNvSpPr>
            <a:spLocks noChangeArrowheads="1"/>
          </p:cNvSpPr>
          <p:nvPr/>
        </p:nvSpPr>
        <p:spPr bwMode="auto">
          <a:xfrm>
            <a:off x="-527771" y="2044123"/>
            <a:ext cx="3917950" cy="1165225"/>
          </a:xfrm>
          <a:prstGeom prst="wedgeRoundRectCallout">
            <a:avLst>
              <a:gd name="adj1" fmla="val 91565"/>
              <a:gd name="adj2" fmla="val -11023"/>
              <a:gd name="adj3" fmla="val 16667"/>
            </a:avLst>
          </a:prstGeom>
          <a:noFill/>
          <a:ln w="12700" algn="ctr">
            <a:noFill/>
            <a:miter lim="800000"/>
          </a:ln>
        </p:spPr>
        <p:txBody>
          <a:bodyPr anchor="ctr"/>
          <a:lstStyle/>
          <a:p>
            <a:pPr indent="624205" algn="ctr"/>
            <a:r>
              <a:rPr lang="zh-CN" altLang="zh-CN" sz="32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秋天最美是黄昏</a:t>
            </a:r>
            <a:endParaRPr lang="zh-CN" altLang="zh-CN" sz="3200" b="1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2" name="TextBox 6"/>
          <p:cNvSpPr txBox="1"/>
          <p:nvPr/>
        </p:nvSpPr>
        <p:spPr>
          <a:xfrm>
            <a:off x="3570288" y="1617507"/>
            <a:ext cx="4762500" cy="230832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zh-CN" sz="2400" b="1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归鸦</a:t>
            </a:r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：</a:t>
            </a:r>
            <a:r>
              <a:rPr lang="zh-CN" altLang="zh-CN" sz="24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急急匆匆地朝巢里飞去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。</a:t>
            </a:r>
            <a:endParaRPr lang="en-US" altLang="zh-CN" sz="24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大雁：</a:t>
            </a:r>
            <a:r>
              <a:rPr lang="zh-CN" altLang="zh-CN" sz="24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成群结队在空中比翼联飞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。</a:t>
            </a:r>
            <a:endParaRPr lang="en-US" altLang="zh-CN" sz="24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zh-CN" sz="2400" b="1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风声、虫鸣</a:t>
            </a:r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：</a:t>
            </a:r>
            <a:r>
              <a:rPr lang="zh-CN" altLang="zh-CN" sz="24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听起来也叫人心旷神怡 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。</a:t>
            </a:r>
            <a:endParaRPr lang="zh-CN" altLang="en-US" sz="24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3" name="圆角矩形标注 6"/>
          <p:cNvSpPr>
            <a:spLocks noChangeArrowheads="1"/>
          </p:cNvSpPr>
          <p:nvPr/>
        </p:nvSpPr>
        <p:spPr bwMode="auto">
          <a:xfrm>
            <a:off x="-470117" y="4315778"/>
            <a:ext cx="3802641" cy="1165225"/>
          </a:xfrm>
          <a:prstGeom prst="wedgeRoundRectCallout">
            <a:avLst>
              <a:gd name="adj1" fmla="val 91505"/>
              <a:gd name="adj2" fmla="val -23426"/>
              <a:gd name="adj3" fmla="val 16667"/>
            </a:avLst>
          </a:prstGeom>
          <a:noFill/>
          <a:ln w="12700" algn="ctr">
            <a:noFill/>
            <a:miter lim="800000"/>
          </a:ln>
        </p:spPr>
        <p:txBody>
          <a:bodyPr anchor="ctr"/>
          <a:lstStyle/>
          <a:p>
            <a:pPr indent="624205" algn="ctr"/>
            <a:r>
              <a:rPr lang="zh-CN" altLang="zh-CN" sz="32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冬天最美是早晨</a:t>
            </a:r>
            <a:endParaRPr lang="zh-CN" altLang="zh-CN" sz="3200" b="1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4" name="TextBox 6"/>
          <p:cNvSpPr txBox="1"/>
          <p:nvPr/>
        </p:nvSpPr>
        <p:spPr>
          <a:xfrm>
            <a:off x="3494088" y="4315778"/>
            <a:ext cx="4838700" cy="16850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zh-CN" sz="2400" b="1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落雪</a:t>
            </a:r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：</a:t>
            </a:r>
            <a:r>
              <a:rPr lang="zh-CN" altLang="zh-CN" sz="24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当然美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。</a:t>
            </a:r>
            <a:endParaRPr lang="en-US" altLang="zh-CN" sz="24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白</a:t>
            </a:r>
            <a:r>
              <a:rPr lang="zh-CN" altLang="zh-CN" sz="2400" b="1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霜</a:t>
            </a:r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：</a:t>
            </a:r>
            <a:r>
              <a:rPr lang="zh-CN" altLang="zh-CN" sz="24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遍地铺满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。</a:t>
            </a:r>
            <a:endParaRPr lang="en-US" altLang="zh-CN" sz="24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zh-CN" sz="2400" b="1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炭火</a:t>
            </a:r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：</a:t>
            </a:r>
            <a:r>
              <a:rPr lang="zh-CN" altLang="zh-CN" sz="24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熊熊的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、</a:t>
            </a:r>
            <a:r>
              <a:rPr lang="zh-CN" altLang="zh-CN" sz="24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暖和的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。</a:t>
            </a:r>
            <a:endParaRPr lang="zh-CN" altLang="en-US" sz="24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9031288" y="3851275"/>
            <a:ext cx="2693987" cy="2430463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982393" y="1004888"/>
            <a:ext cx="2716212" cy="2522537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2000">
        <p:random/>
      </p:transition>
    </mc:Choice>
    <mc:Fallback>
      <p:transition spd="slow" advClick="0" advTm="2000">
        <p:random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 bwMode="auto">
          <a:xfrm>
            <a:off x="1511300" y="808038"/>
            <a:ext cx="9074150" cy="1589087"/>
            <a:chOff x="-298840" y="332719"/>
            <a:chExt cx="5630778" cy="3755920"/>
          </a:xfrm>
        </p:grpSpPr>
        <p:sp>
          <p:nvSpPr>
            <p:cNvPr id="5" name="云形标注 4"/>
            <p:cNvSpPr/>
            <p:nvPr/>
          </p:nvSpPr>
          <p:spPr>
            <a:xfrm>
              <a:off x="-298840" y="332719"/>
              <a:ext cx="5630778" cy="3755920"/>
            </a:xfrm>
            <a:prstGeom prst="cloudCallout">
              <a:avLst>
                <a:gd name="adj1" fmla="val -57409"/>
                <a:gd name="adj2" fmla="val 64967"/>
              </a:avLst>
            </a:prstGeom>
            <a:solidFill>
              <a:schemeClr val="bg1"/>
            </a:solidFill>
            <a:ln>
              <a:solidFill>
                <a:srgbClr val="A1C4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30725" name="文本框 12"/>
            <p:cNvSpPr txBox="1">
              <a:spLocks noChangeArrowheads="1"/>
            </p:cNvSpPr>
            <p:nvPr/>
          </p:nvSpPr>
          <p:spPr bwMode="auto">
            <a:xfrm>
              <a:off x="274122" y="1144759"/>
              <a:ext cx="4235612" cy="225280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2800" dirty="0"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rPr>
                <a:t>结合文章句子，你能看出</a:t>
              </a:r>
              <a:r>
                <a:rPr lang="zh-CN" altLang="zh-CN" sz="2800" dirty="0"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rPr>
                <a:t>本文作者是按什么顺序</a:t>
              </a:r>
              <a:r>
                <a:rPr lang="zh-CN" altLang="en-US" sz="2800" dirty="0"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rPr>
                <a:t>描写四季之美</a:t>
              </a:r>
              <a:r>
                <a:rPr lang="zh-CN" altLang="zh-CN" sz="2800" dirty="0"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rPr>
                <a:t>的</a:t>
              </a:r>
              <a:r>
                <a:rPr lang="zh-CN" altLang="en-US" sz="2800" dirty="0"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rPr>
                <a:t>吗</a:t>
              </a:r>
              <a:r>
                <a:rPr lang="zh-CN" altLang="zh-CN" sz="2800" dirty="0"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rPr>
                <a:t>？</a:t>
              </a:r>
              <a:endParaRPr lang="zh-CN" altLang="en-US" sz="2800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888048" y="3003550"/>
            <a:ext cx="4889500" cy="255333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第一段：</a:t>
            </a:r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春天</a:t>
            </a:r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最美是黎明</a:t>
            </a:r>
            <a:endParaRPr lang="zh-CN" altLang="en-US" sz="3200" b="1" dirty="0"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  <a:p>
            <a:pPr>
              <a:defRPr/>
            </a:pPr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第二段：</a:t>
            </a:r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夏天</a:t>
            </a:r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最美是夜晚</a:t>
            </a:r>
            <a:endParaRPr lang="zh-CN" altLang="en-US" sz="3200" b="1" dirty="0"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  <a:p>
            <a:pPr>
              <a:defRPr/>
            </a:pPr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第三段：</a:t>
            </a:r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秋天</a:t>
            </a:r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最美是黄昏</a:t>
            </a:r>
            <a:b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</a:br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第四段：</a:t>
            </a:r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冬天</a:t>
            </a:r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最美是早晨</a:t>
            </a:r>
            <a:b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</a:br>
            <a:endParaRPr lang="zh-CN" altLang="en-US" sz="3200" b="1" dirty="0"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2" name="圆角矩形标注 6"/>
          <p:cNvSpPr>
            <a:spLocks noChangeArrowheads="1"/>
          </p:cNvSpPr>
          <p:nvPr/>
        </p:nvSpPr>
        <p:spPr bwMode="auto">
          <a:xfrm>
            <a:off x="5949142" y="3003550"/>
            <a:ext cx="6010794" cy="2009775"/>
          </a:xfrm>
          <a:prstGeom prst="wedgeRoundRectCallout">
            <a:avLst>
              <a:gd name="adj1" fmla="val -89389"/>
              <a:gd name="adj2" fmla="val -15236"/>
              <a:gd name="adj3" fmla="val 16667"/>
            </a:avLst>
          </a:prstGeom>
          <a:noFill/>
          <a:ln w="12700" algn="ctr">
            <a:noFill/>
            <a:miter lim="800000"/>
          </a:ln>
        </p:spPr>
        <p:txBody>
          <a:bodyPr anchor="ctr"/>
          <a:lstStyle/>
          <a:p>
            <a:pPr indent="624205"/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作者是按时间顺序来描写四季之美的。</a:t>
            </a:r>
            <a:endParaRPr lang="zh-CN" altLang="en-US" sz="32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2000">
        <p:random/>
      </p:transition>
    </mc:Choice>
    <mc:Fallback>
      <p:transition spd="slow" advClick="0" advTm="2000">
        <p:random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 bwMode="auto">
          <a:xfrm>
            <a:off x="1166813" y="939800"/>
            <a:ext cx="8840787" cy="2325688"/>
            <a:chOff x="-274865" y="712509"/>
            <a:chExt cx="5630778" cy="2431065"/>
          </a:xfrm>
        </p:grpSpPr>
        <p:sp>
          <p:nvSpPr>
            <p:cNvPr id="3" name="云形标注 2"/>
            <p:cNvSpPr/>
            <p:nvPr/>
          </p:nvSpPr>
          <p:spPr>
            <a:xfrm>
              <a:off x="-274865" y="712509"/>
              <a:ext cx="5630778" cy="2431065"/>
            </a:xfrm>
            <a:prstGeom prst="cloudCallout">
              <a:avLst>
                <a:gd name="adj1" fmla="val -28857"/>
                <a:gd name="adj2" fmla="val 58319"/>
              </a:avLst>
            </a:prstGeom>
            <a:solidFill>
              <a:schemeClr val="bg1"/>
            </a:solidFill>
            <a:ln>
              <a:solidFill>
                <a:srgbClr val="A1C4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31752" name="文本框 12"/>
            <p:cNvSpPr txBox="1">
              <a:spLocks noChangeArrowheads="1"/>
            </p:cNvSpPr>
            <p:nvPr/>
          </p:nvSpPr>
          <p:spPr bwMode="auto">
            <a:xfrm>
              <a:off x="439776" y="1253494"/>
              <a:ext cx="4620503" cy="144635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zh-CN" altLang="en-US" sz="280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rPr>
                <a:t>第一段“春天最美是黎明，东方一点儿一点儿泛着鱼肚白的天空，染上微微的红晕，飘着红紫红紫的彩云。”</a:t>
              </a:r>
              <a:endParaRPr lang="zh-CN" altLang="en-US" sz="280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927100" y="3643313"/>
            <a:ext cx="8075613" cy="230832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   </a:t>
            </a:r>
            <a:r>
              <a:rPr lang="zh-CN" altLang="en-US" sz="2400" dirty="0">
                <a:solidFill>
                  <a:srgbClr val="F44236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春天动人的是色彩的美。</a:t>
            </a:r>
            <a:endParaRPr lang="en-US" altLang="zh-CN" sz="2400" dirty="0">
              <a:solidFill>
                <a:srgbClr val="F44236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   </a:t>
            </a:r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既有着泛着鱼肚白的、染上微微的红晕的天空的</a:t>
            </a:r>
            <a:r>
              <a:rPr lang="zh-CN" altLang="en-US" sz="2400" dirty="0">
                <a:solidFill>
                  <a:srgbClr val="F44236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柔和之美</a:t>
            </a:r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，又有着飘</a:t>
            </a:r>
            <a:r>
              <a:rPr lang="zh-CN" altLang="zh-CN" sz="2400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着红紫红紫的</a:t>
            </a:r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云彩的</a:t>
            </a:r>
            <a:r>
              <a:rPr lang="zh-CN" altLang="en-US" sz="2400" dirty="0">
                <a:solidFill>
                  <a:srgbClr val="F44236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鲜亮之美</a:t>
            </a:r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。二者相互相映衬，这是多么美的春天的黎明</a:t>
            </a:r>
            <a:r>
              <a:rPr lang="en-US" altLang="zh-CN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!</a:t>
            </a:r>
            <a:endParaRPr lang="zh-CN" altLang="en-US" sz="24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2758123" y="1835150"/>
            <a:ext cx="1785620" cy="58102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7675563" y="1835150"/>
            <a:ext cx="766762" cy="62865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2758123" y="2408238"/>
            <a:ext cx="1482725" cy="5588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pic>
        <p:nvPicPr>
          <p:cNvPr id="31750" name="图片 1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9082088" y="4033380"/>
            <a:ext cx="1933362" cy="2064207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2000">
        <p:random/>
      </p:transition>
    </mc:Choice>
    <mc:Fallback>
      <p:transition spd="slow" advClick="0" advTm="2000">
        <p:random/>
      </p:transition>
    </mc:Fallback>
  </mc:AlternateContent>
</p:sld>
</file>

<file path=ppt/tags/tag1.xml><?xml version="1.0" encoding="utf-8"?>
<p:tagLst xmlns:p="http://schemas.openxmlformats.org/presentationml/2006/main"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1709</Words>
  <Application>WPS 演示</Application>
  <PresentationFormat>自定义</PresentationFormat>
  <Paragraphs>176</Paragraphs>
  <Slides>23</Slides>
  <Notes>23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5" baseType="lpstr">
      <vt:lpstr>Arial</vt:lpstr>
      <vt:lpstr>宋体</vt:lpstr>
      <vt:lpstr>Wingdings</vt:lpstr>
      <vt:lpstr>微软雅黑</vt:lpstr>
      <vt:lpstr>Arial Unicode MS</vt:lpstr>
      <vt:lpstr>等线 Light</vt:lpstr>
      <vt:lpstr>等线</vt:lpstr>
      <vt:lpstr>Arial</vt:lpstr>
      <vt:lpstr>Calibri</vt:lpstr>
      <vt:lpstr>PMingLiU</vt:lpstr>
      <vt:lpstr>RomanS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dc:subject>第一PPT模板网-WWW.1PPT.COM</dc:subject>
  <cp:lastModifiedBy>罗</cp:lastModifiedBy>
  <cp:revision>1</cp:revision>
  <dcterms:created xsi:type="dcterms:W3CDTF">2023-10-23T04:32:16Z</dcterms:created>
  <dcterms:modified xsi:type="dcterms:W3CDTF">2023-10-23T04:32:16Z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5194FEE85F7A4F499AD7D8C245D0055B_12</vt:lpwstr>
  </property>
</Properties>
</file>