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3"/>
    <p:sldId id="409" r:id="rId4"/>
    <p:sldId id="263" r:id="rId5"/>
    <p:sldId id="264" r:id="rId6"/>
    <p:sldId id="336" r:id="rId7"/>
    <p:sldId id="338" r:id="rId8"/>
    <p:sldId id="297" r:id="rId9"/>
    <p:sldId id="389" r:id="rId10"/>
    <p:sldId id="269" r:id="rId11"/>
    <p:sldId id="299" r:id="rId13"/>
    <p:sldId id="316" r:id="rId14"/>
    <p:sldId id="301" r:id="rId15"/>
    <p:sldId id="300" r:id="rId16"/>
    <p:sldId id="329" r:id="rId17"/>
    <p:sldId id="376" r:id="rId18"/>
    <p:sldId id="273" r:id="rId19"/>
    <p:sldId id="302" r:id="rId20"/>
    <p:sldId id="383" r:id="rId21"/>
    <p:sldId id="381" r:id="rId22"/>
    <p:sldId id="390" r:id="rId23"/>
    <p:sldId id="260"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0" userDrawn="1">
          <p15:clr>
            <a:srgbClr val="A4A3A4"/>
          </p15:clr>
        </p15:guide>
        <p15:guide id="2" pos="385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showGuides="1">
      <p:cViewPr>
        <p:scale>
          <a:sx n="100" d="100"/>
          <a:sy n="100" d="100"/>
        </p:scale>
        <p:origin x="-936" y="-294"/>
      </p:cViewPr>
      <p:guideLst>
        <p:guide orient="horz" pos="2100"/>
        <p:guide pos="3854"/>
      </p:guideLst>
    </p:cSldViewPr>
  </p:slideViewPr>
  <p:notesTextViewPr>
    <p:cViewPr>
      <p:scale>
        <a:sx n="1" d="1"/>
        <a:sy n="1" d="1"/>
      </p:scale>
      <p:origin x="0" y="0"/>
    </p:cViewPr>
  </p:notesTextViewPr>
  <p:notesViewPr>
    <p:cSldViewPr snapToGrid="0">
      <p:cViewPr varScale="1">
        <p:scale>
          <a:sx n="84" d="100"/>
          <a:sy n="84" d="100"/>
        </p:scale>
        <p:origin x="2976"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gs" Target="tags/tag6.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4CC9F2-DB97-4ED3-8AF2-B09B320F03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EC189-9A50-44C8-9826-B48AC8DE05C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1">
                <a:solidFill>
                  <a:srgbClr val="FF0000"/>
                </a:solidFill>
                <a:latin typeface="宋体" panose="02010600030101010101" pitchFamily="2" charset="-122"/>
              </a:rPr>
              <a:t>两个“到处”用得非常恰当，直接说明鸟的数量多，数不胜数，表现出“鸟的天堂”的热闹景象。</a:t>
            </a:r>
            <a:endParaRPr lang="zh-CN" altLang="en-US"/>
          </a:p>
        </p:txBody>
      </p:sp>
      <p:sp>
        <p:nvSpPr>
          <p:cNvPr id="4" name="灯片编号占位符 3"/>
          <p:cNvSpPr>
            <a:spLocks noGrp="1"/>
          </p:cNvSpPr>
          <p:nvPr>
            <p:ph type="sldNum" sz="quarter" idx="5"/>
          </p:nvPr>
        </p:nvSpPr>
        <p:spPr/>
        <p:txBody>
          <a:bodyPr/>
          <a:lstStyle/>
          <a:p>
            <a:fld id="{158EC189-9A50-44C8-9826-B48AC8DE05C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p:nvPr userDrawn="1"/>
        </p:nvSpPr>
        <p:spPr>
          <a:xfrm>
            <a:off x="2363097" y="1578684"/>
            <a:ext cx="7487322" cy="3700631"/>
          </a:xfrm>
          <a:prstGeom prst="rect">
            <a:avLst/>
          </a:prstGeom>
          <a:solidFill>
            <a:schemeClr val="accent1">
              <a:alpha val="90000"/>
            </a:schemeClr>
          </a:solidFill>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
        <p:nvSpPr>
          <p:cNvPr id="3" name="矩形 2"/>
          <p:cNvSpPr/>
          <p:nvPr userDrawn="1"/>
        </p:nvSpPr>
        <p:spPr>
          <a:xfrm>
            <a:off x="1000461" y="892884"/>
            <a:ext cx="10112188" cy="5117950"/>
          </a:xfrm>
          <a:prstGeom prst="rect">
            <a:avLst/>
          </a:prstGeom>
          <a:solidFill>
            <a:schemeClr val="accent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3980329" y="1549807"/>
            <a:ext cx="1097280" cy="0"/>
          </a:xfrm>
          <a:prstGeom prst="line">
            <a:avLst/>
          </a:prstGeom>
          <a:ln w="19050" cap="rnd">
            <a:gradFill flip="none" rotWithShape="1">
              <a:gsLst>
                <a:gs pos="0">
                  <a:schemeClr val="accent1">
                    <a:lumMod val="5000"/>
                    <a:lumOff val="95000"/>
                  </a:schemeClr>
                </a:gs>
                <a:gs pos="100000">
                  <a:schemeClr val="accent1"/>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 name="文本框 1"/>
          <p:cNvSpPr txBox="1"/>
          <p:nvPr userDrawn="1"/>
        </p:nvSpPr>
        <p:spPr>
          <a:xfrm>
            <a:off x="5268558" y="1068267"/>
            <a:ext cx="1654884" cy="769441"/>
          </a:xfrm>
          <a:prstGeom prst="rect">
            <a:avLst/>
          </a:prstGeom>
          <a:noFill/>
        </p:spPr>
        <p:txBody>
          <a:bodyPr wrap="square" rtlCol="0">
            <a:spAutoFit/>
          </a:bodyPr>
          <a:lstStyle/>
          <a:p>
            <a:pPr algn="dist"/>
            <a:r>
              <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rPr>
              <a:t>目录</a:t>
            </a:r>
            <a:endPar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cxnSp>
        <p:nvCxnSpPr>
          <p:cNvPr id="6" name="直接连接符 5"/>
          <p:cNvCxnSpPr/>
          <p:nvPr userDrawn="1"/>
        </p:nvCxnSpPr>
        <p:spPr>
          <a:xfrm flipH="1">
            <a:off x="7095570" y="1549807"/>
            <a:ext cx="1097280" cy="0"/>
          </a:xfrm>
          <a:prstGeom prst="line">
            <a:avLst/>
          </a:prstGeom>
          <a:ln w="19050" cap="rnd">
            <a:gradFill flip="none" rotWithShape="1">
              <a:gsLst>
                <a:gs pos="0">
                  <a:schemeClr val="accent1">
                    <a:lumMod val="5000"/>
                    <a:lumOff val="95000"/>
                  </a:schemeClr>
                </a:gs>
                <a:gs pos="100000">
                  <a:schemeClr val="accent1"/>
                </a:gs>
              </a:gsLst>
              <a:lin ang="10800000" scaled="1"/>
            </a:gra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2010111" y="2391666"/>
            <a:ext cx="3617706" cy="1137621"/>
            <a:chOff x="2010111" y="2291379"/>
            <a:chExt cx="3617706" cy="1137621"/>
          </a:xfrm>
        </p:grpSpPr>
        <p:sp>
          <p:nvSpPr>
            <p:cNvPr id="7" name="矩形: 圆角 6"/>
            <p:cNvSpPr/>
            <p:nvPr userDrawn="1"/>
          </p:nvSpPr>
          <p:spPr>
            <a:xfrm>
              <a:off x="2010111" y="2291379"/>
              <a:ext cx="3617705" cy="1137621"/>
            </a:xfrm>
            <a:prstGeom prst="roundRect">
              <a:avLst>
                <a:gd name="adj" fmla="val 9102"/>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userDrawn="1"/>
          </p:nvSpPr>
          <p:spPr>
            <a:xfrm>
              <a:off x="2139202" y="2407606"/>
              <a:ext cx="921572" cy="905166"/>
            </a:xfrm>
            <a:prstGeom prst="roundRect">
              <a:avLst>
                <a:gd name="adj" fmla="val 9102"/>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3125768" y="2456004"/>
              <a:ext cx="2502049" cy="769441"/>
            </a:xfrm>
            <a:prstGeom prst="rect">
              <a:avLst/>
            </a:prstGeom>
            <a:noFill/>
          </p:spPr>
          <p:txBody>
            <a:bodyPr wrap="square" rtlCol="0">
              <a:spAutoFit/>
            </a:bodyPr>
            <a:lstStyle/>
            <a:p>
              <a:pPr algn="dist"/>
              <a:r>
                <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rPr>
                <a:t>作者简介</a:t>
              </a:r>
              <a:endPar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sp>
          <p:nvSpPr>
            <p:cNvPr id="13" name="文本框 12"/>
            <p:cNvSpPr txBox="1"/>
            <p:nvPr userDrawn="1"/>
          </p:nvSpPr>
          <p:spPr>
            <a:xfrm>
              <a:off x="2132476" y="2511057"/>
              <a:ext cx="827442" cy="769441"/>
            </a:xfrm>
            <a:prstGeom prst="rect">
              <a:avLst/>
            </a:prstGeom>
            <a:noFill/>
          </p:spPr>
          <p:txBody>
            <a:bodyPr wrap="square" rtlCol="0">
              <a:spAutoFit/>
            </a:bodyPr>
            <a:lstStyle/>
            <a:p>
              <a:pPr algn="dist"/>
              <a:r>
                <a:rPr lang="en-US" altLang="zh-CN"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rPr>
                <a:t>01</a:t>
              </a:r>
              <a:endParaRPr lang="zh-CN" altLang="en-US"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grpSp>
      <p:grpSp>
        <p:nvGrpSpPr>
          <p:cNvPr id="27" name="组合 26"/>
          <p:cNvGrpSpPr/>
          <p:nvPr userDrawn="1"/>
        </p:nvGrpSpPr>
        <p:grpSpPr>
          <a:xfrm>
            <a:off x="2010111" y="4031355"/>
            <a:ext cx="3617706" cy="1137621"/>
            <a:chOff x="2010111" y="2291379"/>
            <a:chExt cx="3617706" cy="1137621"/>
          </a:xfrm>
        </p:grpSpPr>
        <p:sp>
          <p:nvSpPr>
            <p:cNvPr id="28" name="矩形: 圆角 27"/>
            <p:cNvSpPr/>
            <p:nvPr userDrawn="1"/>
          </p:nvSpPr>
          <p:spPr>
            <a:xfrm>
              <a:off x="2010111" y="2291379"/>
              <a:ext cx="3617705" cy="1137621"/>
            </a:xfrm>
            <a:prstGeom prst="roundRect">
              <a:avLst>
                <a:gd name="adj" fmla="val 9102"/>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圆角 28"/>
            <p:cNvSpPr/>
            <p:nvPr userDrawn="1"/>
          </p:nvSpPr>
          <p:spPr>
            <a:xfrm>
              <a:off x="2139202" y="2407606"/>
              <a:ext cx="921572" cy="905166"/>
            </a:xfrm>
            <a:prstGeom prst="roundRect">
              <a:avLst>
                <a:gd name="adj" fmla="val 9102"/>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userDrawn="1"/>
          </p:nvSpPr>
          <p:spPr>
            <a:xfrm>
              <a:off x="3125768" y="2456004"/>
              <a:ext cx="2502049" cy="769441"/>
            </a:xfrm>
            <a:prstGeom prst="rect">
              <a:avLst/>
            </a:prstGeom>
            <a:noFill/>
          </p:spPr>
          <p:txBody>
            <a:bodyPr wrap="square" rtlCol="0">
              <a:spAutoFit/>
            </a:bodyPr>
            <a:lstStyle/>
            <a:p>
              <a:pPr algn="dist"/>
              <a:r>
                <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rPr>
                <a:t>内容探究</a:t>
              </a:r>
              <a:endPar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sp>
          <p:nvSpPr>
            <p:cNvPr id="31" name="文本框 30"/>
            <p:cNvSpPr txBox="1"/>
            <p:nvPr userDrawn="1"/>
          </p:nvSpPr>
          <p:spPr>
            <a:xfrm>
              <a:off x="2132476" y="2511057"/>
              <a:ext cx="892436" cy="769441"/>
            </a:xfrm>
            <a:prstGeom prst="rect">
              <a:avLst/>
            </a:prstGeom>
            <a:noFill/>
          </p:spPr>
          <p:txBody>
            <a:bodyPr wrap="square" rtlCol="0">
              <a:spAutoFit/>
            </a:bodyPr>
            <a:lstStyle/>
            <a:p>
              <a:pPr algn="dist"/>
              <a:r>
                <a:rPr lang="en-US" altLang="zh-CN"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rPr>
                <a:t>03</a:t>
              </a:r>
              <a:endParaRPr lang="zh-CN" altLang="en-US"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grpSp>
      <p:grpSp>
        <p:nvGrpSpPr>
          <p:cNvPr id="43" name="组合 42"/>
          <p:cNvGrpSpPr/>
          <p:nvPr userDrawn="1"/>
        </p:nvGrpSpPr>
        <p:grpSpPr>
          <a:xfrm>
            <a:off x="6571354" y="2391666"/>
            <a:ext cx="3617706" cy="1137621"/>
            <a:chOff x="2010111" y="2291379"/>
            <a:chExt cx="3617706" cy="1137621"/>
          </a:xfrm>
        </p:grpSpPr>
        <p:sp>
          <p:nvSpPr>
            <p:cNvPr id="44" name="矩形: 圆角 43"/>
            <p:cNvSpPr/>
            <p:nvPr userDrawn="1"/>
          </p:nvSpPr>
          <p:spPr>
            <a:xfrm>
              <a:off x="2010111" y="2291379"/>
              <a:ext cx="3617705" cy="1137621"/>
            </a:xfrm>
            <a:prstGeom prst="roundRect">
              <a:avLst>
                <a:gd name="adj" fmla="val 9102"/>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p:cNvSpPr/>
            <p:nvPr userDrawn="1"/>
          </p:nvSpPr>
          <p:spPr>
            <a:xfrm>
              <a:off x="2139202" y="2407606"/>
              <a:ext cx="921572" cy="905166"/>
            </a:xfrm>
            <a:prstGeom prst="roundRect">
              <a:avLst>
                <a:gd name="adj" fmla="val 9102"/>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userDrawn="1"/>
          </p:nvSpPr>
          <p:spPr>
            <a:xfrm>
              <a:off x="3125768" y="2456004"/>
              <a:ext cx="2502049" cy="769441"/>
            </a:xfrm>
            <a:prstGeom prst="rect">
              <a:avLst/>
            </a:prstGeom>
            <a:noFill/>
          </p:spPr>
          <p:txBody>
            <a:bodyPr wrap="square" rtlCol="0">
              <a:spAutoFit/>
            </a:bodyPr>
            <a:lstStyle/>
            <a:p>
              <a:pPr algn="dist"/>
              <a:r>
                <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rPr>
                <a:t>整体感知</a:t>
              </a:r>
              <a:endPar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sp>
          <p:nvSpPr>
            <p:cNvPr id="47" name="文本框 46"/>
            <p:cNvSpPr txBox="1"/>
            <p:nvPr userDrawn="1"/>
          </p:nvSpPr>
          <p:spPr>
            <a:xfrm>
              <a:off x="2132476" y="2511057"/>
              <a:ext cx="921572" cy="769441"/>
            </a:xfrm>
            <a:prstGeom prst="rect">
              <a:avLst/>
            </a:prstGeom>
            <a:noFill/>
          </p:spPr>
          <p:txBody>
            <a:bodyPr wrap="square" rtlCol="0">
              <a:spAutoFit/>
            </a:bodyPr>
            <a:lstStyle/>
            <a:p>
              <a:pPr algn="dist"/>
              <a:r>
                <a:rPr lang="en-US" altLang="zh-CN"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rPr>
                <a:t>02</a:t>
              </a:r>
              <a:endParaRPr lang="zh-CN" altLang="en-US"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grpSp>
      <p:grpSp>
        <p:nvGrpSpPr>
          <p:cNvPr id="48" name="组合 47"/>
          <p:cNvGrpSpPr/>
          <p:nvPr userDrawn="1"/>
        </p:nvGrpSpPr>
        <p:grpSpPr>
          <a:xfrm>
            <a:off x="6571354" y="4031355"/>
            <a:ext cx="3617706" cy="1137621"/>
            <a:chOff x="2010111" y="2291379"/>
            <a:chExt cx="3617706" cy="1137621"/>
          </a:xfrm>
        </p:grpSpPr>
        <p:sp>
          <p:nvSpPr>
            <p:cNvPr id="49" name="矩形: 圆角 48"/>
            <p:cNvSpPr/>
            <p:nvPr userDrawn="1"/>
          </p:nvSpPr>
          <p:spPr>
            <a:xfrm>
              <a:off x="2010111" y="2291379"/>
              <a:ext cx="3617705" cy="1137621"/>
            </a:xfrm>
            <a:prstGeom prst="roundRect">
              <a:avLst>
                <a:gd name="adj" fmla="val 9102"/>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稻壳-阿常"/>
            <p:cNvSpPr/>
            <p:nvPr userDrawn="1"/>
          </p:nvSpPr>
          <p:spPr>
            <a:xfrm>
              <a:off x="2139202" y="2407606"/>
              <a:ext cx="921572" cy="905166"/>
            </a:xfrm>
            <a:prstGeom prst="roundRect">
              <a:avLst>
                <a:gd name="adj" fmla="val 9102"/>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userDrawn="1"/>
          </p:nvSpPr>
          <p:spPr>
            <a:xfrm>
              <a:off x="3125768" y="2456004"/>
              <a:ext cx="2502049" cy="769441"/>
            </a:xfrm>
            <a:prstGeom prst="rect">
              <a:avLst/>
            </a:prstGeom>
            <a:noFill/>
          </p:spPr>
          <p:txBody>
            <a:bodyPr wrap="square" rtlCol="0">
              <a:spAutoFit/>
            </a:bodyPr>
            <a:lstStyle/>
            <a:p>
              <a:pPr algn="dist"/>
              <a:r>
                <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rPr>
                <a:t>写作方法</a:t>
              </a:r>
              <a:endParaRPr lang="zh-CN" altLang="en-US" sz="4400" b="0">
                <a:solidFill>
                  <a:schemeClr val="bg2"/>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sp>
          <p:nvSpPr>
            <p:cNvPr id="52" name="文本框 51"/>
            <p:cNvSpPr txBox="1"/>
            <p:nvPr userDrawn="1"/>
          </p:nvSpPr>
          <p:spPr>
            <a:xfrm>
              <a:off x="2110959" y="2511057"/>
              <a:ext cx="993291" cy="769441"/>
            </a:xfrm>
            <a:prstGeom prst="rect">
              <a:avLst/>
            </a:prstGeom>
            <a:noFill/>
          </p:spPr>
          <p:txBody>
            <a:bodyPr wrap="square" rtlCol="0">
              <a:spAutoFit/>
            </a:bodyPr>
            <a:lstStyle/>
            <a:p>
              <a:pPr algn="dist"/>
              <a:r>
                <a:rPr lang="en-US" altLang="zh-CN"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rPr>
                <a:t>04</a:t>
              </a:r>
              <a:endParaRPr lang="zh-CN" altLang="en-US" sz="4400" b="0">
                <a:solidFill>
                  <a:schemeClr val="accent1"/>
                </a:solidFill>
                <a:latin typeface="字魂27号-布丁体" panose="00000500000000000000" pitchFamily="2" charset="-122"/>
                <a:ea typeface="字魂27号-布丁体" panose="00000500000000000000" pitchFamily="2" charset="-122"/>
                <a:cs typeface="阿里巴巴普惠体 R" panose="00020600040101010101" pitchFamily="18" charset="-122"/>
              </a:endParaRPr>
            </a:p>
          </p:txBody>
        </p:sp>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
        <p:nvSpPr>
          <p:cNvPr id="4" name="矩形 3"/>
          <p:cNvSpPr/>
          <p:nvPr userDrawn="1"/>
        </p:nvSpPr>
        <p:spPr>
          <a:xfrm>
            <a:off x="2363097" y="1578684"/>
            <a:ext cx="7487322" cy="3700631"/>
          </a:xfrm>
          <a:prstGeom prst="rect">
            <a:avLst/>
          </a:prstGeom>
          <a:solidFill>
            <a:schemeClr val="accent1">
              <a:alpha val="90000"/>
            </a:schemeClr>
          </a:solidFill>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p>
        </p:txBody>
      </p:sp>
      <p:sp>
        <p:nvSpPr>
          <p:cNvPr id="3" name="文本占位符 2"/>
          <p:cNvSpPr>
            <a:spLocks noGrp="1"/>
          </p:cNvSpPr>
          <p:nvPr>
            <p:ph type="body" sz="quarter" idx="10" hasCustomPrompt="1"/>
          </p:nvPr>
        </p:nvSpPr>
        <p:spPr>
          <a:xfrm>
            <a:off x="2955550" y="2796491"/>
            <a:ext cx="2333625" cy="1646237"/>
          </a:xfrm>
          <a:prstGeom prst="rect">
            <a:avLst/>
          </a:prstGeom>
        </p:spPr>
        <p:txBody>
          <a:bodyPr/>
          <a:lstStyle>
            <a:lvl1pPr marL="0" indent="0">
              <a:buNone/>
              <a:defRPr sz="9600">
                <a:solidFill>
                  <a:schemeClr val="bg2"/>
                </a:solidFill>
                <a:latin typeface="字魂27号-布丁体" panose="00000500000000000000" pitchFamily="2" charset="-122"/>
                <a:ea typeface="字魂27号-布丁体" panose="00000500000000000000" pitchFamily="2" charset="-122"/>
              </a:defRPr>
            </a:lvl1pPr>
          </a:lstStyle>
          <a:p>
            <a:pPr lvl="0"/>
            <a:r>
              <a:rPr lang="en-US" altLang="zh-CN"/>
              <a:t>01</a:t>
            </a:r>
            <a:endParaRPr lang="zh-CN" altLang="en-US"/>
          </a:p>
        </p:txBody>
      </p:sp>
      <p:cxnSp>
        <p:nvCxnSpPr>
          <p:cNvPr id="9" name="直接连接符 8"/>
          <p:cNvCxnSpPr/>
          <p:nvPr userDrawn="1"/>
        </p:nvCxnSpPr>
        <p:spPr>
          <a:xfrm flipH="1">
            <a:off x="4507452" y="3079816"/>
            <a:ext cx="0" cy="741394"/>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2" name="文本占位符 11"/>
          <p:cNvSpPr>
            <a:spLocks noGrp="1"/>
          </p:cNvSpPr>
          <p:nvPr>
            <p:ph type="body" sz="quarter" idx="11" hasCustomPrompt="1"/>
          </p:nvPr>
        </p:nvSpPr>
        <p:spPr>
          <a:xfrm>
            <a:off x="4604383" y="2735360"/>
            <a:ext cx="4697394" cy="1085850"/>
          </a:xfrm>
          <a:prstGeom prst="rect">
            <a:avLst/>
          </a:prstGeom>
        </p:spPr>
        <p:txBody>
          <a:bodyPr/>
          <a:lstStyle>
            <a:lvl1pPr marL="0" indent="0">
              <a:buNone/>
              <a:defRPr lang="zh-CN" altLang="en-US" sz="8800" kern="1200">
                <a:solidFill>
                  <a:schemeClr val="bg2"/>
                </a:solidFill>
                <a:latin typeface="字魂27号-布丁体" panose="00000500000000000000" pitchFamily="2" charset="-122"/>
                <a:ea typeface="字魂27号-布丁体" panose="00000500000000000000" pitchFamily="2" charset="-122"/>
                <a:cs typeface="+mn-cs"/>
              </a:defRPr>
            </a:lvl1pPr>
          </a:lstStyle>
          <a:p>
            <a:pPr lvl="0"/>
            <a:r>
              <a:rPr lang="zh-CN" altLang="en-US"/>
              <a:t>插入标题</a:t>
            </a:r>
            <a:endParaRPr lang="zh-CN" altLang="en-US"/>
          </a:p>
        </p:txBody>
      </p:sp>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sp>
        <p:nvSpPr>
          <p:cNvPr id="2" name="矩形 1"/>
          <p:cNvSpPr/>
          <p:nvPr userDrawn="1"/>
        </p:nvSpPr>
        <p:spPr>
          <a:xfrm>
            <a:off x="225912" y="268941"/>
            <a:ext cx="11725834" cy="6314739"/>
          </a:xfrm>
          <a:prstGeom prst="rect">
            <a:avLst/>
          </a:prstGeom>
          <a:solidFill>
            <a:schemeClr val="bg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稻壳-阿常"/>
          <p:cNvSpPr/>
          <p:nvPr userDrawn="1"/>
        </p:nvSpPr>
        <p:spPr>
          <a:xfrm>
            <a:off x="398032" y="537882"/>
            <a:ext cx="11403107" cy="5755343"/>
          </a:xfrm>
          <a:custGeom>
            <a:avLst/>
            <a:gdLst>
              <a:gd name="connsiteX0" fmla="*/ 0 w 11403107"/>
              <a:gd name="connsiteY0" fmla="*/ 0 h 5755343"/>
              <a:gd name="connsiteX1" fmla="*/ 4668820 w 11403107"/>
              <a:gd name="connsiteY1" fmla="*/ 0 h 5755343"/>
              <a:gd name="connsiteX2" fmla="*/ 4668820 w 11403107"/>
              <a:gd name="connsiteY2" fmla="*/ 193638 h 5755343"/>
              <a:gd name="connsiteX3" fmla="*/ 6723530 w 11403107"/>
              <a:gd name="connsiteY3" fmla="*/ 193638 h 5755343"/>
              <a:gd name="connsiteX4" fmla="*/ 6723530 w 11403107"/>
              <a:gd name="connsiteY4" fmla="*/ 0 h 5755343"/>
              <a:gd name="connsiteX5" fmla="*/ 11403107 w 11403107"/>
              <a:gd name="connsiteY5" fmla="*/ 0 h 5755343"/>
              <a:gd name="connsiteX6" fmla="*/ 11403107 w 11403107"/>
              <a:gd name="connsiteY6" fmla="*/ 5755343 h 5755343"/>
              <a:gd name="connsiteX7" fmla="*/ 0 w 11403107"/>
              <a:gd name="connsiteY7" fmla="*/ 5755343 h 5755343"/>
              <a:gd name="connsiteX0-1" fmla="*/ 0 w 11403107"/>
              <a:gd name="connsiteY0-2" fmla="*/ 0 h 5755343"/>
              <a:gd name="connsiteX1-3" fmla="*/ 4668820 w 11403107"/>
              <a:gd name="connsiteY1-4" fmla="*/ 0 h 5755343"/>
              <a:gd name="connsiteX2-5" fmla="*/ 4668820 w 11403107"/>
              <a:gd name="connsiteY2-6" fmla="*/ 193638 h 5755343"/>
              <a:gd name="connsiteX3-7" fmla="*/ 6723530 w 11403107"/>
              <a:gd name="connsiteY3-8" fmla="*/ 193638 h 5755343"/>
              <a:gd name="connsiteX4-9" fmla="*/ 6723530 w 11403107"/>
              <a:gd name="connsiteY4-10" fmla="*/ 0 h 5755343"/>
              <a:gd name="connsiteX5-11" fmla="*/ 11403107 w 11403107"/>
              <a:gd name="connsiteY5-12" fmla="*/ 0 h 5755343"/>
              <a:gd name="connsiteX6-13" fmla="*/ 11403107 w 11403107"/>
              <a:gd name="connsiteY6-14" fmla="*/ 5755343 h 5755343"/>
              <a:gd name="connsiteX7-15" fmla="*/ 0 w 11403107"/>
              <a:gd name="connsiteY7-16" fmla="*/ 5755343 h 5755343"/>
              <a:gd name="connsiteX8" fmla="*/ 0 w 11403107"/>
              <a:gd name="connsiteY8" fmla="*/ 0 h 5755343"/>
              <a:gd name="connsiteX0-17" fmla="*/ 4668820 w 11403107"/>
              <a:gd name="connsiteY0-18" fmla="*/ 193638 h 5755343"/>
              <a:gd name="connsiteX1-19" fmla="*/ 6723530 w 11403107"/>
              <a:gd name="connsiteY1-20" fmla="*/ 193638 h 5755343"/>
              <a:gd name="connsiteX2-21" fmla="*/ 6723530 w 11403107"/>
              <a:gd name="connsiteY2-22" fmla="*/ 0 h 5755343"/>
              <a:gd name="connsiteX3-23" fmla="*/ 11403107 w 11403107"/>
              <a:gd name="connsiteY3-24" fmla="*/ 0 h 5755343"/>
              <a:gd name="connsiteX4-25" fmla="*/ 11403107 w 11403107"/>
              <a:gd name="connsiteY4-26" fmla="*/ 5755343 h 5755343"/>
              <a:gd name="connsiteX5-27" fmla="*/ 0 w 11403107"/>
              <a:gd name="connsiteY5-28" fmla="*/ 5755343 h 5755343"/>
              <a:gd name="connsiteX6-29" fmla="*/ 0 w 11403107"/>
              <a:gd name="connsiteY6-30" fmla="*/ 0 h 5755343"/>
              <a:gd name="connsiteX7-31" fmla="*/ 4668820 w 11403107"/>
              <a:gd name="connsiteY7-32" fmla="*/ 0 h 5755343"/>
              <a:gd name="connsiteX8-33" fmla="*/ 4760260 w 11403107"/>
              <a:gd name="connsiteY8-34" fmla="*/ 285078 h 5755343"/>
              <a:gd name="connsiteX0-35" fmla="*/ 4668820 w 11403107"/>
              <a:gd name="connsiteY0-36" fmla="*/ 193638 h 5755343"/>
              <a:gd name="connsiteX1-37" fmla="*/ 6723530 w 11403107"/>
              <a:gd name="connsiteY1-38" fmla="*/ 193638 h 5755343"/>
              <a:gd name="connsiteX2-39" fmla="*/ 6723530 w 11403107"/>
              <a:gd name="connsiteY2-40" fmla="*/ 0 h 5755343"/>
              <a:gd name="connsiteX3-41" fmla="*/ 11403107 w 11403107"/>
              <a:gd name="connsiteY3-42" fmla="*/ 0 h 5755343"/>
              <a:gd name="connsiteX4-43" fmla="*/ 11403107 w 11403107"/>
              <a:gd name="connsiteY4-44" fmla="*/ 5755343 h 5755343"/>
              <a:gd name="connsiteX5-45" fmla="*/ 0 w 11403107"/>
              <a:gd name="connsiteY5-46" fmla="*/ 5755343 h 5755343"/>
              <a:gd name="connsiteX6-47" fmla="*/ 0 w 11403107"/>
              <a:gd name="connsiteY6-48" fmla="*/ 0 h 5755343"/>
              <a:gd name="connsiteX7-49" fmla="*/ 4668820 w 11403107"/>
              <a:gd name="connsiteY7-50" fmla="*/ 0 h 5755343"/>
              <a:gd name="connsiteX8-51" fmla="*/ 4760260 w 11403107"/>
              <a:gd name="connsiteY8-52" fmla="*/ 285078 h 5755343"/>
              <a:gd name="connsiteX0-53" fmla="*/ 4668820 w 11403107"/>
              <a:gd name="connsiteY0-54" fmla="*/ 193638 h 5755343"/>
              <a:gd name="connsiteX1-55" fmla="*/ 6723530 w 11403107"/>
              <a:gd name="connsiteY1-56" fmla="*/ 193638 h 5755343"/>
              <a:gd name="connsiteX2-57" fmla="*/ 6723530 w 11403107"/>
              <a:gd name="connsiteY2-58" fmla="*/ 0 h 5755343"/>
              <a:gd name="connsiteX3-59" fmla="*/ 11403107 w 11403107"/>
              <a:gd name="connsiteY3-60" fmla="*/ 0 h 5755343"/>
              <a:gd name="connsiteX4-61" fmla="*/ 11403107 w 11403107"/>
              <a:gd name="connsiteY4-62" fmla="*/ 5755343 h 5755343"/>
              <a:gd name="connsiteX5-63" fmla="*/ 0 w 11403107"/>
              <a:gd name="connsiteY5-64" fmla="*/ 5755343 h 5755343"/>
              <a:gd name="connsiteX6-65" fmla="*/ 0 w 11403107"/>
              <a:gd name="connsiteY6-66" fmla="*/ 0 h 5755343"/>
              <a:gd name="connsiteX7-67" fmla="*/ 4668820 w 11403107"/>
              <a:gd name="connsiteY7-68" fmla="*/ 0 h 5755343"/>
              <a:gd name="connsiteX8-69" fmla="*/ 4760260 w 11403107"/>
              <a:gd name="connsiteY8-70" fmla="*/ 285078 h 5755343"/>
              <a:gd name="connsiteX0-71" fmla="*/ 4668820 w 11403107"/>
              <a:gd name="connsiteY0-72" fmla="*/ 193638 h 5755343"/>
              <a:gd name="connsiteX1-73" fmla="*/ 6723530 w 11403107"/>
              <a:gd name="connsiteY1-74" fmla="*/ 193638 h 5755343"/>
              <a:gd name="connsiteX2-75" fmla="*/ 6723530 w 11403107"/>
              <a:gd name="connsiteY2-76" fmla="*/ 0 h 5755343"/>
              <a:gd name="connsiteX3-77" fmla="*/ 11403107 w 11403107"/>
              <a:gd name="connsiteY3-78" fmla="*/ 0 h 5755343"/>
              <a:gd name="connsiteX4-79" fmla="*/ 11403107 w 11403107"/>
              <a:gd name="connsiteY4-80" fmla="*/ 5755343 h 5755343"/>
              <a:gd name="connsiteX5-81" fmla="*/ 0 w 11403107"/>
              <a:gd name="connsiteY5-82" fmla="*/ 5755343 h 5755343"/>
              <a:gd name="connsiteX6-83" fmla="*/ 0 w 11403107"/>
              <a:gd name="connsiteY6-84" fmla="*/ 0 h 5755343"/>
              <a:gd name="connsiteX7-85" fmla="*/ 4668820 w 11403107"/>
              <a:gd name="connsiteY7-86" fmla="*/ 0 h 5755343"/>
              <a:gd name="connsiteX8-87" fmla="*/ 4760260 w 11403107"/>
              <a:gd name="connsiteY8-88" fmla="*/ 285078 h 5755343"/>
              <a:gd name="connsiteX0-89" fmla="*/ 4668820 w 11403107"/>
              <a:gd name="connsiteY0-90" fmla="*/ 193638 h 5755343"/>
              <a:gd name="connsiteX1-91" fmla="*/ 6723530 w 11403107"/>
              <a:gd name="connsiteY1-92" fmla="*/ 193638 h 5755343"/>
              <a:gd name="connsiteX2-93" fmla="*/ 6723530 w 11403107"/>
              <a:gd name="connsiteY2-94" fmla="*/ 0 h 5755343"/>
              <a:gd name="connsiteX3-95" fmla="*/ 11403107 w 11403107"/>
              <a:gd name="connsiteY3-96" fmla="*/ 0 h 5755343"/>
              <a:gd name="connsiteX4-97" fmla="*/ 11403107 w 11403107"/>
              <a:gd name="connsiteY4-98" fmla="*/ 5755343 h 5755343"/>
              <a:gd name="connsiteX5-99" fmla="*/ 0 w 11403107"/>
              <a:gd name="connsiteY5-100" fmla="*/ 5755343 h 5755343"/>
              <a:gd name="connsiteX6-101" fmla="*/ 0 w 11403107"/>
              <a:gd name="connsiteY6-102" fmla="*/ 0 h 5755343"/>
              <a:gd name="connsiteX7-103" fmla="*/ 4668820 w 11403107"/>
              <a:gd name="connsiteY7-104" fmla="*/ 0 h 5755343"/>
              <a:gd name="connsiteX8-105" fmla="*/ 4760260 w 11403107"/>
              <a:gd name="connsiteY8-106" fmla="*/ 285078 h 5755343"/>
              <a:gd name="connsiteX0-107" fmla="*/ 4668820 w 11403107"/>
              <a:gd name="connsiteY0-108" fmla="*/ 193638 h 5755343"/>
              <a:gd name="connsiteX1-109" fmla="*/ 6723530 w 11403107"/>
              <a:gd name="connsiteY1-110" fmla="*/ 193638 h 5755343"/>
              <a:gd name="connsiteX2-111" fmla="*/ 6723530 w 11403107"/>
              <a:gd name="connsiteY2-112" fmla="*/ 0 h 5755343"/>
              <a:gd name="connsiteX3-113" fmla="*/ 11403107 w 11403107"/>
              <a:gd name="connsiteY3-114" fmla="*/ 0 h 5755343"/>
              <a:gd name="connsiteX4-115" fmla="*/ 11403107 w 11403107"/>
              <a:gd name="connsiteY4-116" fmla="*/ 5755343 h 5755343"/>
              <a:gd name="connsiteX5-117" fmla="*/ 0 w 11403107"/>
              <a:gd name="connsiteY5-118" fmla="*/ 5755343 h 5755343"/>
              <a:gd name="connsiteX6-119" fmla="*/ 0 w 11403107"/>
              <a:gd name="connsiteY6-120" fmla="*/ 0 h 5755343"/>
              <a:gd name="connsiteX7-121" fmla="*/ 4668820 w 11403107"/>
              <a:gd name="connsiteY7-122" fmla="*/ 0 h 5755343"/>
              <a:gd name="connsiteX8-123" fmla="*/ 4760260 w 11403107"/>
              <a:gd name="connsiteY8-124" fmla="*/ 285078 h 5755343"/>
              <a:gd name="connsiteX0-125" fmla="*/ 4668820 w 11403107"/>
              <a:gd name="connsiteY0-126" fmla="*/ 193638 h 5755343"/>
              <a:gd name="connsiteX1-127" fmla="*/ 6723530 w 11403107"/>
              <a:gd name="connsiteY1-128" fmla="*/ 193638 h 5755343"/>
              <a:gd name="connsiteX2-129" fmla="*/ 6723530 w 11403107"/>
              <a:gd name="connsiteY2-130" fmla="*/ 0 h 5755343"/>
              <a:gd name="connsiteX3-131" fmla="*/ 11403107 w 11403107"/>
              <a:gd name="connsiteY3-132" fmla="*/ 0 h 5755343"/>
              <a:gd name="connsiteX4-133" fmla="*/ 11403107 w 11403107"/>
              <a:gd name="connsiteY4-134" fmla="*/ 5755343 h 5755343"/>
              <a:gd name="connsiteX5-135" fmla="*/ 0 w 11403107"/>
              <a:gd name="connsiteY5-136" fmla="*/ 5755343 h 5755343"/>
              <a:gd name="connsiteX6-137" fmla="*/ 0 w 11403107"/>
              <a:gd name="connsiteY6-138" fmla="*/ 0 h 5755343"/>
              <a:gd name="connsiteX7-139" fmla="*/ 4668820 w 11403107"/>
              <a:gd name="connsiteY7-140" fmla="*/ 0 h 5755343"/>
              <a:gd name="connsiteX8-141" fmla="*/ 4760260 w 11403107"/>
              <a:gd name="connsiteY8-142" fmla="*/ 285078 h 5755343"/>
              <a:gd name="connsiteX0-143" fmla="*/ 4668820 w 11403107"/>
              <a:gd name="connsiteY0-144" fmla="*/ 193638 h 5755343"/>
              <a:gd name="connsiteX1-145" fmla="*/ 6723530 w 11403107"/>
              <a:gd name="connsiteY1-146" fmla="*/ 0 h 5755343"/>
              <a:gd name="connsiteX2-147" fmla="*/ 11403107 w 11403107"/>
              <a:gd name="connsiteY2-148" fmla="*/ 0 h 5755343"/>
              <a:gd name="connsiteX3-149" fmla="*/ 11403107 w 11403107"/>
              <a:gd name="connsiteY3-150" fmla="*/ 5755343 h 5755343"/>
              <a:gd name="connsiteX4-151" fmla="*/ 0 w 11403107"/>
              <a:gd name="connsiteY4-152" fmla="*/ 5755343 h 5755343"/>
              <a:gd name="connsiteX5-153" fmla="*/ 0 w 11403107"/>
              <a:gd name="connsiteY5-154" fmla="*/ 0 h 5755343"/>
              <a:gd name="connsiteX6-155" fmla="*/ 4668820 w 11403107"/>
              <a:gd name="connsiteY6-156" fmla="*/ 0 h 5755343"/>
              <a:gd name="connsiteX7-157" fmla="*/ 4760260 w 11403107"/>
              <a:gd name="connsiteY7-158" fmla="*/ 285078 h 5755343"/>
              <a:gd name="connsiteX0-159" fmla="*/ 4668820 w 11403107"/>
              <a:gd name="connsiteY0-160" fmla="*/ 193638 h 5755343"/>
              <a:gd name="connsiteX1-161" fmla="*/ 6723530 w 11403107"/>
              <a:gd name="connsiteY1-162" fmla="*/ 0 h 5755343"/>
              <a:gd name="connsiteX2-163" fmla="*/ 11403107 w 11403107"/>
              <a:gd name="connsiteY2-164" fmla="*/ 0 h 5755343"/>
              <a:gd name="connsiteX3-165" fmla="*/ 11403107 w 11403107"/>
              <a:gd name="connsiteY3-166" fmla="*/ 5755343 h 5755343"/>
              <a:gd name="connsiteX4-167" fmla="*/ 0 w 11403107"/>
              <a:gd name="connsiteY4-168" fmla="*/ 5755343 h 5755343"/>
              <a:gd name="connsiteX5-169" fmla="*/ 0 w 11403107"/>
              <a:gd name="connsiteY5-170" fmla="*/ 0 h 5755343"/>
              <a:gd name="connsiteX6-171" fmla="*/ 4668820 w 11403107"/>
              <a:gd name="connsiteY6-172" fmla="*/ 0 h 5755343"/>
              <a:gd name="connsiteX7-173" fmla="*/ 4760260 w 11403107"/>
              <a:gd name="connsiteY7-174" fmla="*/ 285078 h 5755343"/>
              <a:gd name="connsiteX0-175" fmla="*/ 4668820 w 11403107"/>
              <a:gd name="connsiteY0-176" fmla="*/ 193638 h 5755343"/>
              <a:gd name="connsiteX1-177" fmla="*/ 6723530 w 11403107"/>
              <a:gd name="connsiteY1-178" fmla="*/ 0 h 5755343"/>
              <a:gd name="connsiteX2-179" fmla="*/ 11403107 w 11403107"/>
              <a:gd name="connsiteY2-180" fmla="*/ 0 h 5755343"/>
              <a:gd name="connsiteX3-181" fmla="*/ 11403107 w 11403107"/>
              <a:gd name="connsiteY3-182" fmla="*/ 5755343 h 5755343"/>
              <a:gd name="connsiteX4-183" fmla="*/ 0 w 11403107"/>
              <a:gd name="connsiteY4-184" fmla="*/ 5755343 h 5755343"/>
              <a:gd name="connsiteX5-185" fmla="*/ 0 w 11403107"/>
              <a:gd name="connsiteY5-186" fmla="*/ 0 h 5755343"/>
              <a:gd name="connsiteX6-187" fmla="*/ 4668820 w 11403107"/>
              <a:gd name="connsiteY6-188" fmla="*/ 0 h 5755343"/>
              <a:gd name="connsiteX7-189" fmla="*/ 4760260 w 11403107"/>
              <a:gd name="connsiteY7-190" fmla="*/ 285078 h 5755343"/>
              <a:gd name="connsiteX0-191" fmla="*/ 6723530 w 11403107"/>
              <a:gd name="connsiteY0-192" fmla="*/ 0 h 5755343"/>
              <a:gd name="connsiteX1-193" fmla="*/ 11403107 w 11403107"/>
              <a:gd name="connsiteY1-194" fmla="*/ 0 h 5755343"/>
              <a:gd name="connsiteX2-195" fmla="*/ 11403107 w 11403107"/>
              <a:gd name="connsiteY2-196" fmla="*/ 5755343 h 5755343"/>
              <a:gd name="connsiteX3-197" fmla="*/ 0 w 11403107"/>
              <a:gd name="connsiteY3-198" fmla="*/ 5755343 h 5755343"/>
              <a:gd name="connsiteX4-199" fmla="*/ 0 w 11403107"/>
              <a:gd name="connsiteY4-200" fmla="*/ 0 h 5755343"/>
              <a:gd name="connsiteX5-201" fmla="*/ 4668820 w 11403107"/>
              <a:gd name="connsiteY5-202" fmla="*/ 0 h 5755343"/>
              <a:gd name="connsiteX6-203" fmla="*/ 4760260 w 11403107"/>
              <a:gd name="connsiteY6-204" fmla="*/ 285078 h 5755343"/>
              <a:gd name="connsiteX0-205" fmla="*/ 6723530 w 11403107"/>
              <a:gd name="connsiteY0-206" fmla="*/ 0 h 5755343"/>
              <a:gd name="connsiteX1-207" fmla="*/ 11403107 w 11403107"/>
              <a:gd name="connsiteY1-208" fmla="*/ 0 h 5755343"/>
              <a:gd name="connsiteX2-209" fmla="*/ 11403107 w 11403107"/>
              <a:gd name="connsiteY2-210" fmla="*/ 5755343 h 5755343"/>
              <a:gd name="connsiteX3-211" fmla="*/ 0 w 11403107"/>
              <a:gd name="connsiteY3-212" fmla="*/ 5755343 h 5755343"/>
              <a:gd name="connsiteX4-213" fmla="*/ 0 w 11403107"/>
              <a:gd name="connsiteY4-214" fmla="*/ 0 h 5755343"/>
              <a:gd name="connsiteX5-215" fmla="*/ 4668820 w 11403107"/>
              <a:gd name="connsiteY5-216" fmla="*/ 0 h 575534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1403107" h="5755343">
                <a:moveTo>
                  <a:pt x="6723530" y="0"/>
                </a:moveTo>
                <a:lnTo>
                  <a:pt x="11403107" y="0"/>
                </a:lnTo>
                <a:lnTo>
                  <a:pt x="11403107" y="5755343"/>
                </a:lnTo>
                <a:lnTo>
                  <a:pt x="0" y="5755343"/>
                </a:lnTo>
                <a:lnTo>
                  <a:pt x="0" y="0"/>
                </a:lnTo>
                <a:lnTo>
                  <a:pt x="4668820" y="0"/>
                </a:lnTo>
              </a:path>
            </a:pathLst>
          </a:cu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占位符 4"/>
          <p:cNvSpPr>
            <a:spLocks noGrp="1"/>
          </p:cNvSpPr>
          <p:nvPr>
            <p:ph type="body" sz="quarter" idx="10" hasCustomPrompt="1"/>
          </p:nvPr>
        </p:nvSpPr>
        <p:spPr>
          <a:xfrm>
            <a:off x="5249185" y="317125"/>
            <a:ext cx="1721765" cy="495300"/>
          </a:xfrm>
          <a:prstGeom prst="rect">
            <a:avLst/>
          </a:prstGeom>
        </p:spPr>
        <p:txBody>
          <a:bodyPr/>
          <a:lstStyle>
            <a:lvl1pPr marL="0" indent="0">
              <a:buNone/>
              <a:defRPr b="1">
                <a:solidFill>
                  <a:schemeClr val="accent6"/>
                </a:solidFill>
              </a:defRPr>
            </a:lvl1pPr>
          </a:lstStyle>
          <a:p>
            <a:pPr lvl="0"/>
            <a:r>
              <a:rPr lang="zh-CN" altLang="en-US"/>
              <a:t>插入标题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容页">
    <p:spTree>
      <p:nvGrpSpPr>
        <p:cNvPr id="1" name=""/>
        <p:cNvGrpSpPr/>
        <p:nvPr/>
      </p:nvGrpSpPr>
      <p:grpSpPr>
        <a:xfrm>
          <a:off x="0" y="0"/>
          <a:ext cx="0" cy="0"/>
          <a:chOff x="0" y="0"/>
          <a:chExt cx="0" cy="0"/>
        </a:xfrm>
      </p:grpSpPr>
      <p:sp>
        <p:nvSpPr>
          <p:cNvPr id="2" name="稻壳-阿常"/>
          <p:cNvSpPr/>
          <p:nvPr userDrawn="1"/>
        </p:nvSpPr>
        <p:spPr>
          <a:xfrm>
            <a:off x="225912" y="268941"/>
            <a:ext cx="11725834" cy="6314739"/>
          </a:xfrm>
          <a:prstGeom prst="rect">
            <a:avLst/>
          </a:prstGeom>
          <a:solidFill>
            <a:schemeClr val="bg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398032" y="551328"/>
            <a:ext cx="11395936" cy="5755343"/>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
        <p:nvSpPr>
          <p:cNvPr id="4" name="矩形 3"/>
          <p:cNvSpPr/>
          <p:nvPr userDrawn="1"/>
        </p:nvSpPr>
        <p:spPr>
          <a:xfrm>
            <a:off x="2363097" y="1578684"/>
            <a:ext cx="7487322" cy="3700631"/>
          </a:xfrm>
          <a:prstGeom prst="rect">
            <a:avLst/>
          </a:prstGeom>
          <a:solidFill>
            <a:schemeClr val="accent1">
              <a:alpha val="90000"/>
            </a:schemeClr>
          </a:solidFill>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image" Target="file:///D:\qq&#25991;&#20214;\712321467\Image\C2C\Image2\%7b75232B38-A165-1FB7-499C-2E1C792CACB5%7d.png" TargetMode="External"/><Relationship Id="rId8" Type="http://schemas.openxmlformats.org/officeDocument/2006/relationships/image" Target="../media/image2.png"/><Relationship Id="rId7" Type="http://schemas.openxmlformats.org/officeDocument/2006/relationships/image" Target="../media/image1.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7" cstate="email"/>
          <a:srcRect/>
          <a:stretch>
            <a:fillRect/>
          </a:stretch>
        </p:blipFill>
        <p:spPr>
          <a:xfrm>
            <a:off x="0" y="0"/>
            <a:ext cx="12192000" cy="6858000"/>
          </a:xfrm>
          <a:prstGeom prst="rect">
            <a:avLst/>
          </a:prstGeom>
        </p:spPr>
      </p:pic>
      <p:pic>
        <p:nvPicPr>
          <p:cNvPr id="3" name="图片 1073743875" descr="学科网 zxxk.com"/>
          <p:cNvPicPr>
            <a:picLocks noChangeAspect="1"/>
          </p:cNvPicPr>
          <p:nvPr/>
        </p:nvPicPr>
        <p:blipFill>
          <a:blip r:embed="rId8" r:link="rId9"/>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image" Target="../media/image6.jpeg"/><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5.xml"/><Relationship Id="rId2" Type="http://schemas.openxmlformats.org/officeDocument/2006/relationships/tags" Target="../tags/tag4.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5.xml"/><Relationship Id="rId3" Type="http://schemas.openxmlformats.org/officeDocument/2006/relationships/tags" Target="../tags/tag5.xml"/><Relationship Id="rId2" Type="http://schemas.openxmlformats.org/officeDocument/2006/relationships/image" Target="../media/image10.jpeg"/><Relationship Id="rId1"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5.xml"/><Relationship Id="rId2" Type="http://schemas.openxmlformats.org/officeDocument/2006/relationships/image" Target="../media/image10.jpeg"/><Relationship Id="rId1" Type="http://schemas.openxmlformats.org/officeDocument/2006/relationships/image" Target="../media/image9.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3627083" y="2638665"/>
            <a:ext cx="4937760" cy="1446550"/>
          </a:xfrm>
          <a:prstGeom prst="rect">
            <a:avLst/>
          </a:prstGeom>
          <a:noFill/>
        </p:spPr>
        <p:txBody>
          <a:bodyPr wrap="square" rtlCol="0">
            <a:spAutoFit/>
          </a:bodyPr>
          <a:lstStyle/>
          <a:p>
            <a:pPr algn="ctr"/>
            <a:r>
              <a:rPr lang="zh-CN" altLang="en-US" sz="8800" b="1" dirty="0">
                <a:solidFill>
                  <a:schemeClr val="bg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鸟的天堂</a:t>
            </a:r>
            <a:endParaRPr lang="zh-CN" altLang="en-US" sz="8800" b="1" dirty="0">
              <a:solidFill>
                <a:schemeClr val="bg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文本框 12"/>
          <p:cNvSpPr txBox="1"/>
          <p:nvPr/>
        </p:nvSpPr>
        <p:spPr>
          <a:xfrm>
            <a:off x="3965948" y="1847823"/>
            <a:ext cx="4260029" cy="369332"/>
          </a:xfrm>
          <a:prstGeom prst="rect">
            <a:avLst/>
          </a:prstGeom>
          <a:noFill/>
        </p:spPr>
        <p:txBody>
          <a:bodyPr wrap="square" rtlCol="0">
            <a:spAutoFit/>
          </a:bodyPr>
          <a:lstStyle/>
          <a:p>
            <a:pPr algn="dist"/>
            <a:r>
              <a:rPr lang="zh-CN" altLang="en-US" dirty="0">
                <a:solidFill>
                  <a:schemeClr val="bg2"/>
                </a:solidFill>
              </a:rPr>
              <a:t>部编版小学语文五年级上册</a:t>
            </a:r>
            <a:endParaRPr lang="zh-CN" altLang="en-US" dirty="0">
              <a:solidFill>
                <a:schemeClr val="bg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3"/>
                                        </p:tgtEl>
                                        <p:attrNameLst>
                                          <p:attrName>ppt_y</p:attrName>
                                        </p:attrNameLst>
                                      </p:cBhvr>
                                      <p:tavLst>
                                        <p:tav tm="0">
                                          <p:val>
                                            <p:strVal val="#ppt_y"/>
                                          </p:val>
                                        </p:tav>
                                        <p:tav tm="100000">
                                          <p:val>
                                            <p:strVal val="#ppt_y"/>
                                          </p:val>
                                        </p:tav>
                                      </p:tavLst>
                                    </p:anim>
                                    <p:anim calcmode="lin" valueType="num">
                                      <p:cBhvr>
                                        <p:cTn id="1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50876" y="1173480"/>
            <a:ext cx="10822939" cy="4201160"/>
            <a:chOff x="414010" y="2806711"/>
            <a:chExt cx="5333376" cy="5471438"/>
          </a:xfrm>
        </p:grpSpPr>
        <p:sp>
          <p:nvSpPr>
            <p:cNvPr id="12" name="矩形 11"/>
            <p:cNvSpPr/>
            <p:nvPr/>
          </p:nvSpPr>
          <p:spPr>
            <a:xfrm>
              <a:off x="434662" y="2806711"/>
              <a:ext cx="5312724" cy="5471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414010" y="3092026"/>
              <a:ext cx="5312585" cy="4928925"/>
            </a:xfrm>
            <a:prstGeom prst="rect">
              <a:avLst/>
            </a:prstGeom>
            <a:noFill/>
          </p:spPr>
          <p:txBody>
            <a:bodyPr wrap="square" rtlCol="0">
              <a:spAutoFit/>
            </a:bodyPr>
            <a:lstStyle/>
            <a:p>
              <a:pPr>
                <a:lnSpc>
                  <a:spcPct val="150000"/>
                </a:lnSpc>
              </a:pPr>
              <a:r>
                <a:rPr lang="en-US" altLang="zh-CN" sz="2800" dirty="0">
                  <a:latin typeface="楷体" panose="02010609060101010101" pitchFamily="49" charset="-122"/>
                  <a:ea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sym typeface="+mn-ea"/>
                </a:rPr>
                <a:t>起初周围是静寂的。后来忽然起了一声鸟叫。我们把手一拍便看见一只大鸟飞了起来。接着又看见第二只，第三只。我们继续拍掌，树上就变得热闹了，到处都是鸟声，到处都是鸟影。大的，小的，花的，黑的，有的站在树枝上叫，有的飞起来，有的在扑翅膀。</a:t>
              </a:r>
              <a:endParaRPr lang="zh-CN" altLang="en-US" sz="3200" dirty="0">
                <a:solidFill>
                  <a:schemeClr val="bg2"/>
                </a:solidFill>
                <a:latin typeface="+mn-ea"/>
              </a:endParaRPr>
            </a:p>
          </p:txBody>
        </p:sp>
      </p:grpSp>
      <p:sp>
        <p:nvSpPr>
          <p:cNvPr id="2" name="椭圆 1"/>
          <p:cNvSpPr/>
          <p:nvPr/>
        </p:nvSpPr>
        <p:spPr>
          <a:xfrm>
            <a:off x="1497330" y="1625600"/>
            <a:ext cx="784860" cy="50673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161915" y="1610995"/>
            <a:ext cx="784860" cy="50673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541780" y="3066415"/>
            <a:ext cx="840740" cy="495935"/>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383020" y="2309495"/>
            <a:ext cx="855345" cy="536575"/>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92785" y="1398269"/>
            <a:ext cx="10683875" cy="3553460"/>
            <a:chOff x="434662" y="2806711"/>
            <a:chExt cx="5312724" cy="5471438"/>
          </a:xfrm>
        </p:grpSpPr>
        <p:sp>
          <p:nvSpPr>
            <p:cNvPr id="12" name="矩形 11"/>
            <p:cNvSpPr/>
            <p:nvPr/>
          </p:nvSpPr>
          <p:spPr>
            <a:xfrm>
              <a:off x="434662" y="2806711"/>
              <a:ext cx="5312724" cy="5471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754607" y="2935009"/>
              <a:ext cx="4744919" cy="5116518"/>
            </a:xfrm>
            <a:prstGeom prst="rect">
              <a:avLst/>
            </a:prstGeom>
            <a:noFill/>
          </p:spPr>
          <p:txBody>
            <a:bodyPr wrap="square" rtlCol="0">
              <a:spAutoFit/>
            </a:bodyPr>
            <a:lstStyle/>
            <a:p>
              <a:pPr>
                <a:lnSpc>
                  <a:spcPct val="150000"/>
                </a:lnSpc>
              </a:pPr>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起初周围是静寂的。后来忽然起了一声鸟叫。我们把手一拍便看见一只大鸟飞了起来。接着又看见第二只，第三只。我们继续拍掌，树上就变得热闹了，到处都是鸟声，到处都是鸟影。大的，小的，花的，黑的，有的站在树枝上叫，有的飞起来，有的在扑翅膀。</a:t>
              </a:r>
              <a:endParaRPr lang="zh-CN" altLang="en-US" sz="2800">
                <a:solidFill>
                  <a:schemeClr val="bg2"/>
                </a:solidFill>
                <a:latin typeface="+mn-ea"/>
              </a:endParaRPr>
            </a:p>
          </p:txBody>
        </p:sp>
      </p:grpSp>
      <p:sp>
        <p:nvSpPr>
          <p:cNvPr id="2" name="椭圆 1"/>
          <p:cNvSpPr/>
          <p:nvPr/>
        </p:nvSpPr>
        <p:spPr>
          <a:xfrm>
            <a:off x="2081530" y="1737995"/>
            <a:ext cx="784860" cy="40767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286375" y="1737360"/>
            <a:ext cx="784860" cy="40767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081530" y="2922905"/>
            <a:ext cx="784860" cy="48260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381750" y="2296795"/>
            <a:ext cx="784860" cy="467360"/>
          </a:xfrm>
          <a:prstGeom prst="ellipse">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638925" y="3473450"/>
            <a:ext cx="4074160" cy="0"/>
          </a:xfrm>
          <a:prstGeom prst="line">
            <a:avLst/>
          </a:prstGeom>
        </p:spPr>
        <p:style>
          <a:lnRef idx="1">
            <a:schemeClr val="dk1"/>
          </a:lnRef>
          <a:fillRef idx="0">
            <a:schemeClr val="dk1"/>
          </a:fillRef>
          <a:effectRef idx="0">
            <a:schemeClr val="dk1"/>
          </a:effectRef>
          <a:fontRef idx="minor">
            <a:schemeClr val="tx1"/>
          </a:fontRef>
        </p:style>
      </p:cxnSp>
      <p:cxnSp>
        <p:nvCxnSpPr>
          <p:cNvPr id="7" name="直接连接符 6"/>
          <p:cNvCxnSpPr/>
          <p:nvPr/>
        </p:nvCxnSpPr>
        <p:spPr>
          <a:xfrm flipV="1">
            <a:off x="1387475" y="4182745"/>
            <a:ext cx="9295130" cy="6350"/>
          </a:xfrm>
          <a:prstGeom prst="line">
            <a:avLst/>
          </a:prstGeom>
        </p:spPr>
        <p:style>
          <a:lnRef idx="1">
            <a:schemeClr val="dk1"/>
          </a:lnRef>
          <a:fillRef idx="0">
            <a:schemeClr val="dk1"/>
          </a:fillRef>
          <a:effectRef idx="0">
            <a:schemeClr val="dk1"/>
          </a:effectRef>
          <a:fontRef idx="minor">
            <a:schemeClr val="tx1"/>
          </a:fontRef>
        </p:style>
      </p:cxnSp>
      <p:cxnSp>
        <p:nvCxnSpPr>
          <p:cNvPr id="9" name="直接连接符 8"/>
          <p:cNvCxnSpPr/>
          <p:nvPr/>
        </p:nvCxnSpPr>
        <p:spPr>
          <a:xfrm>
            <a:off x="1417955" y="4816475"/>
            <a:ext cx="3666490" cy="0"/>
          </a:xfrm>
          <a:prstGeom prst="line">
            <a:avLst/>
          </a:prstGeom>
        </p:spPr>
        <p:style>
          <a:lnRef idx="1">
            <a:schemeClr val="dk1"/>
          </a:lnRef>
          <a:fillRef idx="0">
            <a:schemeClr val="dk1"/>
          </a:fillRef>
          <a:effectRef idx="0">
            <a:schemeClr val="dk1"/>
          </a:effectRef>
          <a:fontRef idx="minor">
            <a:schemeClr val="tx1"/>
          </a:fontRef>
        </p:style>
      </p:cxnSp>
      <p:sp>
        <p:nvSpPr>
          <p:cNvPr id="10" name="圆角矩形标注 9"/>
          <p:cNvSpPr/>
          <p:nvPr/>
        </p:nvSpPr>
        <p:spPr>
          <a:xfrm>
            <a:off x="8276590" y="2266950"/>
            <a:ext cx="1221105" cy="497205"/>
          </a:xfrm>
          <a:prstGeom prst="wedgeRoundRectCallout">
            <a:avLst>
              <a:gd name="adj1" fmla="val -50935"/>
              <a:gd name="adj2" fmla="val 112459"/>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楷体" panose="02010609060101010101" pitchFamily="49" charset="-122"/>
                <a:ea typeface="楷体" panose="02010609060101010101" pitchFamily="49" charset="-122"/>
              </a:rPr>
              <a:t>数量</a:t>
            </a:r>
            <a:endParaRPr lang="zh-CN" altLang="en-US" sz="2800" b="1">
              <a:solidFill>
                <a:schemeClr val="tx1"/>
              </a:solidFill>
              <a:latin typeface="楷体" panose="02010609060101010101" pitchFamily="49" charset="-122"/>
              <a:ea typeface="楷体" panose="02010609060101010101" pitchFamily="49" charset="-122"/>
            </a:endParaRPr>
          </a:p>
        </p:txBody>
      </p:sp>
      <p:sp>
        <p:nvSpPr>
          <p:cNvPr id="11" name="圆角矩形标注 10"/>
          <p:cNvSpPr/>
          <p:nvPr/>
        </p:nvSpPr>
        <p:spPr>
          <a:xfrm>
            <a:off x="9323705" y="2975610"/>
            <a:ext cx="1221105" cy="497205"/>
          </a:xfrm>
          <a:prstGeom prst="wedgeRoundRectCallout">
            <a:avLst>
              <a:gd name="adj1" fmla="val -50935"/>
              <a:gd name="adj2" fmla="val 112459"/>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楷体" panose="02010609060101010101" pitchFamily="49" charset="-122"/>
                <a:ea typeface="楷体" panose="02010609060101010101" pitchFamily="49" charset="-122"/>
              </a:rPr>
              <a:t>姿态</a:t>
            </a:r>
            <a:endParaRPr lang="zh-CN" altLang="en-US" sz="2800" b="1">
              <a:solidFill>
                <a:schemeClr val="tx1"/>
              </a:solidFill>
              <a:latin typeface="楷体" panose="02010609060101010101" pitchFamily="49" charset="-122"/>
              <a:ea typeface="楷体" panose="02010609060101010101" pitchFamily="49" charset="-122"/>
            </a:endParaRPr>
          </a:p>
        </p:txBody>
      </p:sp>
      <p:sp>
        <p:nvSpPr>
          <p:cNvPr id="14" name="圆角矩形标注 13"/>
          <p:cNvSpPr/>
          <p:nvPr/>
        </p:nvSpPr>
        <p:spPr>
          <a:xfrm>
            <a:off x="4667885" y="2915285"/>
            <a:ext cx="1221105" cy="497205"/>
          </a:xfrm>
          <a:prstGeom prst="wedgeRoundRectCallout">
            <a:avLst>
              <a:gd name="adj1" fmla="val -50935"/>
              <a:gd name="adj2" fmla="val 112459"/>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楷体" panose="02010609060101010101" pitchFamily="49" charset="-122"/>
                <a:ea typeface="楷体" panose="02010609060101010101" pitchFamily="49" charset="-122"/>
              </a:rPr>
              <a:t>种类</a:t>
            </a:r>
            <a:endParaRPr lang="zh-CN" altLang="en-US" sz="2800" b="1">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微信图片_20211117171551"/>
          <p:cNvPicPr>
            <a:picLocks noChangeAspect="1"/>
          </p:cNvPicPr>
          <p:nvPr>
            <p:custDataLst>
              <p:tags r:id="rId1"/>
            </p:custDataLst>
          </p:nvPr>
        </p:nvPicPr>
        <p:blipFill>
          <a:blip r:embed="rId2"/>
          <a:stretch>
            <a:fillRect/>
          </a:stretch>
        </p:blipFill>
        <p:spPr>
          <a:xfrm>
            <a:off x="635" y="635"/>
            <a:ext cx="12190730" cy="68573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753745" y="1200150"/>
            <a:ext cx="10811511" cy="4400550"/>
            <a:chOff x="434346" y="1143575"/>
            <a:chExt cx="5376193" cy="6775744"/>
          </a:xfrm>
        </p:grpSpPr>
        <p:sp>
          <p:nvSpPr>
            <p:cNvPr id="12" name="矩形 11"/>
            <p:cNvSpPr/>
            <p:nvPr/>
          </p:nvSpPr>
          <p:spPr>
            <a:xfrm>
              <a:off x="434662" y="1143575"/>
              <a:ext cx="5312724" cy="6775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434346" y="1913057"/>
              <a:ext cx="5376193" cy="4690223"/>
            </a:xfrm>
            <a:prstGeom prst="rect">
              <a:avLst/>
            </a:prstGeom>
            <a:noFill/>
          </p:spPr>
          <p:txBody>
            <a:bodyPr wrap="square" rtlCol="0">
              <a:spAutoFit/>
            </a:bodyPr>
            <a:lstStyle/>
            <a:p>
              <a:pPr>
                <a:lnSpc>
                  <a:spcPct val="150000"/>
                </a:lnSpc>
              </a:pPr>
              <a:r>
                <a:rPr lang="en-US" altLang="zh-CN" sz="2800" dirty="0">
                  <a:latin typeface="楷体" panose="02010609060101010101" pitchFamily="49" charset="-122"/>
                  <a:ea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sym typeface="+mn-ea"/>
                </a:rPr>
                <a:t>我注意地看着，眼睛应接不暇，看清楚了这只，又错过了那只，看见了那只，另一只又飞起来了。一只画眉飞了出来，被我们的掌声一吓，又飞进了叶丛，站在一根小枝上兴奋地叫着，那歌声真好听。</a:t>
              </a:r>
              <a:endParaRPr lang="zh-CN" altLang="en-US" sz="3200" dirty="0">
                <a:solidFill>
                  <a:schemeClr val="bg2"/>
                </a:solidFill>
                <a:latin typeface="+mn-ea"/>
              </a:endParaRPr>
            </a:p>
          </p:txBody>
        </p:sp>
      </p:grpSp>
      <p:sp>
        <p:nvSpPr>
          <p:cNvPr id="3" name="矩形 2"/>
          <p:cNvSpPr/>
          <p:nvPr/>
        </p:nvSpPr>
        <p:spPr>
          <a:xfrm>
            <a:off x="5207000" y="1892300"/>
            <a:ext cx="1664335" cy="535940"/>
          </a:xfrm>
          <a:prstGeom prst="rect">
            <a:avLst/>
          </a:prstGeom>
          <a:solidFill>
            <a:schemeClr val="bg1">
              <a:alpha val="0"/>
            </a:schemeClr>
          </a:solid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754380" y="1652270"/>
            <a:ext cx="10683875" cy="35534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文本框 1"/>
          <p:cNvSpPr txBox="1"/>
          <p:nvPr/>
        </p:nvSpPr>
        <p:spPr>
          <a:xfrm>
            <a:off x="2425700" y="2148840"/>
            <a:ext cx="9022080" cy="2553335"/>
          </a:xfrm>
          <a:prstGeom prst="rect">
            <a:avLst/>
          </a:prstGeom>
          <a:noFill/>
        </p:spPr>
        <p:txBody>
          <a:bodyPr wrap="square" rtlCol="0">
            <a:spAutoFit/>
          </a:bodyPr>
          <a:lstStyle/>
          <a:p>
            <a:r>
              <a:rPr lang="zh-CN"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朗读这一部分时，语气应该是（</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平静</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B.</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悲伤</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C.</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惊喜</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D.</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紧张</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朗读这一部分时，节奏应该是（</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舒缓</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B.</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欢快</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C.</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紧张</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D.</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低沉</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87985" y="586740"/>
            <a:ext cx="11402060" cy="57397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nSpc>
                <a:spcPct val="150000"/>
              </a:lnSpc>
            </a:pPr>
            <a:endParaRPr lang="zh-CN" altLang="en-US"/>
          </a:p>
        </p:txBody>
      </p:sp>
      <p:sp>
        <p:nvSpPr>
          <p:cNvPr id="2" name="文本框 1"/>
          <p:cNvSpPr txBox="1"/>
          <p:nvPr/>
        </p:nvSpPr>
        <p:spPr>
          <a:xfrm>
            <a:off x="2425700" y="2148840"/>
            <a:ext cx="9022080" cy="583565"/>
          </a:xfrm>
          <a:prstGeom prst="rect">
            <a:avLst/>
          </a:prstGeom>
          <a:noFill/>
        </p:spPr>
        <p:txBody>
          <a:bodyPr wrap="square" rtlCol="0">
            <a:spAutoFit/>
          </a:bodyPr>
          <a:lstStyle/>
          <a:p>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428625" y="1321435"/>
            <a:ext cx="11402060" cy="5169535"/>
          </a:xfrm>
          <a:prstGeom prst="rect">
            <a:avLst/>
          </a:prstGeom>
          <a:noFill/>
        </p:spPr>
        <p:txBody>
          <a:bodyPr wrap="square" rtlCol="0">
            <a:spAutoFit/>
          </a:bodyPr>
          <a:lstStyle/>
          <a:p>
            <a:pPr>
              <a:lnSpc>
                <a:spcPct val="150000"/>
              </a:lnSpc>
            </a:pPr>
            <a:r>
              <a:rPr lang="en-US" altLang="zh-CN" sz="3200" dirty="0">
                <a:latin typeface="楷体" panose="02010609060101010101" pitchFamily="49" charset="-122"/>
                <a:ea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sym typeface="+mn-ea"/>
              </a:rPr>
              <a:t>起初周围是静寂的。后来忽然起了一声鸟叫。我们把手一拍便看见一只大鸟飞了起来。接着又看见第二只，第三只。我们继续拍掌，树上就变得热闹了，到处都是鸟声，到处都是鸟影。大的，小的，花的，黑的，有的站在树枝上叫，有的飞起来，有的在扑翅膀。</a:t>
            </a:r>
            <a:endParaRPr lang="zh-CN" altLang="en-US" sz="3200" dirty="0">
              <a:latin typeface="楷体" panose="02010609060101010101" pitchFamily="49" charset="-122"/>
              <a:ea typeface="楷体" panose="02010609060101010101" pitchFamily="49" charset="-122"/>
              <a:sym typeface="+mn-ea"/>
            </a:endParaRPr>
          </a:p>
          <a:p>
            <a:pPr>
              <a:lnSpc>
                <a:spcPct val="150000"/>
              </a:lnSpc>
            </a:pPr>
            <a:r>
              <a:rPr lang="en-US" altLang="zh-CN" sz="3200" dirty="0">
                <a:latin typeface="楷体" panose="02010609060101010101" pitchFamily="49" charset="-122"/>
                <a:ea typeface="楷体" panose="02010609060101010101" pitchFamily="49" charset="-122"/>
                <a:sym typeface="+mn-ea"/>
              </a:rPr>
              <a:t>   </a:t>
            </a:r>
            <a:endParaRPr lang="zh-CN" altLang="en-US" sz="3200" dirty="0">
              <a:solidFill>
                <a:schemeClr val="bg2"/>
              </a:solidFill>
              <a:latin typeface="楷体" panose="02010609060101010101" pitchFamily="49" charset="-122"/>
              <a:ea typeface="楷体" panose="02010609060101010101" pitchFamily="49" charset="-122"/>
            </a:endParaRPr>
          </a:p>
          <a:p>
            <a:pPr>
              <a:lnSpc>
                <a:spcPct val="150000"/>
              </a:lnSpc>
            </a:pP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7670" y="589915"/>
            <a:ext cx="8091170" cy="2414270"/>
            <a:chOff x="407773" y="939456"/>
            <a:chExt cx="8909222" cy="2413987"/>
          </a:xfrm>
        </p:grpSpPr>
        <p:sp>
          <p:nvSpPr>
            <p:cNvPr id="2" name="矩形 1"/>
            <p:cNvSpPr/>
            <p:nvPr/>
          </p:nvSpPr>
          <p:spPr>
            <a:xfrm>
              <a:off x="407773" y="939456"/>
              <a:ext cx="8909222" cy="2413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3"/>
            <p:cNvSpPr txBox="1">
              <a:spLocks noRot="1" noChangeArrowheads="1"/>
            </p:cNvSpPr>
            <p:nvPr/>
          </p:nvSpPr>
          <p:spPr bwMode="auto">
            <a:xfrm>
              <a:off x="2663388" y="939456"/>
              <a:ext cx="6241769" cy="2290811"/>
            </a:xfrm>
            <a:prstGeom prst="rect">
              <a:avLst/>
            </a:prstGeom>
            <a:noFill/>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eaLnBrk="1" hangingPunct="1">
                <a:lnSpc>
                  <a:spcPct val="130000"/>
                </a:lnSpc>
                <a:spcBef>
                  <a:spcPct val="0"/>
                </a:spcBef>
                <a:buFontTx/>
                <a:buNone/>
                <a:defRPr/>
              </a:pPr>
              <a:r>
                <a:rPr lang="zh-CN" altLang="en-US" sz="2800" kern="0" dirty="0">
                  <a:solidFill>
                    <a:schemeClr val="bg2"/>
                  </a:solidFill>
                  <a:latin typeface="楷体" panose="02010609060101010101" pitchFamily="49" charset="-122"/>
                  <a:ea typeface="阿里巴巴普惠体 R"/>
                  <a:cs typeface="楷体" panose="02010609060101010101" pitchFamily="49" charset="-122"/>
                </a:rPr>
                <a:t>我们继续拍掌，树上就变得热闹了，到处都是鸟声，到处都是鸟影。</a:t>
              </a:r>
              <a:r>
                <a:rPr lang="zh-CN" altLang="en-US" sz="2800" kern="0" dirty="0">
                  <a:solidFill>
                    <a:schemeClr val="bg2"/>
                  </a:solidFill>
                  <a:latin typeface="楷体" panose="02010609060101010101" pitchFamily="49" charset="-122"/>
                  <a:ea typeface="阿里巴巴普惠体 R"/>
                  <a:cs typeface="楷体" panose="02010609060101010101" pitchFamily="49" charset="-122"/>
                  <a:sym typeface="+mn-ea"/>
                </a:rPr>
                <a:t>大的，小的，花的，黑的，有的站在树枝上叫，有的飞起来，有的在扑翅膀。</a:t>
              </a:r>
              <a:endParaRPr lang="zh-CN" altLang="en-US" sz="2800" kern="0" dirty="0">
                <a:solidFill>
                  <a:schemeClr val="bg2"/>
                </a:solidFill>
                <a:latin typeface="楷体" panose="02010609060101010101" pitchFamily="49" charset="-122"/>
                <a:ea typeface="阿里巴巴普惠体 R"/>
                <a:cs typeface="楷体" panose="02010609060101010101" pitchFamily="49" charset="-122"/>
              </a:endParaRPr>
            </a:p>
            <a:p>
              <a:pPr marL="0" indent="0" eaLnBrk="1" hangingPunct="1">
                <a:lnSpc>
                  <a:spcPct val="120000"/>
                </a:lnSpc>
                <a:spcBef>
                  <a:spcPct val="0"/>
                </a:spcBef>
                <a:buFontTx/>
                <a:buNone/>
                <a:defRPr/>
              </a:pPr>
              <a:endParaRPr lang="zh-CN" altLang="en-US" b="1" kern="0" dirty="0">
                <a:solidFill>
                  <a:srgbClr val="000000"/>
                </a:solidFill>
                <a:latin typeface="楷体" panose="02010609060101010101" pitchFamily="49" charset="-122"/>
                <a:ea typeface="楷体" panose="02010609060101010101" pitchFamily="49" charset="-122"/>
                <a:cs typeface="楷体" panose="02010609060101010101" pitchFamily="49" charset="-122"/>
              </a:endParaRPr>
            </a:p>
          </p:txBody>
        </p:sp>
      </p:grpSp>
      <p:grpSp>
        <p:nvGrpSpPr>
          <p:cNvPr id="5" name="组合 4"/>
          <p:cNvGrpSpPr/>
          <p:nvPr/>
        </p:nvGrpSpPr>
        <p:grpSpPr>
          <a:xfrm>
            <a:off x="757504" y="1043930"/>
            <a:ext cx="1458098" cy="1366837"/>
            <a:chOff x="415" y="2906"/>
            <a:chExt cx="2494" cy="2154"/>
          </a:xfrm>
        </p:grpSpPr>
        <p:sp>
          <p:nvSpPr>
            <p:cNvPr id="6" name="椭圆 5"/>
            <p:cNvSpPr/>
            <p:nvPr/>
          </p:nvSpPr>
          <p:spPr>
            <a:xfrm>
              <a:off x="415" y="2906"/>
              <a:ext cx="2494" cy="2154"/>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7" name="矩形 6"/>
            <p:cNvSpPr/>
            <p:nvPr/>
          </p:nvSpPr>
          <p:spPr>
            <a:xfrm>
              <a:off x="715" y="3039"/>
              <a:ext cx="1895" cy="1892"/>
            </a:xfrm>
            <a:prstGeom prst="rect">
              <a:avLst/>
            </a:prstGeom>
            <a:noFill/>
            <a:ln>
              <a:noFill/>
            </a:ln>
          </p:spPr>
          <p:txBody>
            <a:bodyPr wrap="none">
              <a:spAutoFit/>
            </a:bodyPr>
            <a:lstStyle/>
            <a:p>
              <a:pPr algn="ctr" eaLnBrk="1" hangingPunct="1">
                <a:defRPr/>
              </a:pPr>
              <a:r>
                <a:rPr lang="zh-CN" altLang="en-US" sz="7200" b="1" noProof="1">
                  <a:solidFill>
                    <a:schemeClr val="accent1"/>
                  </a:solidFill>
                  <a:effectLst>
                    <a:reflection blurRad="6350" stA="53000" endA="300" endPos="35500" dir="5400000" sy="-90000" algn="bl" rotWithShape="0"/>
                  </a:effectLst>
                  <a:latin typeface="+mj-ea"/>
                  <a:ea typeface="+mj-ea"/>
                </a:rPr>
                <a:t>面</a:t>
              </a:r>
              <a:endParaRPr lang="zh-CN" altLang="en-US" sz="7200" b="1" noProof="1">
                <a:solidFill>
                  <a:schemeClr val="accent1"/>
                </a:solidFill>
                <a:effectLst>
                  <a:reflection blurRad="6350" stA="53000" endA="300" endPos="35500" dir="5400000" sy="-90000" algn="bl" rotWithShape="0"/>
                </a:effectLst>
                <a:latin typeface="+mj-ea"/>
                <a:ea typeface="+mj-ea"/>
              </a:endParaRPr>
            </a:p>
          </p:txBody>
        </p:sp>
      </p:grpSp>
      <p:grpSp>
        <p:nvGrpSpPr>
          <p:cNvPr id="9" name="组合 8"/>
          <p:cNvGrpSpPr/>
          <p:nvPr/>
        </p:nvGrpSpPr>
        <p:grpSpPr>
          <a:xfrm>
            <a:off x="3197225" y="3673475"/>
            <a:ext cx="8578850" cy="2414270"/>
            <a:chOff x="2866767" y="3673775"/>
            <a:chExt cx="8909222" cy="2413987"/>
          </a:xfrm>
        </p:grpSpPr>
        <p:sp>
          <p:nvSpPr>
            <p:cNvPr id="12" name="矩形 11"/>
            <p:cNvSpPr/>
            <p:nvPr/>
          </p:nvSpPr>
          <p:spPr>
            <a:xfrm>
              <a:off x="2866767" y="3673775"/>
              <a:ext cx="8909222" cy="24139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a:spLocks noChangeArrowheads="1"/>
            </p:cNvSpPr>
            <p:nvPr/>
          </p:nvSpPr>
          <p:spPr bwMode="auto">
            <a:xfrm>
              <a:off x="3652857" y="4023995"/>
              <a:ext cx="6018212" cy="177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a:solidFill>
                    <a:schemeClr val="tx1"/>
                  </a:solidFill>
                  <a:latin typeface="Arial" panose="020B0604020202020204" pitchFamily="34" charset="0"/>
                  <a:ea typeface="宋体" panose="02010600030101010101" pitchFamily="2" charset="-122"/>
                </a:defRPr>
              </a:lvl1pPr>
              <a:lvl2pPr marL="742950" indent="-285750">
                <a:defRPr sz="4000">
                  <a:solidFill>
                    <a:schemeClr val="tx1"/>
                  </a:solidFill>
                  <a:latin typeface="Arial" panose="020B0604020202020204" pitchFamily="34" charset="0"/>
                  <a:ea typeface="宋体" panose="02010600030101010101" pitchFamily="2" charset="-122"/>
                </a:defRPr>
              </a:lvl2pPr>
              <a:lvl3pPr marL="1143000" indent="-228600">
                <a:defRPr sz="4000">
                  <a:solidFill>
                    <a:schemeClr val="tx1"/>
                  </a:solidFill>
                  <a:latin typeface="Arial" panose="020B0604020202020204" pitchFamily="34" charset="0"/>
                  <a:ea typeface="宋体" panose="02010600030101010101" pitchFamily="2" charset="-122"/>
                </a:defRPr>
              </a:lvl3pPr>
              <a:lvl4pPr marL="1600200" indent="-228600">
                <a:defRPr sz="4000">
                  <a:solidFill>
                    <a:schemeClr val="tx1"/>
                  </a:solidFill>
                  <a:latin typeface="Arial" panose="020B0604020202020204" pitchFamily="34" charset="0"/>
                  <a:ea typeface="宋体" panose="02010600030101010101" pitchFamily="2" charset="-122"/>
                </a:defRPr>
              </a:lvl4pPr>
              <a:lvl5pPr marL="2057400" indent="-228600">
                <a:defRPr sz="4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b="1">
                  <a:solidFill>
                    <a:schemeClr val="accent4"/>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一只画眉鸟</a:t>
              </a:r>
              <a:r>
                <a:rPr lang="zh-CN" altLang="en-US" sz="2800" kern="0">
                  <a:solidFill>
                    <a:schemeClr val="bg2"/>
                  </a:solidFill>
                  <a:latin typeface="楷体" panose="02010609060101010101" pitchFamily="49" charset="-122"/>
                  <a:ea typeface="阿里巴巴普惠体 R"/>
                  <a:cs typeface="楷体" panose="02010609060101010101" pitchFamily="49" charset="-122"/>
                </a:rPr>
                <a:t>飞了出来，被我们的掌声一吓，又飞进了叶丛，站在一根小枝上兴奋地叫着，那歌声真好听</a:t>
              </a:r>
              <a:r>
                <a:rPr lang="zh-CN" altLang="en-US" sz="2800">
                  <a:solidFill>
                    <a:schemeClr val="bg2"/>
                  </a:solidFill>
                  <a:latin typeface="楷体" panose="02010609060101010101" pitchFamily="49" charset="-122"/>
                  <a:ea typeface="阿里巴巴普惠体 R"/>
                </a:rPr>
                <a:t>。</a:t>
              </a:r>
              <a:endParaRPr lang="en-US" altLang="zh-CN" sz="2800">
                <a:solidFill>
                  <a:schemeClr val="bg2"/>
                </a:solidFill>
                <a:latin typeface="楷体" panose="02010609060101010101" pitchFamily="49" charset="-122"/>
                <a:ea typeface="阿里巴巴普惠体 R"/>
              </a:endParaRPr>
            </a:p>
          </p:txBody>
        </p:sp>
      </p:grpSp>
      <p:grpSp>
        <p:nvGrpSpPr>
          <p:cNvPr id="13" name="组合 12"/>
          <p:cNvGrpSpPr/>
          <p:nvPr/>
        </p:nvGrpSpPr>
        <p:grpSpPr>
          <a:xfrm>
            <a:off x="9941784" y="4197349"/>
            <a:ext cx="1458098" cy="1366837"/>
            <a:chOff x="415" y="2906"/>
            <a:chExt cx="2494" cy="2154"/>
          </a:xfrm>
        </p:grpSpPr>
        <p:sp>
          <p:nvSpPr>
            <p:cNvPr id="14" name="椭圆 13"/>
            <p:cNvSpPr/>
            <p:nvPr/>
          </p:nvSpPr>
          <p:spPr>
            <a:xfrm>
              <a:off x="415" y="2906"/>
              <a:ext cx="2494" cy="2154"/>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noProof="1"/>
            </a:p>
          </p:txBody>
        </p:sp>
        <p:sp>
          <p:nvSpPr>
            <p:cNvPr id="15" name="矩形 14"/>
            <p:cNvSpPr/>
            <p:nvPr/>
          </p:nvSpPr>
          <p:spPr>
            <a:xfrm>
              <a:off x="715" y="3039"/>
              <a:ext cx="1895" cy="1892"/>
            </a:xfrm>
            <a:prstGeom prst="rect">
              <a:avLst/>
            </a:prstGeom>
            <a:noFill/>
            <a:ln>
              <a:noFill/>
            </a:ln>
          </p:spPr>
          <p:txBody>
            <a:bodyPr wrap="none">
              <a:spAutoFit/>
            </a:bodyPr>
            <a:lstStyle/>
            <a:p>
              <a:pPr algn="ctr" eaLnBrk="1" hangingPunct="1">
                <a:defRPr/>
              </a:pPr>
              <a:r>
                <a:rPr lang="zh-CN" altLang="en-US" sz="7200" b="1" noProof="1">
                  <a:solidFill>
                    <a:schemeClr val="accent1"/>
                  </a:solidFill>
                  <a:effectLst>
                    <a:reflection blurRad="6350" stA="53000" endA="300" endPos="35500" dir="5400000" sy="-90000" algn="bl" rotWithShape="0"/>
                  </a:effectLst>
                  <a:latin typeface="+mj-ea"/>
                  <a:ea typeface="+mj-ea"/>
                </a:rPr>
                <a:t>点</a:t>
              </a:r>
              <a:endParaRPr lang="zh-CN" altLang="en-US" sz="7200" b="1" noProof="1">
                <a:solidFill>
                  <a:schemeClr val="accent1"/>
                </a:solidFill>
                <a:effectLst>
                  <a:reflection blurRad="6350" stA="53000" endA="300" endPos="35500" dir="5400000" sy="-90000" algn="bl" rotWithShape="0"/>
                </a:effectLst>
                <a:latin typeface="+mj-ea"/>
                <a:ea typeface="+mj-ea"/>
              </a:endParaRPr>
            </a:p>
          </p:txBody>
        </p:sp>
      </p:grpSp>
      <p:pic>
        <p:nvPicPr>
          <p:cNvPr id="10" name="图片 9" descr="微信图片_20211122142838"/>
          <p:cNvPicPr>
            <a:picLocks noChangeAspect="1"/>
          </p:cNvPicPr>
          <p:nvPr/>
        </p:nvPicPr>
        <p:blipFill>
          <a:blip r:embed="rId1" cstate="email"/>
          <a:stretch>
            <a:fillRect/>
          </a:stretch>
        </p:blipFill>
        <p:spPr>
          <a:xfrm>
            <a:off x="8789035" y="589915"/>
            <a:ext cx="2987040" cy="29375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524000" y="5102860"/>
            <a:ext cx="9143365" cy="922020"/>
            <a:chOff x="428998" y="1515889"/>
            <a:chExt cx="5312724" cy="5342554"/>
          </a:xfrm>
        </p:grpSpPr>
        <p:sp>
          <p:nvSpPr>
            <p:cNvPr id="12" name="矩形 11"/>
            <p:cNvSpPr/>
            <p:nvPr/>
          </p:nvSpPr>
          <p:spPr>
            <a:xfrm>
              <a:off x="428998" y="2380607"/>
              <a:ext cx="5312724" cy="43380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703766" y="1515889"/>
              <a:ext cx="4744919" cy="5342554"/>
            </a:xfrm>
            <a:prstGeom prst="rect">
              <a:avLst/>
            </a:prstGeom>
            <a:noFill/>
          </p:spPr>
          <p:txBody>
            <a:bodyPr wrap="square" rtlCol="0">
              <a:spAutoFit/>
            </a:bodyPr>
            <a:lstStyle/>
            <a:p>
              <a:pPr>
                <a:lnSpc>
                  <a:spcPct val="150000"/>
                </a:lnSpc>
              </a:pPr>
              <a:r>
                <a:rPr lang="en-US" altLang="zh-CN" sz="28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   </a:t>
              </a:r>
              <a:r>
                <a:rPr lang="zh-CN" altLang="en-US" sz="36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那</a:t>
              </a:r>
              <a:r>
                <a:rPr lang="en-US" altLang="zh-CN" sz="36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a:t>
              </a:r>
              <a:r>
                <a:rPr lang="zh-CN" altLang="en-US" sz="36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鸟的天堂</a:t>
              </a:r>
              <a:r>
                <a:rPr lang="en-US" altLang="zh-CN" sz="36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a:t>
              </a:r>
              <a:r>
                <a:rPr lang="zh-CN" altLang="en-US" sz="3600" kern="0" noProof="0">
                  <a:effectLst>
                    <a:outerShdw blurRad="38100" dist="19050" dir="2700000" algn="tl" rotWithShape="0">
                      <a:schemeClr val="dk1">
                        <a:alpha val="40000"/>
                      </a:schemeClr>
                    </a:outerShdw>
                  </a:effectLst>
                  <a:uLnTx/>
                  <a:uFillTx/>
                  <a:latin typeface="楷体" panose="02010609060101010101" pitchFamily="49" charset="-122"/>
                  <a:ea typeface="楷体" panose="02010609060101010101" pitchFamily="49" charset="-122"/>
                  <a:cs typeface="+mn-ea"/>
                  <a:sym typeface="+mn-lt"/>
                </a:rPr>
                <a:t>的确是鸟的天堂啊！</a:t>
              </a:r>
              <a:endParaRPr lang="zh-CN" altLang="en-US" sz="3600">
                <a:solidFill>
                  <a:schemeClr val="bg2"/>
                </a:solidFill>
                <a:latin typeface="+mn-ea"/>
              </a:endParaRPr>
            </a:p>
          </p:txBody>
        </p:sp>
      </p:grpSp>
      <p:sp>
        <p:nvSpPr>
          <p:cNvPr id="2" name="五角星 1"/>
          <p:cNvSpPr/>
          <p:nvPr/>
        </p:nvSpPr>
        <p:spPr>
          <a:xfrm>
            <a:off x="7934960" y="4171950"/>
            <a:ext cx="542925" cy="467360"/>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图片1"/>
          <p:cNvPicPr>
            <a:picLocks noChangeAspect="1"/>
          </p:cNvPicPr>
          <p:nvPr/>
        </p:nvPicPr>
        <p:blipFill>
          <a:blip r:embed="rId1" cstate="email"/>
          <a:stretch>
            <a:fillRect/>
          </a:stretch>
        </p:blipFill>
        <p:spPr>
          <a:xfrm>
            <a:off x="1524000" y="557530"/>
            <a:ext cx="9144000" cy="4384040"/>
          </a:xfrm>
          <a:prstGeom prst="rect">
            <a:avLst/>
          </a:prstGeom>
        </p:spPr>
      </p:pic>
      <p:graphicFrame>
        <p:nvGraphicFramePr>
          <p:cNvPr id="5" name="表格 4"/>
          <p:cNvGraphicFramePr>
            <a:graphicFrameLocks noGrp="1"/>
          </p:cNvGraphicFramePr>
          <p:nvPr>
            <p:custDataLst>
              <p:tags r:id="rId2"/>
            </p:custDataLst>
          </p:nvPr>
        </p:nvGraphicFramePr>
        <p:xfrm>
          <a:off x="1861820" y="1272540"/>
          <a:ext cx="8387715" cy="3221990"/>
        </p:xfrm>
        <a:graphic>
          <a:graphicData uri="http://schemas.openxmlformats.org/drawingml/2006/table">
            <a:tbl>
              <a:tblPr firstRow="1" bandRow="1">
                <a:tableStyleId>{5C22544A-7EE6-4342-B048-85BDC9FD1C3A}</a:tableStyleId>
              </a:tblPr>
              <a:tblGrid>
                <a:gridCol w="2992120"/>
                <a:gridCol w="3565525"/>
                <a:gridCol w="1830070"/>
              </a:tblGrid>
              <a:tr h="1032510">
                <a:tc>
                  <a:txBody>
                    <a:bodyPr/>
                    <a:lstStyle/>
                    <a:p>
                      <a:pPr algn="ctr">
                        <a:buNone/>
                      </a:pPr>
                      <a:r>
                        <a:rPr lang="zh-CN" altLang="en-US" sz="2400">
                          <a:solidFill>
                            <a:schemeClr val="tx1"/>
                          </a:solidFill>
                          <a:latin typeface="楷体" panose="02010609060101010101" pitchFamily="49" charset="-122"/>
                          <a:ea typeface="楷体" panose="02010609060101010101" pitchFamily="49" charset="-122"/>
                        </a:rPr>
                        <a:t>评价任务二</a:t>
                      </a:r>
                      <a:endParaRPr lang="zh-CN" altLang="en-US" sz="2400">
                        <a:solidFill>
                          <a:schemeClr val="tx1"/>
                        </a:solidFill>
                        <a:latin typeface="楷体" panose="02010609060101010101" pitchFamily="49" charset="-122"/>
                        <a:ea typeface="楷体" panose="02010609060101010101" pitchFamily="49" charset="-122"/>
                      </a:endParaRPr>
                    </a:p>
                    <a:p>
                      <a:pPr algn="ctr">
                        <a:buNone/>
                      </a:pPr>
                      <a:endParaRPr lang="zh-CN" altLang="en-US" sz="2400">
                        <a:solidFill>
                          <a:schemeClr val="tx1"/>
                        </a:solidFill>
                        <a:latin typeface="楷体" panose="02010609060101010101" pitchFamily="49" charset="-122"/>
                        <a:ea typeface="楷体" panose="02010609060101010101" pitchFamily="49" charset="-122"/>
                      </a:endParaRPr>
                    </a:p>
                  </a:txBody>
                  <a:tcPr/>
                </a:tc>
                <a:tc>
                  <a:txBody>
                    <a:bodyPr/>
                    <a:lstStyle/>
                    <a:p>
                      <a:pPr algn="ctr">
                        <a:buNone/>
                      </a:pPr>
                      <a:r>
                        <a:rPr lang="zh-CN" altLang="en-US" sz="2400">
                          <a:solidFill>
                            <a:schemeClr val="tx1"/>
                          </a:solidFill>
                          <a:latin typeface="楷体" panose="02010609060101010101" pitchFamily="49" charset="-122"/>
                          <a:ea typeface="楷体" panose="02010609060101010101" pitchFamily="49" charset="-122"/>
                        </a:rPr>
                        <a:t>评价标准</a:t>
                      </a:r>
                      <a:endParaRPr lang="zh-CN" altLang="en-US" sz="2400">
                        <a:solidFill>
                          <a:schemeClr val="tx1"/>
                        </a:solidFill>
                        <a:latin typeface="楷体" panose="02010609060101010101" pitchFamily="49" charset="-122"/>
                        <a:ea typeface="楷体" panose="02010609060101010101" pitchFamily="49" charset="-122"/>
                      </a:endParaRPr>
                    </a:p>
                  </a:txBody>
                  <a:tcPr/>
                </a:tc>
                <a:tc>
                  <a:txBody>
                    <a:bodyPr/>
                    <a:lstStyle/>
                    <a:p>
                      <a:pPr algn="ctr">
                        <a:buNone/>
                      </a:pPr>
                      <a:r>
                        <a:rPr lang="zh-CN" altLang="zh-CN" sz="2400">
                          <a:solidFill>
                            <a:schemeClr val="tx1"/>
                          </a:solidFill>
                          <a:latin typeface="楷体" panose="02010609060101010101" pitchFamily="49" charset="-122"/>
                          <a:ea typeface="楷体" panose="02010609060101010101" pitchFamily="49" charset="-122"/>
                        </a:rPr>
                        <a:t>评价等级</a:t>
                      </a:r>
                      <a:endParaRPr lang="zh-CN" altLang="zh-CN" sz="2400">
                        <a:solidFill>
                          <a:schemeClr val="tx1"/>
                        </a:solidFill>
                        <a:latin typeface="楷体" panose="02010609060101010101" pitchFamily="49" charset="-122"/>
                        <a:ea typeface="楷体" panose="02010609060101010101" pitchFamily="49" charset="-122"/>
                      </a:endParaRPr>
                    </a:p>
                    <a:p>
                      <a:pPr algn="ctr">
                        <a:buNone/>
                      </a:pPr>
                      <a:r>
                        <a:rPr lang="zh-CN" altLang="zh-CN" sz="2400">
                          <a:solidFill>
                            <a:schemeClr val="tx1"/>
                          </a:solidFill>
                          <a:latin typeface="楷体" panose="02010609060101010101" pitchFamily="49" charset="-122"/>
                          <a:ea typeface="楷体" panose="02010609060101010101" pitchFamily="49" charset="-122"/>
                        </a:rPr>
                        <a:t>（小组评价）</a:t>
                      </a:r>
                      <a:endParaRPr lang="zh-CN" altLang="zh-CN" sz="2400">
                        <a:solidFill>
                          <a:schemeClr val="tx1"/>
                        </a:solidFill>
                        <a:latin typeface="楷体" panose="02010609060101010101" pitchFamily="49" charset="-122"/>
                        <a:ea typeface="楷体" panose="02010609060101010101" pitchFamily="49" charset="-122"/>
                      </a:endParaRPr>
                    </a:p>
                  </a:txBody>
                  <a:tcPr/>
                </a:tc>
              </a:tr>
              <a:tr h="2189480">
                <a:tc>
                  <a:txBody>
                    <a:bodyPr/>
                    <a:lstStyle/>
                    <a:p>
                      <a:pPr algn="l">
                        <a:buNone/>
                      </a:pPr>
                      <a:endParaRPr lang="en-US" altLang="zh-CN" sz="2400">
                        <a:latin typeface="楷体" panose="02010609060101010101" pitchFamily="49" charset="-122"/>
                        <a:ea typeface="楷体" panose="02010609060101010101" pitchFamily="49" charset="-122"/>
                        <a:cs typeface="楷体" panose="02010609060101010101" pitchFamily="49" charset="-122"/>
                      </a:endParaRPr>
                    </a:p>
                    <a:p>
                      <a:pPr algn="l">
                        <a:buNone/>
                      </a:pPr>
                      <a:r>
                        <a:rPr lang="en-US" altLang="zh-CN" sz="2400">
                          <a:latin typeface="楷体" panose="02010609060101010101" pitchFamily="49" charset="-122"/>
                          <a:ea typeface="楷体" panose="02010609060101010101" pitchFamily="49" charset="-122"/>
                          <a:cs typeface="楷体" panose="02010609060101010101" pitchFamily="49" charset="-122"/>
                        </a:rPr>
                        <a:t>回顾全文，说出两个“鸟的天堂”</a:t>
                      </a:r>
                      <a:r>
                        <a:rPr lang="zh-CN" altLang="en-US" sz="2400">
                          <a:latin typeface="楷体" panose="02010609060101010101" pitchFamily="49" charset="-122"/>
                          <a:ea typeface="楷体" panose="02010609060101010101" pitchFamily="49" charset="-122"/>
                          <a:cs typeface="楷体" panose="02010609060101010101" pitchFamily="49" charset="-122"/>
                        </a:rPr>
                        <a:t>的</a:t>
                      </a:r>
                      <a:r>
                        <a:rPr lang="en-US" altLang="zh-CN" sz="2400">
                          <a:latin typeface="楷体" panose="02010609060101010101" pitchFamily="49" charset="-122"/>
                          <a:ea typeface="楷体" panose="02010609060101010101" pitchFamily="49" charset="-122"/>
                          <a:cs typeface="楷体" panose="02010609060101010101" pitchFamily="49" charset="-122"/>
                        </a:rPr>
                        <a:t>不同含义？</a:t>
                      </a:r>
                      <a:endParaRPr lang="en-US" altLang="zh-CN" sz="2400">
                        <a:latin typeface="楷体" panose="02010609060101010101" pitchFamily="49" charset="-122"/>
                        <a:ea typeface="楷体" panose="02010609060101010101" pitchFamily="49" charset="-122"/>
                        <a:cs typeface="楷体" panose="02010609060101010101" pitchFamily="49" charset="-122"/>
                      </a:endParaRPr>
                    </a:p>
                  </a:txBody>
                  <a:tcPr>
                    <a:solidFill>
                      <a:schemeClr val="bg1">
                        <a:lumMod val="75000"/>
                      </a:schemeClr>
                    </a:solidFill>
                  </a:tcPr>
                </a:tc>
                <a:tc>
                  <a:txBody>
                    <a:bodyPr/>
                    <a:lstStyle/>
                    <a:p>
                      <a:pPr>
                        <a:buNone/>
                      </a:pPr>
                      <a:endParaRPr lang="en-US" altLang="zh-CN" sz="2400">
                        <a:latin typeface="楷体" panose="02010609060101010101" pitchFamily="49" charset="-122"/>
                        <a:ea typeface="楷体" panose="02010609060101010101" pitchFamily="49" charset="-122"/>
                        <a:cs typeface="楷体" panose="02010609060101010101" pitchFamily="49" charset="-122"/>
                      </a:endParaRPr>
                    </a:p>
                    <a:p>
                      <a:pPr>
                        <a:buNone/>
                      </a:pPr>
                      <a:r>
                        <a:rPr lang="en-US" altLang="zh-CN" sz="2400">
                          <a:latin typeface="楷体" panose="02010609060101010101" pitchFamily="49" charset="-122"/>
                          <a:ea typeface="楷体" panose="02010609060101010101" pitchFamily="49" charset="-122"/>
                          <a:cs typeface="楷体" panose="02010609060101010101" pitchFamily="49" charset="-122"/>
                        </a:rPr>
                        <a:t>每说出一个“鸟的天堂”的含义得一颗星。</a:t>
                      </a:r>
                      <a:endParaRPr lang="en-US" altLang="zh-CN" sz="2400">
                        <a:latin typeface="楷体" panose="02010609060101010101" pitchFamily="49" charset="-122"/>
                        <a:ea typeface="楷体" panose="02010609060101010101" pitchFamily="49" charset="-122"/>
                        <a:cs typeface="楷体" panose="02010609060101010101" pitchFamily="49" charset="-122"/>
                      </a:endParaRPr>
                    </a:p>
                  </a:txBody>
                  <a:tcPr>
                    <a:solidFill>
                      <a:schemeClr val="bg1">
                        <a:lumMod val="75000"/>
                      </a:schemeClr>
                    </a:solidFill>
                  </a:tcPr>
                </a:tc>
                <a:tc>
                  <a:txBody>
                    <a:bodyPr/>
                    <a:lstStyle/>
                    <a:p>
                      <a:pPr>
                        <a:buNone/>
                      </a:pPr>
                      <a:endParaRPr lang="en-US" altLang="zh-CN" sz="2000"/>
                    </a:p>
                  </a:txBody>
                  <a:tcPr>
                    <a:solidFill>
                      <a:schemeClr val="bg1">
                        <a:lumMod val="75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38150" y="1814195"/>
            <a:ext cx="11303000" cy="307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nSpc>
                <a:spcPct val="150000"/>
              </a:lnSpc>
            </a:pPr>
            <a:endParaRPr lang="zh-CN" altLang="en-US"/>
          </a:p>
        </p:txBody>
      </p:sp>
      <p:sp>
        <p:nvSpPr>
          <p:cNvPr id="2" name="文本框 1"/>
          <p:cNvSpPr txBox="1"/>
          <p:nvPr/>
        </p:nvSpPr>
        <p:spPr>
          <a:xfrm>
            <a:off x="2425700" y="2148840"/>
            <a:ext cx="9022080" cy="583565"/>
          </a:xfrm>
          <a:prstGeom prst="rect">
            <a:avLst/>
          </a:prstGeom>
          <a:noFill/>
        </p:spPr>
        <p:txBody>
          <a:bodyPr wrap="square" rtlCol="0">
            <a:spAutoFit/>
          </a:bodyPr>
          <a:lstStyle/>
          <a:p>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715645" y="2342515"/>
            <a:ext cx="10731500" cy="2306955"/>
          </a:xfrm>
          <a:prstGeom prst="rect">
            <a:avLst/>
          </a:prstGeom>
          <a:noFill/>
        </p:spPr>
        <p:txBody>
          <a:bodyPr wrap="square" rtlCol="0">
            <a:spAutoFit/>
          </a:bodyPr>
          <a:lstStyle/>
          <a:p>
            <a:r>
              <a:rPr lang="en-US" altLang="zh-CN" sz="3600" dirty="0">
                <a:latin typeface="楷体" panose="02010609060101010101" pitchFamily="49" charset="-122"/>
                <a:ea typeface="楷体" panose="02010609060101010101" pitchFamily="49" charset="-122"/>
              </a:rPr>
              <a:t>    巴金先生用静态描写和动态描写的方法分别描绘出了傍晚静态大榕树的静谧之美和早晨榕树上群鸟活动的动态之美，向我们展示了一派美丽动人的南国风光！</a:t>
            </a:r>
            <a:endParaRPr lang="en-US" altLang="zh-CN" sz="3600" dirty="0">
              <a:latin typeface="楷体" panose="02010609060101010101" pitchFamily="49" charset="-122"/>
              <a:ea typeface="楷体" panose="02010609060101010101" pitchFamily="49" charset="-122"/>
            </a:endParaRPr>
          </a:p>
        </p:txBody>
      </p:sp>
      <p:sp>
        <p:nvSpPr>
          <p:cNvPr id="4" name="文本框 3"/>
          <p:cNvSpPr txBox="1"/>
          <p:nvPr/>
        </p:nvSpPr>
        <p:spPr>
          <a:xfrm>
            <a:off x="441960" y="706755"/>
            <a:ext cx="5416550" cy="583565"/>
          </a:xfrm>
          <a:prstGeom prst="rect">
            <a:avLst/>
          </a:prstGeom>
          <a:noFill/>
        </p:spPr>
        <p:txBody>
          <a:bodyPr wrap="square" rtlCol="0">
            <a:spAutoFit/>
          </a:bodyPr>
          <a:lstStyle/>
          <a:p>
            <a:r>
              <a:rPr lang="zh-CN" altLang="zh-CN" sz="3200" b="1" dirty="0">
                <a:highlight>
                  <a:srgbClr val="00FF00"/>
                </a:highlight>
                <a:latin typeface="楷体" panose="02010609060101010101" pitchFamily="49" charset="-122"/>
                <a:ea typeface="楷体" panose="02010609060101010101" pitchFamily="49" charset="-122"/>
              </a:rPr>
              <a:t>三、读写结合，学以致用</a:t>
            </a:r>
            <a:endParaRPr lang="zh-CN" altLang="zh-CN" sz="3200" b="1" dirty="0">
              <a:highlight>
                <a:srgbClr val="00FF00"/>
              </a:highlight>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11118105517"/>
          <p:cNvPicPr>
            <a:picLocks noChangeAspect="1"/>
          </p:cNvPicPr>
          <p:nvPr/>
        </p:nvPicPr>
        <p:blipFill>
          <a:blip r:embed="rId1" cstate="email"/>
          <a:stretch>
            <a:fillRect/>
          </a:stretch>
        </p:blipFill>
        <p:spPr>
          <a:xfrm>
            <a:off x="10160" y="0"/>
            <a:ext cx="6081395" cy="6858000"/>
          </a:xfrm>
          <a:prstGeom prst="rect">
            <a:avLst/>
          </a:prstGeom>
        </p:spPr>
      </p:pic>
      <p:sp>
        <p:nvSpPr>
          <p:cNvPr id="2" name="文本框 1"/>
          <p:cNvSpPr txBox="1"/>
          <p:nvPr/>
        </p:nvSpPr>
        <p:spPr>
          <a:xfrm>
            <a:off x="721360" y="6014720"/>
            <a:ext cx="4775200" cy="583565"/>
          </a:xfrm>
          <a:prstGeom prst="rect">
            <a:avLst/>
          </a:prstGeom>
          <a:noFill/>
        </p:spPr>
        <p:txBody>
          <a:bodyPr wrap="square" rtlCol="0">
            <a:spAutoFit/>
          </a:bodyPr>
          <a:lstStyle/>
          <a:p>
            <a:r>
              <a:rPr lang="zh-CN" altLang="en-US" sz="3200" b="1">
                <a:solidFill>
                  <a:srgbClr val="FF0000"/>
                </a:solidFill>
                <a:latin typeface="楷体" panose="02010609060101010101" pitchFamily="49" charset="-122"/>
                <a:ea typeface="楷体" panose="02010609060101010101" pitchFamily="49" charset="-122"/>
              </a:rPr>
              <a:t>小狗在公园的草坪上玩耍</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5" name="图片 4" descr="微信图片_20211122195622"/>
          <p:cNvPicPr>
            <a:picLocks noChangeAspect="1"/>
          </p:cNvPicPr>
          <p:nvPr/>
        </p:nvPicPr>
        <p:blipFill>
          <a:blip r:embed="rId2"/>
          <a:stretch>
            <a:fillRect/>
          </a:stretch>
        </p:blipFill>
        <p:spPr>
          <a:xfrm>
            <a:off x="6091555" y="0"/>
            <a:ext cx="6096000" cy="6858000"/>
          </a:xfrm>
          <a:prstGeom prst="rect">
            <a:avLst/>
          </a:prstGeom>
        </p:spPr>
      </p:pic>
      <p:sp>
        <p:nvSpPr>
          <p:cNvPr id="6" name="文本框 5"/>
          <p:cNvSpPr txBox="1"/>
          <p:nvPr/>
        </p:nvSpPr>
        <p:spPr>
          <a:xfrm>
            <a:off x="6688455" y="6014720"/>
            <a:ext cx="4775200" cy="583565"/>
          </a:xfrm>
          <a:prstGeom prst="rect">
            <a:avLst/>
          </a:prstGeom>
          <a:noFill/>
        </p:spPr>
        <p:txBody>
          <a:bodyPr wrap="square" rtlCol="0">
            <a:spAutoFit/>
          </a:bodyPr>
          <a:lstStyle/>
          <a:p>
            <a:r>
              <a:rPr lang="zh-CN" altLang="en-US" sz="3200" b="1">
                <a:solidFill>
                  <a:srgbClr val="FF0000"/>
                </a:solidFill>
                <a:latin typeface="楷体" panose="02010609060101010101" pitchFamily="49" charset="-122"/>
                <a:ea typeface="楷体" panose="02010609060101010101" pitchFamily="49" charset="-122"/>
              </a:rPr>
              <a:t>眼前是一望无际的大草原</a:t>
            </a:r>
            <a:endParaRPr lang="zh-CN" altLang="en-US" sz="3200" b="1">
              <a:solidFill>
                <a:srgbClr val="FF0000"/>
              </a:solidFill>
              <a:latin typeface="楷体" panose="02010609060101010101" pitchFamily="49" charset="-122"/>
              <a:ea typeface="楷体" panose="02010609060101010101" pitchFamily="49" charset="-122"/>
            </a:endParaRPr>
          </a:p>
        </p:txBody>
      </p:sp>
      <p:graphicFrame>
        <p:nvGraphicFramePr>
          <p:cNvPr id="8" name="表格 7"/>
          <p:cNvGraphicFramePr>
            <a:graphicFrameLocks noGrp="1"/>
          </p:cNvGraphicFramePr>
          <p:nvPr>
            <p:custDataLst>
              <p:tags r:id="rId3"/>
            </p:custDataLst>
          </p:nvPr>
        </p:nvGraphicFramePr>
        <p:xfrm>
          <a:off x="1847215" y="998220"/>
          <a:ext cx="8201660" cy="3736340"/>
        </p:xfrm>
        <a:graphic>
          <a:graphicData uri="http://schemas.openxmlformats.org/drawingml/2006/table">
            <a:tbl>
              <a:tblPr firstRow="1" bandRow="1">
                <a:tableStyleId>{5C22544A-7EE6-4342-B048-85BDC9FD1C3A}</a:tableStyleId>
              </a:tblPr>
              <a:tblGrid>
                <a:gridCol w="4275455"/>
                <a:gridCol w="2027555"/>
                <a:gridCol w="1898650"/>
              </a:tblGrid>
              <a:tr h="505460">
                <a:tc>
                  <a:txBody>
                    <a:bodyPr/>
                    <a:lstStyle/>
                    <a:p>
                      <a:pPr algn="ctr">
                        <a:buNone/>
                      </a:pPr>
                      <a:r>
                        <a:rPr lang="zh-CN" altLang="en-US" sz="2400" b="1">
                          <a:solidFill>
                            <a:schemeClr val="tx1"/>
                          </a:solidFill>
                          <a:latin typeface="楷体" panose="02010609060101010101" pitchFamily="49" charset="-122"/>
                          <a:ea typeface="楷体" panose="02010609060101010101" pitchFamily="49" charset="-122"/>
                        </a:rPr>
                        <a:t>评价标准</a:t>
                      </a:r>
                      <a:endParaRPr lang="zh-CN" altLang="en-US" sz="2400" b="1">
                        <a:solidFill>
                          <a:schemeClr val="tx1"/>
                        </a:solidFill>
                        <a:latin typeface="楷体" panose="02010609060101010101" pitchFamily="49" charset="-122"/>
                        <a:ea typeface="楷体" panose="02010609060101010101" pitchFamily="49" charset="-122"/>
                      </a:endParaRPr>
                    </a:p>
                  </a:txBody>
                  <a:tcPr/>
                </a:tc>
                <a:tc>
                  <a:txBody>
                    <a:bodyPr/>
                    <a:lstStyle/>
                    <a:p>
                      <a:pPr algn="ctr">
                        <a:buNone/>
                      </a:pPr>
                      <a:r>
                        <a:rPr lang="zh-CN" altLang="en-US" sz="2400" b="1">
                          <a:solidFill>
                            <a:schemeClr val="tx1"/>
                          </a:solidFill>
                          <a:latin typeface="楷体" panose="02010609060101010101" pitchFamily="49" charset="-122"/>
                          <a:ea typeface="楷体" panose="02010609060101010101" pitchFamily="49" charset="-122"/>
                        </a:rPr>
                        <a:t>自我评价</a:t>
                      </a:r>
                      <a:endParaRPr lang="zh-CN" altLang="en-US" sz="2400" b="1">
                        <a:solidFill>
                          <a:schemeClr val="tx1"/>
                        </a:solidFill>
                        <a:latin typeface="楷体" panose="02010609060101010101" pitchFamily="49" charset="-122"/>
                        <a:ea typeface="楷体" panose="02010609060101010101" pitchFamily="49" charset="-122"/>
                      </a:endParaRPr>
                    </a:p>
                  </a:txBody>
                  <a:tcPr/>
                </a:tc>
                <a:tc>
                  <a:txBody>
                    <a:bodyPr/>
                    <a:lstStyle/>
                    <a:p>
                      <a:pPr algn="ctr">
                        <a:buNone/>
                      </a:pPr>
                      <a:r>
                        <a:rPr lang="zh-CN" altLang="en-US" sz="2400" b="1">
                          <a:solidFill>
                            <a:schemeClr val="tx1"/>
                          </a:solidFill>
                          <a:latin typeface="楷体" panose="02010609060101010101" pitchFamily="49" charset="-122"/>
                          <a:ea typeface="楷体" panose="02010609060101010101" pitchFamily="49" charset="-122"/>
                        </a:rPr>
                        <a:t>同桌互评</a:t>
                      </a:r>
                      <a:endParaRPr lang="zh-CN" altLang="en-US" sz="2400" b="1">
                        <a:solidFill>
                          <a:schemeClr val="tx1"/>
                        </a:solidFill>
                        <a:latin typeface="楷体" panose="02010609060101010101" pitchFamily="49" charset="-122"/>
                        <a:ea typeface="楷体" panose="02010609060101010101" pitchFamily="49" charset="-122"/>
                      </a:endParaRPr>
                    </a:p>
                  </a:txBody>
                  <a:tcPr/>
                </a:tc>
              </a:tr>
              <a:tr h="3230880">
                <a:tc>
                  <a:txBody>
                    <a:bodyPr/>
                    <a:lstStyle/>
                    <a:p>
                      <a:pPr>
                        <a:buNone/>
                      </a:pPr>
                      <a:r>
                        <a:rPr lang="zh-CN" altLang="en-US" sz="2400">
                          <a:latin typeface="楷体" panose="02010609060101010101" pitchFamily="49" charset="-122"/>
                          <a:ea typeface="楷体" panose="02010609060101010101" pitchFamily="49" charset="-122"/>
                        </a:rPr>
                        <a:t>1.能运用静态描写或动态描写的方法写出景物特点得一颗星。</a:t>
                      </a:r>
                      <a:endParaRPr lang="zh-CN" altLang="en-US" sz="2400">
                        <a:latin typeface="楷体" panose="02010609060101010101" pitchFamily="49" charset="-122"/>
                        <a:ea typeface="楷体" panose="02010609060101010101" pitchFamily="49" charset="-122"/>
                      </a:endParaRPr>
                    </a:p>
                    <a:p>
                      <a:pPr>
                        <a:buNone/>
                      </a:pPr>
                      <a:r>
                        <a:rPr lang="en-US" altLang="zh-CN" sz="2400">
                          <a:latin typeface="楷体" panose="02010609060101010101" pitchFamily="49" charset="-122"/>
                          <a:ea typeface="楷体" panose="02010609060101010101" pitchFamily="49" charset="-122"/>
                        </a:rPr>
                        <a:t>2</a:t>
                      </a:r>
                      <a:r>
                        <a:rPr lang="zh-CN" altLang="en-US" sz="2400">
                          <a:latin typeface="楷体" panose="02010609060101010101" pitchFamily="49" charset="-122"/>
                          <a:ea typeface="楷体" panose="02010609060101010101" pitchFamily="49" charset="-122"/>
                        </a:rPr>
                        <a:t>.能恰当使用比喻、拟人等修辞手法将画面写具体得一颗星。</a:t>
                      </a:r>
                      <a:r>
                        <a:rPr lang="zh-CN" altLang="en-US" sz="2000">
                          <a:solidFill>
                            <a:srgbClr val="FF0000"/>
                          </a:solidFill>
                          <a:latin typeface="楷体" panose="02010609060101010101" pitchFamily="49" charset="-122"/>
                          <a:ea typeface="楷体" panose="02010609060101010101" pitchFamily="49" charset="-122"/>
                          <a:sym typeface="+mn-ea"/>
                        </a:rPr>
                        <a:t>（每使用一种修辞手法就可得一颗星）</a:t>
                      </a:r>
                      <a:endParaRPr lang="zh-CN" altLang="en-US" sz="2000">
                        <a:latin typeface="楷体" panose="02010609060101010101" pitchFamily="49" charset="-122"/>
                        <a:ea typeface="楷体" panose="02010609060101010101" pitchFamily="49" charset="-122"/>
                      </a:endParaRPr>
                    </a:p>
                    <a:p>
                      <a:pPr>
                        <a:buNone/>
                      </a:pPr>
                      <a:r>
                        <a:rPr lang="en-US" altLang="zh-CN" sz="2400">
                          <a:latin typeface="楷体" panose="02010609060101010101" pitchFamily="49" charset="-122"/>
                          <a:ea typeface="楷体" panose="02010609060101010101" pitchFamily="49" charset="-122"/>
                          <a:sym typeface="+mn-ea"/>
                        </a:rPr>
                        <a:t>3.</a:t>
                      </a:r>
                      <a:r>
                        <a:rPr lang="zh-CN" altLang="en-US" sz="2400">
                          <a:latin typeface="楷体" panose="02010609060101010101" pitchFamily="49" charset="-122"/>
                          <a:ea typeface="楷体" panose="02010609060101010101" pitchFamily="49" charset="-122"/>
                          <a:sym typeface="+mn-ea"/>
                        </a:rPr>
                        <a:t>能按一定顺序描写景物得一颗星。</a:t>
                      </a:r>
                      <a:endParaRPr lang="zh-CN" altLang="en-US" sz="2400">
                        <a:latin typeface="楷体" panose="02010609060101010101" pitchFamily="49" charset="-122"/>
                        <a:ea typeface="楷体" panose="02010609060101010101" pitchFamily="49" charset="-122"/>
                      </a:endParaRPr>
                    </a:p>
                    <a:p>
                      <a:pPr>
                        <a:buNone/>
                      </a:pPr>
                      <a:endParaRPr lang="zh-CN" altLang="en-US">
                        <a:solidFill>
                          <a:srgbClr val="FF0000"/>
                        </a:solidFill>
                      </a:endParaRPr>
                    </a:p>
                  </a:txBody>
                  <a:tcPr/>
                </a:tc>
                <a:tc>
                  <a:txBody>
                    <a:bodyPr/>
                    <a:lstStyle/>
                    <a:p>
                      <a:pPr>
                        <a:buNone/>
                      </a:pPr>
                      <a:endParaRPr lang="zh-CN" altLang="en-US"/>
                    </a:p>
                  </a:txBody>
                  <a:tcPr/>
                </a:tc>
                <a:tc>
                  <a:txBody>
                    <a:bodyPr/>
                    <a:lstStyle/>
                    <a:p>
                      <a:pPr>
                        <a:buNone/>
                      </a:pPr>
                      <a:endParaRPr lang="zh-CN" altLang="en-US"/>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35" y="-635"/>
            <a:ext cx="12192635" cy="68586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32410" y="1592580"/>
            <a:ext cx="11761470" cy="3415030"/>
          </a:xfrm>
          <a:prstGeom prst="rect">
            <a:avLst/>
          </a:prstGeom>
          <a:noFill/>
        </p:spPr>
        <p:txBody>
          <a:bodyPr wrap="square" rtlCol="0">
            <a:spAutoFit/>
          </a:bodyPr>
          <a:lstStyle/>
          <a:p>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rPr>
              <a:t>    </a:t>
            </a:r>
            <a:r>
              <a:rPr lang="zh-CN"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rPr>
              <a:t>作者几次去鸟的天堂？分别是什么时候？每次所见景象有什么不同？</a:t>
            </a:r>
            <a:endParaRPr lang="zh-CN"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endParaRPr>
          </a:p>
          <a:p>
            <a:endParaRPr lang="zh-CN"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endParaRPr>
          </a:p>
          <a:p>
            <a:endParaRPr lang="zh-CN"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endParaRPr>
          </a:p>
          <a:p>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作者（</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）次经过</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鸟的天堂</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，第一次是在（</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），看到了（</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）；第二次是在（</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），看到了（</a:t>
            </a:r>
            <a:r>
              <a:rPr lang="en-US" altLang="zh-CN"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6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文本框 6"/>
          <p:cNvSpPr txBox="1"/>
          <p:nvPr/>
        </p:nvSpPr>
        <p:spPr>
          <a:xfrm>
            <a:off x="218440" y="315595"/>
            <a:ext cx="5416550" cy="583565"/>
          </a:xfrm>
          <a:prstGeom prst="rect">
            <a:avLst/>
          </a:prstGeom>
          <a:noFill/>
        </p:spPr>
        <p:txBody>
          <a:bodyPr wrap="square" rtlCol="0">
            <a:spAutoFit/>
          </a:bodyPr>
          <a:lstStyle/>
          <a:p>
            <a:r>
              <a:rPr lang="zh-CN" altLang="zh-CN" sz="3200" b="1" dirty="0">
                <a:highlight>
                  <a:srgbClr val="00FF00"/>
                </a:highlight>
                <a:latin typeface="楷体" panose="02010609060101010101" pitchFamily="49" charset="-122"/>
                <a:ea typeface="楷体" panose="02010609060101010101" pitchFamily="49" charset="-122"/>
              </a:rPr>
              <a:t>一、回顾梳理，导入新课</a:t>
            </a:r>
            <a:endParaRPr lang="zh-CN" altLang="zh-CN" sz="3200" b="1" dirty="0">
              <a:highlight>
                <a:srgbClr val="00FF00"/>
              </a:highlight>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11118105517"/>
          <p:cNvPicPr>
            <a:picLocks noChangeAspect="1"/>
          </p:cNvPicPr>
          <p:nvPr/>
        </p:nvPicPr>
        <p:blipFill>
          <a:blip r:embed="rId1" cstate="email"/>
          <a:stretch>
            <a:fillRect/>
          </a:stretch>
        </p:blipFill>
        <p:spPr>
          <a:xfrm>
            <a:off x="10160" y="0"/>
            <a:ext cx="6081395" cy="6858000"/>
          </a:xfrm>
          <a:prstGeom prst="rect">
            <a:avLst/>
          </a:prstGeom>
        </p:spPr>
      </p:pic>
      <p:sp>
        <p:nvSpPr>
          <p:cNvPr id="2" name="文本框 1"/>
          <p:cNvSpPr txBox="1"/>
          <p:nvPr/>
        </p:nvSpPr>
        <p:spPr>
          <a:xfrm>
            <a:off x="721360" y="6014720"/>
            <a:ext cx="4775200" cy="583565"/>
          </a:xfrm>
          <a:prstGeom prst="rect">
            <a:avLst/>
          </a:prstGeom>
          <a:noFill/>
        </p:spPr>
        <p:txBody>
          <a:bodyPr wrap="square" rtlCol="0">
            <a:spAutoFit/>
          </a:bodyPr>
          <a:lstStyle/>
          <a:p>
            <a:r>
              <a:rPr lang="zh-CN" altLang="en-US" sz="3200" b="1">
                <a:solidFill>
                  <a:srgbClr val="FF0000"/>
                </a:solidFill>
                <a:latin typeface="楷体" panose="02010609060101010101" pitchFamily="49" charset="-122"/>
                <a:ea typeface="楷体" panose="02010609060101010101" pitchFamily="49" charset="-122"/>
              </a:rPr>
              <a:t>小狗在公园的草坪上玩耍</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5" name="图片 4" descr="微信图片_20211122195622"/>
          <p:cNvPicPr>
            <a:picLocks noChangeAspect="1"/>
          </p:cNvPicPr>
          <p:nvPr/>
        </p:nvPicPr>
        <p:blipFill>
          <a:blip r:embed="rId2"/>
          <a:stretch>
            <a:fillRect/>
          </a:stretch>
        </p:blipFill>
        <p:spPr>
          <a:xfrm>
            <a:off x="6091555" y="0"/>
            <a:ext cx="6096000" cy="6858000"/>
          </a:xfrm>
          <a:prstGeom prst="rect">
            <a:avLst/>
          </a:prstGeom>
        </p:spPr>
      </p:pic>
      <p:sp>
        <p:nvSpPr>
          <p:cNvPr id="6" name="文本框 5"/>
          <p:cNvSpPr txBox="1"/>
          <p:nvPr/>
        </p:nvSpPr>
        <p:spPr>
          <a:xfrm>
            <a:off x="6688455" y="6014720"/>
            <a:ext cx="4775200" cy="583565"/>
          </a:xfrm>
          <a:prstGeom prst="rect">
            <a:avLst/>
          </a:prstGeom>
          <a:noFill/>
        </p:spPr>
        <p:txBody>
          <a:bodyPr wrap="square" rtlCol="0">
            <a:spAutoFit/>
          </a:bodyPr>
          <a:lstStyle/>
          <a:p>
            <a:r>
              <a:rPr lang="zh-CN" altLang="en-US" sz="3200" b="1">
                <a:solidFill>
                  <a:srgbClr val="FF0000"/>
                </a:solidFill>
                <a:latin typeface="楷体" panose="02010609060101010101" pitchFamily="49" charset="-122"/>
                <a:ea typeface="楷体" panose="02010609060101010101" pitchFamily="49" charset="-122"/>
              </a:rPr>
              <a:t>眼前是一望无际的大草原</a:t>
            </a:r>
            <a:endParaRPr lang="zh-CN" altLang="en-US" sz="3200" b="1">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8" name="文本框 7"/>
          <p:cNvSpPr txBox="1"/>
          <p:nvPr/>
        </p:nvSpPr>
        <p:spPr>
          <a:xfrm>
            <a:off x="3637878" y="2477127"/>
            <a:ext cx="4937760" cy="1446550"/>
          </a:xfrm>
          <a:prstGeom prst="rect">
            <a:avLst/>
          </a:prstGeom>
          <a:noFill/>
        </p:spPr>
        <p:txBody>
          <a:bodyPr wrap="square" rtlCol="0">
            <a:spAutoFit/>
          </a:bodyPr>
          <a:lstStyle/>
          <a:p>
            <a:r>
              <a:rPr lang="zh-CN" altLang="en-US" sz="8800">
                <a:solidFill>
                  <a:schemeClr val="bg2"/>
                </a:solidFill>
                <a:latin typeface="字魂27号-布丁体" panose="00000500000000000000" pitchFamily="2" charset="-122"/>
                <a:ea typeface="字魂27号-布丁体" panose="00000500000000000000" pitchFamily="2" charset="-122"/>
              </a:rPr>
              <a:t>下节再见</a:t>
            </a:r>
            <a:endParaRPr lang="zh-CN" altLang="en-US" sz="8800">
              <a:solidFill>
                <a:schemeClr val="bg2"/>
              </a:solidFill>
              <a:latin typeface="字魂27号-布丁体" panose="00000500000000000000" pitchFamily="2" charset="-122"/>
              <a:ea typeface="字魂27号-布丁体" panose="00000500000000000000" pitchFamily="2" charset="-122"/>
            </a:endParaRPr>
          </a:p>
        </p:txBody>
      </p:sp>
      <p:sp>
        <p:nvSpPr>
          <p:cNvPr id="9" name="文本框 8"/>
          <p:cNvSpPr txBox="1"/>
          <p:nvPr/>
        </p:nvSpPr>
        <p:spPr>
          <a:xfrm>
            <a:off x="3765175" y="2217155"/>
            <a:ext cx="4260029" cy="369332"/>
          </a:xfrm>
          <a:prstGeom prst="rect">
            <a:avLst/>
          </a:prstGeom>
          <a:noFill/>
        </p:spPr>
        <p:txBody>
          <a:bodyPr wrap="square" rtlCol="0">
            <a:spAutoFit/>
          </a:bodyPr>
          <a:lstStyle/>
          <a:p>
            <a:pPr algn="dist"/>
            <a:r>
              <a:rPr lang="zh-CN" altLang="en-US">
                <a:solidFill>
                  <a:schemeClr val="bg2"/>
                </a:solidFill>
              </a:rPr>
              <a:t>部编版小学语文五年级上册</a:t>
            </a:r>
            <a:endParaRPr lang="zh-CN" altLang="en-US">
              <a:solidFill>
                <a:schemeClr val="bg2"/>
              </a:solidFill>
            </a:endParaRPr>
          </a:p>
        </p:txBody>
      </p:sp>
      <p:grpSp>
        <p:nvGrpSpPr>
          <p:cNvPr id="10" name="组合 9"/>
          <p:cNvGrpSpPr/>
          <p:nvPr/>
        </p:nvGrpSpPr>
        <p:grpSpPr>
          <a:xfrm>
            <a:off x="3861995" y="4054553"/>
            <a:ext cx="4374776" cy="398780"/>
            <a:chOff x="3861995" y="4054553"/>
            <a:chExt cx="4374776" cy="398780"/>
          </a:xfrm>
        </p:grpSpPr>
        <p:sp>
          <p:nvSpPr>
            <p:cNvPr id="11" name="文本框 10"/>
            <p:cNvSpPr txBox="1"/>
            <p:nvPr/>
          </p:nvSpPr>
          <p:spPr>
            <a:xfrm>
              <a:off x="5020234" y="4054553"/>
              <a:ext cx="2086983" cy="398780"/>
            </a:xfrm>
            <a:prstGeom prst="rect">
              <a:avLst/>
            </a:prstGeom>
            <a:noFill/>
          </p:spPr>
          <p:txBody>
            <a:bodyPr wrap="square" rtlCol="0">
              <a:spAutoFit/>
            </a:bodyPr>
            <a:lstStyle/>
            <a:p>
              <a:pPr algn="dist"/>
              <a:endParaRPr lang="zh-CN" altLang="en-US" sz="2000">
                <a:solidFill>
                  <a:schemeClr val="bg2"/>
                </a:solidFill>
              </a:endParaRPr>
            </a:p>
          </p:txBody>
        </p:sp>
        <p:cxnSp>
          <p:nvCxnSpPr>
            <p:cNvPr id="12" name="直接连接符 11"/>
            <p:cNvCxnSpPr/>
            <p:nvPr/>
          </p:nvCxnSpPr>
          <p:spPr>
            <a:xfrm flipH="1">
              <a:off x="7139491" y="4239219"/>
              <a:ext cx="1097280" cy="0"/>
            </a:xfrm>
            <a:prstGeom prst="line">
              <a:avLst/>
            </a:prstGeom>
            <a:ln w="19050" cap="rnd">
              <a:gradFill flip="none" rotWithShape="1">
                <a:gsLst>
                  <a:gs pos="0">
                    <a:schemeClr val="accent1">
                      <a:lumMod val="5000"/>
                      <a:lumOff val="95000"/>
                    </a:schemeClr>
                  </a:gs>
                  <a:gs pos="100000">
                    <a:schemeClr val="accent1"/>
                  </a:gs>
                </a:gsLst>
                <a:lin ang="108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61995" y="4239219"/>
              <a:ext cx="1097280" cy="0"/>
            </a:xfrm>
            <a:prstGeom prst="line">
              <a:avLst/>
            </a:prstGeom>
            <a:ln w="19050" cap="rnd">
              <a:gradFill flip="none" rotWithShape="1">
                <a:gsLst>
                  <a:gs pos="0">
                    <a:schemeClr val="accent1">
                      <a:lumMod val="5000"/>
                      <a:lumOff val="95000"/>
                    </a:schemeClr>
                  </a:gs>
                  <a:gs pos="100000">
                    <a:schemeClr val="accent1"/>
                  </a:gs>
                </a:gsLst>
                <a:lin ang="10800000" scaled="1"/>
              </a:gradFill>
            </a:ln>
          </p:spPr>
          <p:style>
            <a:lnRef idx="1">
              <a:schemeClr val="accent1"/>
            </a:lnRef>
            <a:fillRef idx="0">
              <a:schemeClr val="accent1"/>
            </a:fillRef>
            <a:effectRef idx="0">
              <a:schemeClr val="accent1"/>
            </a:effectRef>
            <a:fontRef idx="minor">
              <a:schemeClr val="tx1"/>
            </a:fontRef>
          </p:style>
        </p:cxnSp>
      </p:grpSp>
      <p:pic>
        <p:nvPicPr>
          <p:cNvPr id="14" name="New picture"/>
          <p:cNvPicPr/>
          <p:nvPr/>
        </p:nvPicPr>
        <p:blipFill>
          <a:blip r:embed="rId1"/>
          <a:stretch>
            <a:fillRect/>
          </a:stretch>
        </p:blipFill>
        <p:spPr>
          <a:xfrm>
            <a:off x="12560300" y="10312400"/>
            <a:ext cx="317500" cy="2286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549"/>
                            </p:stCondLst>
                            <p:childTnLst>
                              <p:par>
                                <p:cTn id="19" presetID="16" presetClass="entr" presetSubtype="37"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outVertic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411480" y="1488440"/>
          <a:ext cx="11445240" cy="4328160"/>
        </p:xfrm>
        <a:graphic>
          <a:graphicData uri="http://schemas.openxmlformats.org/drawingml/2006/table">
            <a:tbl>
              <a:tblPr firstRow="1" bandRow="1">
                <a:tableStyleId>{5C22544A-7EE6-4342-B048-85BDC9FD1C3A}</a:tableStyleId>
              </a:tblPr>
              <a:tblGrid>
                <a:gridCol w="4452620"/>
                <a:gridCol w="5074920"/>
                <a:gridCol w="1917700"/>
              </a:tblGrid>
              <a:tr h="822960">
                <a:tc>
                  <a:txBody>
                    <a:bodyPr/>
                    <a:lstStyle/>
                    <a:p>
                      <a:pPr algn="ctr">
                        <a:buNone/>
                      </a:pPr>
                      <a:r>
                        <a:rPr lang="zh-CN" altLang="en-US" sz="2400" dirty="0">
                          <a:latin typeface="楷体" panose="02010609060101010101" pitchFamily="49" charset="-122"/>
                          <a:ea typeface="楷体" panose="02010609060101010101" pitchFamily="49" charset="-122"/>
                        </a:rPr>
                        <a:t>评价任务一</a:t>
                      </a:r>
                      <a:endParaRPr lang="zh-CN" altLang="en-US" sz="2400" dirty="0">
                        <a:latin typeface="楷体" panose="02010609060101010101" pitchFamily="49" charset="-122"/>
                        <a:ea typeface="楷体" panose="02010609060101010101" pitchFamily="49" charset="-122"/>
                      </a:endParaRPr>
                    </a:p>
                  </a:txBody>
                  <a:tcPr/>
                </a:tc>
                <a:tc>
                  <a:txBody>
                    <a:bodyPr/>
                    <a:lstStyle/>
                    <a:p>
                      <a:pPr algn="ctr">
                        <a:buClrTx/>
                        <a:buSzTx/>
                        <a:buFontTx/>
                        <a:buNone/>
                      </a:pPr>
                      <a:r>
                        <a:rPr lang="zh-CN" altLang="en-US" sz="2400">
                          <a:latin typeface="楷体" panose="02010609060101010101" pitchFamily="49" charset="-122"/>
                          <a:ea typeface="楷体" panose="02010609060101010101" pitchFamily="49" charset="-122"/>
                        </a:rPr>
                        <a:t>评价标准</a:t>
                      </a:r>
                      <a:endParaRPr lang="zh-CN" altLang="en-US" sz="2400">
                        <a:latin typeface="楷体" panose="02010609060101010101" pitchFamily="49" charset="-122"/>
                        <a:ea typeface="楷体" panose="02010609060101010101" pitchFamily="49" charset="-122"/>
                      </a:endParaRPr>
                    </a:p>
                  </a:txBody>
                  <a:tcPr/>
                </a:tc>
                <a:tc>
                  <a:txBody>
                    <a:bodyPr/>
                    <a:lstStyle/>
                    <a:p>
                      <a:pPr algn="ctr">
                        <a:buClrTx/>
                        <a:buSzTx/>
                        <a:buFontTx/>
                        <a:buNone/>
                      </a:pPr>
                      <a:r>
                        <a:rPr lang="zh-CN" altLang="en-US" sz="2400">
                          <a:latin typeface="楷体" panose="02010609060101010101" pitchFamily="49" charset="-122"/>
                          <a:ea typeface="楷体" panose="02010609060101010101" pitchFamily="49" charset="-122"/>
                        </a:rPr>
                        <a:t>评价等级（小组评价）</a:t>
                      </a:r>
                      <a:endParaRPr lang="zh-CN" altLang="en-US" sz="2400">
                        <a:latin typeface="楷体" panose="02010609060101010101" pitchFamily="49" charset="-122"/>
                        <a:ea typeface="楷体" panose="02010609060101010101" pitchFamily="49" charset="-122"/>
                      </a:endParaRPr>
                    </a:p>
                  </a:txBody>
                  <a:tcPr/>
                </a:tc>
              </a:tr>
              <a:tr h="3235960">
                <a:tc>
                  <a:txBody>
                    <a:bodyPr/>
                    <a:lstStyle/>
                    <a:p>
                      <a:pPr>
                        <a:buNone/>
                      </a:pP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（一）默读课文5-9自然段，思考：</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buNone/>
                      </a:pPr>
                      <a:r>
                        <a:rPr lang="en-US" altLang="zh-CN" sz="2800" dirty="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作者是按怎样的顺序观察榕树的？圈出关键词。</a:t>
                      </a:r>
                      <a:endParaRPr lang="zh-CN" altLang="en-US" sz="2800" dirty="0">
                        <a:latin typeface="楷体" panose="02010609060101010101" pitchFamily="49" charset="-122"/>
                        <a:ea typeface="楷体" panose="02010609060101010101" pitchFamily="49" charset="-122"/>
                        <a:cs typeface="楷体" panose="02010609060101010101" pitchFamily="49" charset="-122"/>
                        <a:sym typeface="+mn-ea"/>
                      </a:endParaRPr>
                    </a:p>
                    <a:p>
                      <a:pPr>
                        <a:buNone/>
                      </a:pPr>
                      <a:r>
                        <a:rPr lang="en-US" altLang="zh-CN" sz="2800" dirty="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这是一棵怎样的榕树？边读边画出体现榕树特点的句子，并在旁边简要批注自己的感受。</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txBody>
                  <a:tcPr/>
                </a:tc>
                <a:tc>
                  <a:txBody>
                    <a:bodyPr/>
                    <a:lstStyle/>
                    <a:p>
                      <a:pPr>
                        <a:buNone/>
                      </a:pPr>
                      <a:endParaRPr lang="zh-CN" altLang="en-US" sz="2800">
                        <a:solidFill>
                          <a:srgbClr val="FF0000"/>
                        </a:solidFill>
                        <a:latin typeface="楷体" panose="02010609060101010101" pitchFamily="49" charset="-122"/>
                        <a:ea typeface="楷体" panose="02010609060101010101" pitchFamily="49" charset="-122"/>
                        <a:cs typeface="楷体" panose="02010609060101010101" pitchFamily="49" charset="-122"/>
                      </a:endParaRPr>
                    </a:p>
                  </a:txBody>
                  <a:tcPr/>
                </a:tc>
                <a:tc>
                  <a:txBody>
                    <a:bodyPr/>
                    <a:lstStyle/>
                    <a:p>
                      <a:pPr>
                        <a:buNone/>
                      </a:pPr>
                      <a:endParaRPr lang="zh-CN" altLang="en-US" dirty="0"/>
                    </a:p>
                  </a:txBody>
                  <a:tcPr/>
                </a:tc>
              </a:tr>
            </a:tbl>
          </a:graphicData>
        </a:graphic>
      </p:graphicFrame>
      <p:sp>
        <p:nvSpPr>
          <p:cNvPr id="6" name="文本框 5"/>
          <p:cNvSpPr txBox="1"/>
          <p:nvPr/>
        </p:nvSpPr>
        <p:spPr>
          <a:xfrm>
            <a:off x="4868545" y="2632075"/>
            <a:ext cx="5343525" cy="2676525"/>
          </a:xfrm>
          <a:prstGeom prst="rect">
            <a:avLst/>
          </a:prstGeom>
          <a:noFill/>
        </p:spPr>
        <p:txBody>
          <a:bodyPr wrap="square" rtlCol="0">
            <a:spAutoFit/>
          </a:bodyPr>
          <a:lstStyle/>
          <a:p>
            <a:pPr>
              <a:buNone/>
            </a:pPr>
            <a:r>
              <a:rPr lang="en-US" altLang="zh-CN" sz="2800" dirty="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能用句式：</a:t>
            </a:r>
            <a:r>
              <a:rPr lang="en-US" altLang="zh-CN" sz="2800"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我从……关键词知道了作者……的观察顺序”</a:t>
            </a:r>
            <a:r>
              <a:rPr lang="zh-CN"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正确回答</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得一颗星。</a:t>
            </a:r>
            <a:endParaRPr lang="zh-CN" altLang="en-US" sz="2800" dirty="0">
              <a:latin typeface="楷体" panose="02010609060101010101" pitchFamily="49" charset="-122"/>
              <a:ea typeface="楷体" panose="02010609060101010101" pitchFamily="49" charset="-122"/>
              <a:cs typeface="楷体" panose="02010609060101010101" pitchFamily="49" charset="-122"/>
              <a:sym typeface="+mn-ea"/>
            </a:endParaRPr>
          </a:p>
          <a:p>
            <a:pPr>
              <a:buNone/>
            </a:pP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2.能用句式：</a:t>
            </a:r>
            <a:r>
              <a:rPr lang="zh-CN" altLang="en-US" sz="2800"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“我从……体会到榕树……的特点</a:t>
            </a:r>
            <a:r>
              <a:rPr lang="en-US" altLang="zh-CN" sz="2800"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表达对榕树的欣赏。</a:t>
            </a:r>
            <a:r>
              <a:rPr lang="zh-CN" altLang="en-US" sz="24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每说出一处榕树特点得一颗星</a:t>
            </a:r>
            <a:endParaRPr lang="zh-CN" altLang="en-US" sz="24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 name="文本框 1"/>
          <p:cNvSpPr txBox="1"/>
          <p:nvPr/>
        </p:nvSpPr>
        <p:spPr>
          <a:xfrm>
            <a:off x="525780" y="678815"/>
            <a:ext cx="5529580" cy="583565"/>
          </a:xfrm>
          <a:prstGeom prst="rect">
            <a:avLst/>
          </a:prstGeom>
          <a:noFill/>
        </p:spPr>
        <p:txBody>
          <a:bodyPr wrap="square" rtlCol="0">
            <a:spAutoFit/>
          </a:bodyPr>
          <a:lstStyle/>
          <a:p>
            <a:r>
              <a:rPr lang="zh-CN" altLang="zh-CN" sz="3200" b="1" dirty="0">
                <a:highlight>
                  <a:srgbClr val="00FF00"/>
                </a:highlight>
                <a:latin typeface="楷体" panose="02010609060101010101" pitchFamily="49" charset="-122"/>
                <a:ea typeface="楷体" panose="02010609060101010101" pitchFamily="49" charset="-122"/>
              </a:rPr>
              <a:t>二、品词析句，感受动静之美</a:t>
            </a:r>
            <a:endParaRPr lang="zh-CN" altLang="zh-CN" sz="3200" b="1" dirty="0">
              <a:highlight>
                <a:srgbClr val="00FF00"/>
              </a:highlight>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9905" y="1204595"/>
            <a:ext cx="4900930" cy="4523105"/>
          </a:xfrm>
          <a:prstGeom prst="rect">
            <a:avLst/>
          </a:prstGeom>
          <a:solidFill>
            <a:schemeClr val="bg1"/>
          </a:solidFill>
        </p:spPr>
        <p:txBody>
          <a:bodyPr wrap="square" rtlCol="0">
            <a:spAutoFit/>
          </a:bodyPr>
          <a:lstStyle/>
          <a:p>
            <a:r>
              <a:rPr lang="en-US" altLang="zh-CN" sz="3200" dirty="0">
                <a:latin typeface="楷体" panose="02010609060101010101" pitchFamily="49" charset="-122"/>
                <a:ea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sym typeface="+mn-ea"/>
              </a:rPr>
              <a:t>我们的船渐渐地逼近榕树了。我有机会看清它的真面目，真是一株大树，枝干的数目</a:t>
            </a:r>
            <a:r>
              <a:rPr lang="zh-CN" altLang="en-US" sz="3200" dirty="0">
                <a:solidFill>
                  <a:schemeClr val="tx1"/>
                </a:solidFill>
                <a:highlight>
                  <a:srgbClr val="FF0000"/>
                </a:highlight>
                <a:latin typeface="楷体" panose="02010609060101010101" pitchFamily="49" charset="-122"/>
                <a:ea typeface="楷体" panose="02010609060101010101" pitchFamily="49" charset="-122"/>
                <a:sym typeface="+mn-ea"/>
              </a:rPr>
              <a:t>不可计数</a:t>
            </a:r>
            <a:r>
              <a:rPr lang="zh-CN" altLang="en-US" sz="3200" dirty="0">
                <a:latin typeface="楷体" panose="02010609060101010101" pitchFamily="49" charset="-122"/>
                <a:ea typeface="楷体" panose="02010609060101010101" pitchFamily="49" charset="-122"/>
                <a:sym typeface="+mn-ea"/>
              </a:rPr>
              <a:t>。枝上又生根，有许多根直垂到地上，伸进泥土里。一部分树枝垂到水面，从远处看，就像一株大树卧在水面上。</a:t>
            </a:r>
            <a:endParaRPr lang="zh-CN" altLang="en-US" sz="3200" dirty="0"/>
          </a:p>
        </p:txBody>
      </p:sp>
      <p:pic>
        <p:nvPicPr>
          <p:cNvPr id="17" name="图片 16" descr="微信图片_20211115232651"/>
          <p:cNvPicPr>
            <a:picLocks noChangeAspect="1"/>
          </p:cNvPicPr>
          <p:nvPr/>
        </p:nvPicPr>
        <p:blipFill>
          <a:blip r:embed="rId1" cstate="email"/>
          <a:stretch>
            <a:fillRect/>
          </a:stretch>
        </p:blipFill>
        <p:spPr>
          <a:xfrm>
            <a:off x="5672455" y="821690"/>
            <a:ext cx="5808980" cy="5228590"/>
          </a:xfrm>
          <a:prstGeom prst="rect">
            <a:avLst/>
          </a:prstGeom>
        </p:spPr>
      </p:pic>
      <p:sp>
        <p:nvSpPr>
          <p:cNvPr id="18" name="文本框 17"/>
          <p:cNvSpPr txBox="1"/>
          <p:nvPr/>
        </p:nvSpPr>
        <p:spPr>
          <a:xfrm>
            <a:off x="9698355" y="4965700"/>
            <a:ext cx="2037080" cy="645160"/>
          </a:xfrm>
          <a:prstGeom prst="rect">
            <a:avLst/>
          </a:prstGeom>
          <a:noFill/>
        </p:spPr>
        <p:txBody>
          <a:bodyPr wrap="square" rtlCol="0">
            <a:spAutoFit/>
          </a:bodyPr>
          <a:lstStyle/>
          <a:p>
            <a:r>
              <a:rPr lang="zh-CN" altLang="en-US" sz="3600" b="1">
                <a:highlight>
                  <a:srgbClr val="FF0000"/>
                </a:highlight>
                <a:latin typeface="楷体" panose="02010609060101010101" pitchFamily="49" charset="-122"/>
                <a:ea typeface="楷体" panose="02010609060101010101" pitchFamily="49" charset="-122"/>
              </a:rPr>
              <a:t>气</a:t>
            </a:r>
            <a:r>
              <a:rPr lang="en-US" altLang="zh-CN" sz="3600" b="1">
                <a:highlight>
                  <a:srgbClr val="FF0000"/>
                </a:highlight>
                <a:latin typeface="楷体" panose="02010609060101010101" pitchFamily="49" charset="-122"/>
                <a:ea typeface="楷体" panose="02010609060101010101" pitchFamily="49" charset="-122"/>
              </a:rPr>
              <a:t> </a:t>
            </a:r>
            <a:r>
              <a:rPr lang="zh-CN" altLang="en-US" sz="3600" b="1">
                <a:highlight>
                  <a:srgbClr val="FF0000"/>
                </a:highlight>
                <a:latin typeface="楷体" panose="02010609060101010101" pitchFamily="49" charset="-122"/>
                <a:ea typeface="楷体" panose="02010609060101010101" pitchFamily="49" charset="-122"/>
              </a:rPr>
              <a:t>根</a:t>
            </a:r>
            <a:endParaRPr lang="zh-CN" altLang="en-US" sz="3600" b="1">
              <a:highlight>
                <a:srgbClr val="FF0000"/>
              </a:highlight>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11118090304"/>
          <p:cNvPicPr>
            <a:picLocks noChangeAspect="1"/>
          </p:cNvPicPr>
          <p:nvPr/>
        </p:nvPicPr>
        <p:blipFill>
          <a:blip r:embed="rId1" cstate="email"/>
          <a:stretch>
            <a:fillRect/>
          </a:stretch>
        </p:blipFill>
        <p:spPr>
          <a:xfrm>
            <a:off x="635" y="0"/>
            <a:ext cx="12190730"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Rectangle 2"/>
          <p:cNvSpPr>
            <a:spLocks noGrp="1" noRot="1" noChangeArrowheads="1"/>
          </p:cNvSpPr>
          <p:nvPr/>
        </p:nvSpPr>
        <p:spPr bwMode="auto">
          <a:xfrm>
            <a:off x="408387" y="798517"/>
            <a:ext cx="5742363" cy="286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a:solidFill>
                  <a:schemeClr val="tx1"/>
                </a:solidFill>
                <a:latin typeface="Arial" panose="020B0604020202020204" pitchFamily="34" charset="0"/>
                <a:ea typeface="宋体" panose="02010600030101010101" pitchFamily="2" charset="-122"/>
              </a:defRPr>
            </a:lvl1pPr>
            <a:lvl2pPr marL="742950" indent="-285750">
              <a:defRPr sz="4000">
                <a:solidFill>
                  <a:schemeClr val="tx1"/>
                </a:solidFill>
                <a:latin typeface="Arial" panose="020B0604020202020204" pitchFamily="34" charset="0"/>
                <a:ea typeface="宋体" panose="02010600030101010101" pitchFamily="2" charset="-122"/>
              </a:defRPr>
            </a:lvl2pPr>
            <a:lvl3pPr marL="1143000" indent="-228600">
              <a:defRPr sz="4000">
                <a:solidFill>
                  <a:schemeClr val="tx1"/>
                </a:solidFill>
                <a:latin typeface="Arial" panose="020B0604020202020204" pitchFamily="34" charset="0"/>
                <a:ea typeface="宋体" panose="02010600030101010101" pitchFamily="2" charset="-122"/>
              </a:defRPr>
            </a:lvl3pPr>
            <a:lvl4pPr marL="1600200" indent="-228600">
              <a:defRPr sz="4000">
                <a:solidFill>
                  <a:schemeClr val="tx1"/>
                </a:solidFill>
                <a:latin typeface="Arial" panose="020B0604020202020204" pitchFamily="34" charset="0"/>
                <a:ea typeface="宋体" panose="02010600030101010101" pitchFamily="2" charset="-122"/>
              </a:defRPr>
            </a:lvl4pPr>
            <a:lvl5pPr marL="2057400" indent="-228600">
              <a:defRPr sz="4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3200" dirty="0">
                <a:latin typeface="楷体" panose="02010609060101010101" pitchFamily="49" charset="-122"/>
                <a:ea typeface="楷体" panose="02010609060101010101" pitchFamily="49" charset="-122"/>
                <a:cs typeface="阿里巴巴普惠体 R" panose="00020600040101010101" pitchFamily="18" charset="-122"/>
              </a:rPr>
              <a:t>    </a:t>
            </a:r>
            <a:r>
              <a:rPr lang="zh-CN" altLang="en-US" sz="3200" dirty="0">
                <a:latin typeface="楷体" panose="02010609060101010101" pitchFamily="49" charset="-122"/>
                <a:ea typeface="楷体" panose="02010609060101010101" pitchFamily="49" charset="-122"/>
                <a:cs typeface="阿里巴巴普惠体 R" panose="00020600040101010101" pitchFamily="18" charset="-122"/>
              </a:rPr>
              <a:t>榕树正值茂盛的时期，好像在把它的全部生命力展示给我们看。那么多的绿叶，一簇堆在另一簇上面，不留一点儿缝隙。那翠绿的颜色，明亮地照耀着我们的眼睛，</a:t>
            </a:r>
            <a:r>
              <a:rPr lang="zh-CN" altLang="en-US" sz="3200" u="sng" dirty="0">
                <a:solidFill>
                  <a:schemeClr val="tx1"/>
                </a:solidFill>
                <a:latin typeface="楷体" panose="02010609060101010101" pitchFamily="49" charset="-122"/>
                <a:ea typeface="楷体" panose="02010609060101010101" pitchFamily="49" charset="-122"/>
                <a:cs typeface="阿里巴巴普惠体 R" panose="00020600040101010101" pitchFamily="18" charset="-122"/>
              </a:rPr>
              <a:t>似乎每一片绿叶上都有一个新的生命在颤动</a:t>
            </a:r>
            <a:r>
              <a:rPr lang="zh-CN" altLang="en-US" sz="3200" u="sng" dirty="0">
                <a:latin typeface="楷体" panose="02010609060101010101" pitchFamily="49" charset="-122"/>
                <a:ea typeface="楷体" panose="02010609060101010101" pitchFamily="49" charset="-122"/>
                <a:cs typeface="阿里巴巴普惠体 R" panose="00020600040101010101" pitchFamily="18" charset="-122"/>
              </a:rPr>
              <a:t>。</a:t>
            </a:r>
            <a:endParaRPr lang="zh-CN" altLang="en-US" sz="3200" dirty="0">
              <a:latin typeface="楷体" panose="02010609060101010101" pitchFamily="49" charset="-122"/>
              <a:ea typeface="楷体" panose="02010609060101010101" pitchFamily="49" charset="-122"/>
              <a:cs typeface="阿里巴巴普惠体 R" panose="00020600040101010101" pitchFamily="18" charset="-122"/>
            </a:endParaRPr>
          </a:p>
        </p:txBody>
      </p:sp>
      <p:sp>
        <p:nvSpPr>
          <p:cNvPr id="5" name="文本框 4"/>
          <p:cNvSpPr txBox="1"/>
          <p:nvPr/>
        </p:nvSpPr>
        <p:spPr>
          <a:xfrm>
            <a:off x="1577975" y="5265420"/>
            <a:ext cx="5747385" cy="645160"/>
          </a:xfrm>
          <a:prstGeom prst="rect">
            <a:avLst/>
          </a:prstGeom>
          <a:noFill/>
        </p:spPr>
        <p:txBody>
          <a:bodyPr wrap="square" rtlCol="0">
            <a:spAutoFit/>
          </a:bodyPr>
          <a:lstStyle/>
          <a:p>
            <a:r>
              <a:rPr lang="zh-CN" altLang="en-US" sz="3600">
                <a:highlight>
                  <a:srgbClr val="008000"/>
                </a:highlight>
                <a:latin typeface="楷体" panose="02010609060101010101" pitchFamily="49" charset="-122"/>
                <a:ea typeface="楷体" panose="02010609060101010101" pitchFamily="49" charset="-122"/>
              </a:rPr>
              <a:t>这美丽的南国的树！</a:t>
            </a:r>
            <a:endParaRPr lang="zh-CN" altLang="en-US" sz="3600">
              <a:highlight>
                <a:srgbClr val="008000"/>
              </a:highlight>
              <a:latin typeface="楷体" panose="02010609060101010101" pitchFamily="49" charset="-122"/>
              <a:ea typeface="楷体" panose="02010609060101010101" pitchFamily="49" charset="-122"/>
            </a:endParaRPr>
          </a:p>
        </p:txBody>
      </p:sp>
      <p:pic>
        <p:nvPicPr>
          <p:cNvPr id="3" name="图片 2" descr="微信图片_20211118091310"/>
          <p:cNvPicPr>
            <a:picLocks noChangeAspect="1"/>
          </p:cNvPicPr>
          <p:nvPr/>
        </p:nvPicPr>
        <p:blipFill>
          <a:blip r:embed="rId1"/>
          <a:stretch>
            <a:fillRect/>
          </a:stretch>
        </p:blipFill>
        <p:spPr>
          <a:xfrm>
            <a:off x="6059805" y="567690"/>
            <a:ext cx="5731510" cy="5719445"/>
          </a:xfrm>
          <a:prstGeom prst="rect">
            <a:avLst/>
          </a:prstGeom>
        </p:spPr>
      </p:pic>
      <p:sp>
        <p:nvSpPr>
          <p:cNvPr id="4" name="文本框 3"/>
          <p:cNvSpPr txBox="1"/>
          <p:nvPr/>
        </p:nvSpPr>
        <p:spPr>
          <a:xfrm>
            <a:off x="9300845" y="5607685"/>
            <a:ext cx="1811655" cy="583565"/>
          </a:xfrm>
          <a:prstGeom prst="rect">
            <a:avLst/>
          </a:prstGeom>
          <a:solidFill>
            <a:srgbClr val="FF0000"/>
          </a:solidFill>
        </p:spPr>
        <p:txBody>
          <a:bodyPr wrap="square" rtlCol="0">
            <a:spAutoFit/>
          </a:bodyPr>
          <a:lstStyle/>
          <a:p>
            <a:r>
              <a:rPr lang="zh-CN" altLang="zh-CN" sz="3200">
                <a:latin typeface="楷体" panose="02010609060101010101" pitchFamily="49" charset="-122"/>
                <a:ea typeface="楷体" panose="02010609060101010101" pitchFamily="49" charset="-122"/>
              </a:rPr>
              <a:t>静态描写</a:t>
            </a:r>
            <a:endParaRPr lang="zh-CN" altLang="zh-CN" sz="32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82850" y="1605280"/>
            <a:ext cx="9036685" cy="3538220"/>
          </a:xfrm>
          <a:prstGeom prst="rect">
            <a:avLst/>
          </a:prstGeom>
          <a:noFill/>
        </p:spPr>
        <p:txBody>
          <a:bodyPr wrap="square" rtlCol="0">
            <a:spAutoFit/>
          </a:bodyPr>
          <a:lstStyle/>
          <a:p>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你觉得刚才朗读的语气是（</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憎恨</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B.</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赞美</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C.</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悲伤</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D.</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深情</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你觉得刚才朗读的节奏是（</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a:t>
            </a:r>
            <a:r>
              <a:rPr lang="zh-CN"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舒缓</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B.</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紧张</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C.</a:t>
            </a:r>
            <a:r>
              <a:rPr lang="zh-CN"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高亢</a:t>
            </a:r>
            <a:r>
              <a:rPr lang="en-US" altLang="zh-CN"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D.</a:t>
            </a:r>
            <a:r>
              <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欢快</a:t>
            </a:r>
            <a:endParaRPr lang="zh-CN" altLang="en-US" sz="32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endParaRPr lang="zh-CN" altLang="en-US" sz="3200">
              <a:latin typeface="楷体" panose="02010609060101010101" pitchFamily="49" charset="-122"/>
              <a:ea typeface="楷体" panose="02010609060101010101" pitchFamily="49" charset="-122"/>
              <a:cs typeface="楷体" panose="02010609060101010101" pitchFamily="49" charset="-122"/>
            </a:endParaRPr>
          </a:p>
          <a:p>
            <a:endParaRPr lang="zh-CN" altLang="en-US" sz="320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Rectangle 2"/>
          <p:cNvSpPr>
            <a:spLocks noGrp="1" noRot="1" noChangeArrowheads="1"/>
          </p:cNvSpPr>
          <p:nvPr/>
        </p:nvSpPr>
        <p:spPr bwMode="auto">
          <a:xfrm>
            <a:off x="408387" y="798517"/>
            <a:ext cx="5742363" cy="286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a:solidFill>
                  <a:schemeClr val="tx1"/>
                </a:solidFill>
                <a:latin typeface="Arial" panose="020B0604020202020204" pitchFamily="34" charset="0"/>
                <a:ea typeface="宋体" panose="02010600030101010101" pitchFamily="2" charset="-122"/>
              </a:defRPr>
            </a:lvl1pPr>
            <a:lvl2pPr marL="742950" indent="-285750">
              <a:defRPr sz="4000">
                <a:solidFill>
                  <a:schemeClr val="tx1"/>
                </a:solidFill>
                <a:latin typeface="Arial" panose="020B0604020202020204" pitchFamily="34" charset="0"/>
                <a:ea typeface="宋体" panose="02010600030101010101" pitchFamily="2" charset="-122"/>
              </a:defRPr>
            </a:lvl2pPr>
            <a:lvl3pPr marL="1143000" indent="-228600">
              <a:defRPr sz="4000">
                <a:solidFill>
                  <a:schemeClr val="tx1"/>
                </a:solidFill>
                <a:latin typeface="Arial" panose="020B0604020202020204" pitchFamily="34" charset="0"/>
                <a:ea typeface="宋体" panose="02010600030101010101" pitchFamily="2" charset="-122"/>
              </a:defRPr>
            </a:lvl3pPr>
            <a:lvl4pPr marL="1600200" indent="-228600">
              <a:defRPr sz="4000">
                <a:solidFill>
                  <a:schemeClr val="tx1"/>
                </a:solidFill>
                <a:latin typeface="Arial" panose="020B0604020202020204" pitchFamily="34" charset="0"/>
                <a:ea typeface="宋体" panose="02010600030101010101" pitchFamily="2" charset="-122"/>
              </a:defRPr>
            </a:lvl4pPr>
            <a:lvl5pPr marL="2057400" indent="-228600">
              <a:defRPr sz="4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3200">
                <a:latin typeface="楷体" panose="02010609060101010101" pitchFamily="49" charset="-122"/>
                <a:ea typeface="楷体" panose="02010609060101010101" pitchFamily="49" charset="-122"/>
                <a:cs typeface="阿里巴巴普惠体 R" panose="00020600040101010101" pitchFamily="18" charset="-122"/>
              </a:rPr>
              <a:t>    </a:t>
            </a:r>
            <a:r>
              <a:rPr lang="zh-CN" altLang="en-US" sz="3200">
                <a:latin typeface="楷体" panose="02010609060101010101" pitchFamily="49" charset="-122"/>
                <a:ea typeface="楷体" panose="02010609060101010101" pitchFamily="49" charset="-122"/>
                <a:cs typeface="阿里巴巴普惠体 R" panose="00020600040101010101" pitchFamily="18" charset="-122"/>
              </a:rPr>
              <a:t>榕树正值茂盛的时期，好像在把它的全部生命力展示给我们看。那么多的绿叶，一簇堆在另一簇上面，不留一点儿缝隙。那翠绿的颜色，明亮地照耀着我们的眼睛，</a:t>
            </a:r>
            <a:r>
              <a:rPr lang="zh-CN" altLang="en-US" sz="3200" u="sng">
                <a:solidFill>
                  <a:schemeClr val="tx1"/>
                </a:solidFill>
                <a:latin typeface="楷体" panose="02010609060101010101" pitchFamily="49" charset="-122"/>
                <a:ea typeface="楷体" panose="02010609060101010101" pitchFamily="49" charset="-122"/>
                <a:cs typeface="阿里巴巴普惠体 R" panose="00020600040101010101" pitchFamily="18" charset="-122"/>
              </a:rPr>
              <a:t>似乎每一片绿叶上都有一个新的生命在颤动</a:t>
            </a:r>
            <a:r>
              <a:rPr lang="zh-CN" altLang="en-US" sz="3200" u="sng">
                <a:latin typeface="楷体" panose="02010609060101010101" pitchFamily="49" charset="-122"/>
                <a:ea typeface="楷体" panose="02010609060101010101" pitchFamily="49" charset="-122"/>
                <a:cs typeface="阿里巴巴普惠体 R" panose="00020600040101010101" pitchFamily="18" charset="-122"/>
              </a:rPr>
              <a:t>。</a:t>
            </a:r>
            <a:endParaRPr lang="zh-CN" altLang="en-US" sz="3200">
              <a:latin typeface="楷体" panose="02010609060101010101" pitchFamily="49" charset="-122"/>
              <a:ea typeface="楷体" panose="02010609060101010101" pitchFamily="49" charset="-122"/>
              <a:cs typeface="阿里巴巴普惠体 R" panose="00020600040101010101" pitchFamily="18" charset="-122"/>
            </a:endParaRPr>
          </a:p>
        </p:txBody>
      </p:sp>
      <p:sp>
        <p:nvSpPr>
          <p:cNvPr id="5" name="文本框 4"/>
          <p:cNvSpPr txBox="1"/>
          <p:nvPr/>
        </p:nvSpPr>
        <p:spPr>
          <a:xfrm>
            <a:off x="1577975" y="5265420"/>
            <a:ext cx="5747385" cy="645160"/>
          </a:xfrm>
          <a:prstGeom prst="rect">
            <a:avLst/>
          </a:prstGeom>
          <a:noFill/>
        </p:spPr>
        <p:txBody>
          <a:bodyPr wrap="square" rtlCol="0">
            <a:spAutoFit/>
          </a:bodyPr>
          <a:lstStyle/>
          <a:p>
            <a:r>
              <a:rPr lang="zh-CN" altLang="en-US" sz="3600">
                <a:highlight>
                  <a:srgbClr val="008000"/>
                </a:highlight>
                <a:latin typeface="楷体" panose="02010609060101010101" pitchFamily="49" charset="-122"/>
                <a:ea typeface="楷体" panose="02010609060101010101" pitchFamily="49" charset="-122"/>
              </a:rPr>
              <a:t>这美丽的南国的树！</a:t>
            </a:r>
            <a:endParaRPr lang="zh-CN" altLang="en-US" sz="3600">
              <a:highlight>
                <a:srgbClr val="008000"/>
              </a:highlight>
              <a:latin typeface="楷体" panose="02010609060101010101" pitchFamily="49" charset="-122"/>
              <a:ea typeface="楷体" panose="02010609060101010101" pitchFamily="49" charset="-122"/>
            </a:endParaRPr>
          </a:p>
        </p:txBody>
      </p:sp>
      <p:pic>
        <p:nvPicPr>
          <p:cNvPr id="3" name="图片 2" descr="微信图片_20211118091310"/>
          <p:cNvPicPr>
            <a:picLocks noChangeAspect="1"/>
          </p:cNvPicPr>
          <p:nvPr/>
        </p:nvPicPr>
        <p:blipFill>
          <a:blip r:embed="rId1"/>
          <a:stretch>
            <a:fillRect/>
          </a:stretch>
        </p:blipFill>
        <p:spPr>
          <a:xfrm>
            <a:off x="6059805" y="567690"/>
            <a:ext cx="5731510" cy="5719445"/>
          </a:xfrm>
          <a:prstGeom prst="rect">
            <a:avLst/>
          </a:prstGeom>
        </p:spPr>
      </p:pic>
      <p:sp>
        <p:nvSpPr>
          <p:cNvPr id="4" name="文本框 3"/>
          <p:cNvSpPr txBox="1"/>
          <p:nvPr/>
        </p:nvSpPr>
        <p:spPr>
          <a:xfrm>
            <a:off x="9300845" y="5607685"/>
            <a:ext cx="1811655" cy="583565"/>
          </a:xfrm>
          <a:prstGeom prst="rect">
            <a:avLst/>
          </a:prstGeom>
          <a:solidFill>
            <a:srgbClr val="FF0000"/>
          </a:solidFill>
        </p:spPr>
        <p:txBody>
          <a:bodyPr wrap="square" rtlCol="0">
            <a:spAutoFit/>
          </a:bodyPr>
          <a:lstStyle/>
          <a:p>
            <a:r>
              <a:rPr lang="zh-CN" altLang="zh-CN" sz="3200">
                <a:latin typeface="楷体" panose="02010609060101010101" pitchFamily="49" charset="-122"/>
                <a:ea typeface="楷体" panose="02010609060101010101" pitchFamily="49" charset="-122"/>
              </a:rPr>
              <a:t>静态描写</a:t>
            </a:r>
            <a:endParaRPr lang="zh-CN" altLang="zh-CN" sz="32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514985" y="1320800"/>
          <a:ext cx="11162665" cy="4058920"/>
        </p:xfrm>
        <a:graphic>
          <a:graphicData uri="http://schemas.openxmlformats.org/drawingml/2006/table">
            <a:tbl>
              <a:tblPr firstRow="1" bandRow="1">
                <a:tableStyleId>{5C22544A-7EE6-4342-B048-85BDC9FD1C3A}</a:tableStyleId>
              </a:tblPr>
              <a:tblGrid>
                <a:gridCol w="4424045"/>
                <a:gridCol w="5004435"/>
                <a:gridCol w="1734185"/>
              </a:tblGrid>
              <a:tr h="822960">
                <a:tc>
                  <a:txBody>
                    <a:bodyPr/>
                    <a:lstStyle/>
                    <a:p>
                      <a:pPr algn="ctr">
                        <a:buNone/>
                      </a:pPr>
                      <a:r>
                        <a:rPr lang="zh-CN" altLang="en-US" sz="2400" dirty="0">
                          <a:latin typeface="楷体" panose="02010609060101010101" pitchFamily="49" charset="-122"/>
                          <a:ea typeface="楷体" panose="02010609060101010101" pitchFamily="49" charset="-122"/>
                        </a:rPr>
                        <a:t>评价任务一</a:t>
                      </a:r>
                      <a:endParaRPr lang="zh-CN" altLang="en-US" sz="2400" dirty="0">
                        <a:latin typeface="楷体" panose="02010609060101010101" pitchFamily="49" charset="-122"/>
                        <a:ea typeface="楷体" panose="02010609060101010101" pitchFamily="49" charset="-122"/>
                      </a:endParaRPr>
                    </a:p>
                  </a:txBody>
                  <a:tcPr/>
                </a:tc>
                <a:tc>
                  <a:txBody>
                    <a:bodyPr/>
                    <a:lstStyle/>
                    <a:p>
                      <a:pPr algn="ctr">
                        <a:buClrTx/>
                        <a:buSzTx/>
                        <a:buFontTx/>
                        <a:buNone/>
                      </a:pPr>
                      <a:r>
                        <a:rPr lang="zh-CN" altLang="en-US" sz="2400">
                          <a:latin typeface="楷体" panose="02010609060101010101" pitchFamily="49" charset="-122"/>
                          <a:ea typeface="楷体" panose="02010609060101010101" pitchFamily="49" charset="-122"/>
                        </a:rPr>
                        <a:t>评价标准</a:t>
                      </a:r>
                      <a:endParaRPr lang="zh-CN" altLang="en-US" sz="2400">
                        <a:latin typeface="楷体" panose="02010609060101010101" pitchFamily="49" charset="-122"/>
                        <a:ea typeface="楷体" panose="02010609060101010101" pitchFamily="49" charset="-122"/>
                      </a:endParaRPr>
                    </a:p>
                  </a:txBody>
                  <a:tcPr/>
                </a:tc>
                <a:tc>
                  <a:txBody>
                    <a:bodyPr/>
                    <a:lstStyle/>
                    <a:p>
                      <a:pPr algn="ctr">
                        <a:buClrTx/>
                        <a:buSzTx/>
                        <a:buFontTx/>
                        <a:buNone/>
                      </a:pPr>
                      <a:r>
                        <a:rPr lang="zh-CN" altLang="en-US" sz="2400">
                          <a:latin typeface="楷体" panose="02010609060101010101" pitchFamily="49" charset="-122"/>
                          <a:ea typeface="楷体" panose="02010609060101010101" pitchFamily="49" charset="-122"/>
                        </a:rPr>
                        <a:t>评价等级（小组评价）</a:t>
                      </a:r>
                      <a:endParaRPr lang="zh-CN" altLang="en-US" sz="2400">
                        <a:latin typeface="楷体" panose="02010609060101010101" pitchFamily="49" charset="-122"/>
                        <a:ea typeface="楷体" panose="02010609060101010101" pitchFamily="49" charset="-122"/>
                      </a:endParaRPr>
                    </a:p>
                  </a:txBody>
                  <a:tcPr/>
                </a:tc>
              </a:tr>
              <a:tr h="3235960">
                <a:tc>
                  <a:txBody>
                    <a:bodyPr/>
                    <a:lstStyle/>
                    <a:p>
                      <a:pPr>
                        <a:buNone/>
                      </a:pP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（二）自由朗读课文10-13自然段，思考：</a:t>
                      </a:r>
                      <a:endParaRPr lang="en-US" altLang="zh-CN" sz="2400" dirty="0">
                        <a:latin typeface="楷体" panose="02010609060101010101" pitchFamily="49" charset="-122"/>
                        <a:ea typeface="楷体" panose="02010609060101010101" pitchFamily="49" charset="-122"/>
                        <a:cs typeface="楷体" panose="02010609060101010101" pitchFamily="49" charset="-122"/>
                      </a:endParaRPr>
                    </a:p>
                    <a:p>
                      <a:pPr>
                        <a:buNone/>
                      </a:pPr>
                      <a:r>
                        <a:rPr lang="en-US" altLang="zh-CN" sz="2400" dirty="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作者最初听到、看到了什么？后来有什么变化。</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p>
                      <a:pPr>
                        <a:buNone/>
                      </a:pPr>
                      <a:r>
                        <a:rPr lang="en-US" altLang="zh-CN" sz="2400" dirty="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作者是用哪些表示顺序的词将变化过程写清楚的？圈出关键词。</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p>
                      <a:pPr>
                        <a:buNone/>
                      </a:pP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txBody>
                  <a:tcPr/>
                </a:tc>
                <a:tc>
                  <a:txBody>
                    <a:bodyPr/>
                    <a:lstStyle/>
                    <a:p>
                      <a:pPr>
                        <a:buNone/>
                      </a:pPr>
                      <a:endParaRPr lang="zh-CN" altLang="en-US" sz="2800">
                        <a:solidFill>
                          <a:srgbClr val="FF0000"/>
                        </a:solidFill>
                        <a:latin typeface="楷体" panose="02010609060101010101" pitchFamily="49" charset="-122"/>
                        <a:ea typeface="楷体" panose="02010609060101010101" pitchFamily="49" charset="-122"/>
                        <a:cs typeface="楷体" panose="02010609060101010101" pitchFamily="49" charset="-122"/>
                      </a:endParaRPr>
                    </a:p>
                  </a:txBody>
                  <a:tcPr/>
                </a:tc>
                <a:tc>
                  <a:txBody>
                    <a:bodyPr/>
                    <a:lstStyle/>
                    <a:p>
                      <a:pPr>
                        <a:buNone/>
                      </a:pPr>
                      <a:endParaRPr lang="zh-CN" altLang="en-US"/>
                    </a:p>
                  </a:txBody>
                  <a:tcPr/>
                </a:tc>
              </a:tr>
            </a:tbl>
          </a:graphicData>
        </a:graphic>
      </p:graphicFrame>
      <p:sp>
        <p:nvSpPr>
          <p:cNvPr id="3" name="文本框 2"/>
          <p:cNvSpPr txBox="1"/>
          <p:nvPr/>
        </p:nvSpPr>
        <p:spPr>
          <a:xfrm>
            <a:off x="4938395" y="2134869"/>
            <a:ext cx="5347335" cy="3046095"/>
          </a:xfrm>
          <a:prstGeom prst="rect">
            <a:avLst/>
          </a:prstGeom>
          <a:noFill/>
        </p:spPr>
        <p:txBody>
          <a:bodyPr wrap="square" rtlCol="0">
            <a:spAutoFit/>
          </a:bodyPr>
          <a:lstStyle/>
          <a:p>
            <a:r>
              <a:rPr lang="zh-CN" altLang="en-US" sz="2400" dirty="0">
                <a:latin typeface="楷体" panose="02010609060101010101" pitchFamily="49" charset="-122"/>
                <a:ea typeface="楷体" panose="02010609060101010101" pitchFamily="49" charset="-122"/>
                <a:cs typeface="楷体" panose="02010609060101010101" pitchFamily="49" charset="-122"/>
              </a:rPr>
              <a:t>1.能说出作者第二次经过鸟的天堂最初听到、看到的以及后来的变化得一颗星。</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p>
            <a:r>
              <a:rPr lang="zh-CN" altLang="en-US" sz="2400" dirty="0">
                <a:latin typeface="楷体" panose="02010609060101010101" pitchFamily="49" charset="-122"/>
                <a:ea typeface="楷体" panose="02010609060101010101" pitchFamily="49" charset="-122"/>
                <a:cs typeface="楷体" panose="02010609060101010101" pitchFamily="49" charset="-122"/>
              </a:rPr>
              <a:t>2.能找出作者是用哪些表示顺序的词将变化过程写清楚的得一颗星。</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p>
            <a:r>
              <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rPr>
              <a:t>句式：我是从</a:t>
            </a:r>
            <a:r>
              <a:rPr lang="zh-CN" altLang="en-US"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en-US" altLang="zh-CN"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en-US" altLang="zh-CN"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en-US" altLang="zh-CN"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en-US" altLang="zh-CN" sz="2400" u="sng"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rPr>
              <a:t>这些表示顺序的词体会到作者将变化过程写清楚的。</a:t>
            </a:r>
            <a:endParaRPr lang="zh-CN" altLang="en-US" sz="2400"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UNIT_TABLE_BEAUTIFY" val="smartTable{3d22e409-236d-4464-8d23-56d1dc4c55eb}"/>
  <p:tag name="TABLE_ENDDRAG_ORIGIN_RECT" val="878*318"/>
  <p:tag name="TABLE_ENDDRAG_RECT" val="45*90*878*318"/>
</p:tagLst>
</file>

<file path=ppt/tags/tag2.xml><?xml version="1.0" encoding="utf-8"?>
<p:tagLst xmlns:p="http://schemas.openxmlformats.org/presentationml/2006/main">
  <p:tag name="KSO_WM_UNIT_TABLE_BEAUTIFY" val="smartTable{3d22e409-236d-4464-8d23-56d1dc4c55eb}"/>
  <p:tag name="TABLE_ENDDRAG_ORIGIN_RECT" val="878*318"/>
  <p:tag name="TABLE_ENDDRAG_RECT" val="45*90*878*318"/>
</p:tagLst>
</file>

<file path=ppt/tags/tag3.xml><?xml version="1.0" encoding="utf-8"?>
<p:tagLst xmlns:p="http://schemas.openxmlformats.org/presentationml/2006/main">
  <p:tag name="KSO_WM_UNIT_PLACING_PICTURE_USER_VIEWPORT" val="{&quot;height&quot;:10800,&quot;width&quot;:14400}"/>
</p:tagLst>
</file>

<file path=ppt/tags/tag4.xml><?xml version="1.0" encoding="utf-8"?>
<p:tagLst xmlns:p="http://schemas.openxmlformats.org/presentationml/2006/main">
  <p:tag name="KSO_WM_UNIT_TABLE_BEAUTIFY" val="smartTable{190c3d33-424b-4d5e-a757-5805c999e1de}"/>
  <p:tag name="TABLE_ENDDRAG_ORIGIN_RECT" val="660*268"/>
  <p:tag name="TABLE_ENDDRAG_RECT" val="144*51*660*268"/>
</p:tagLst>
</file>

<file path=ppt/tags/tag5.xml><?xml version="1.0" encoding="utf-8"?>
<p:tagLst xmlns:p="http://schemas.openxmlformats.org/presentationml/2006/main">
  <p:tag name="KSO_WM_UNIT_TABLE_BEAUTIFY" val="smartTable{5da9e388-5b46-4e8a-80df-7424270a443c}"/>
  <p:tag name="TABLE_ENDDRAG_ORIGIN_RECT" val="645*281"/>
  <p:tag name="TABLE_ENDDRAG_RECT" val="169*127*645*281"/>
</p:tagLst>
</file>

<file path=ppt/tags/tag6.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Office 主题​​">
  <a:themeElements>
    <a:clrScheme name="鸟的天堂">
      <a:dk1>
        <a:sysClr val="windowText" lastClr="000000"/>
      </a:dk1>
      <a:lt1>
        <a:sysClr val="window" lastClr="FFFFFF"/>
      </a:lt1>
      <a:dk2>
        <a:srgbClr val="44546A"/>
      </a:dk2>
      <a:lt2>
        <a:srgbClr val="E7E6E6"/>
      </a:lt2>
      <a:accent1>
        <a:srgbClr val="60AA53"/>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7布丁体+普惠体R">
      <a:majorFont>
        <a:latin typeface="等线 Light"/>
        <a:ea typeface="字魂27号-布丁体"/>
        <a:cs typeface="Arial"/>
      </a:majorFont>
      <a:minorFont>
        <a:latin typeface="等线"/>
        <a:ea typeface="阿里巴巴普惠体 R"/>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1880</Words>
  <Application>WPS 演示</Application>
  <PresentationFormat>自定义</PresentationFormat>
  <Paragraphs>137</Paragraphs>
  <Slides>21</Slides>
  <Notes>11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字魂27号-布丁体</vt:lpstr>
      <vt:lpstr>阿里巴巴普惠体 R</vt:lpstr>
      <vt:lpstr>微软雅黑</vt:lpstr>
      <vt:lpstr>楷体</vt:lpstr>
      <vt:lpstr>等线</vt:lpstr>
      <vt:lpstr>Arial Unicode MS</vt:lpstr>
      <vt:lpstr>阿里巴巴普惠体 R</vt:lpstr>
      <vt:lpstr>RomanS</vt:lpstr>
      <vt:lpstr>阿里巴巴普惠体 B</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9</cp:revision>
  <cp:lastPrinted>2022-12-10T10:12:00Z</cp:lastPrinted>
  <dcterms:created xsi:type="dcterms:W3CDTF">2022-12-10T10:12:00Z</dcterms:created>
  <dcterms:modified xsi:type="dcterms:W3CDTF">2023-10-23T04:33:18Z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C35F25712398488C91CA79CB3833D66A_12</vt:lpwstr>
  </property>
  <property fmtid="{D5CDD505-2E9C-101B-9397-08002B2CF9AE}" pid="3" name="KSOProductBuildVer">
    <vt:lpwstr>2052-12.1.0.15712</vt:lpwstr>
  </property>
</Properties>
</file>