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529" r:id="rId3"/>
    <p:sldId id="528" r:id="rId4"/>
    <p:sldId id="495" r:id="rId5"/>
    <p:sldId id="417" r:id="rId6"/>
    <p:sldId id="497" r:id="rId7"/>
    <p:sldId id="498" r:id="rId8"/>
    <p:sldId id="503" r:id="rId9"/>
    <p:sldId id="504" r:id="rId10"/>
    <p:sldId id="505" r:id="rId11"/>
    <p:sldId id="506" r:id="rId12"/>
    <p:sldId id="507" r:id="rId13"/>
    <p:sldId id="499" r:id="rId14"/>
    <p:sldId id="508" r:id="rId15"/>
    <p:sldId id="509" r:id="rId16"/>
    <p:sldId id="500" r:id="rId17"/>
    <p:sldId id="501" r:id="rId18"/>
    <p:sldId id="510" r:id="rId19"/>
    <p:sldId id="511" r:id="rId20"/>
    <p:sldId id="512" r:id="rId21"/>
    <p:sldId id="502" r:id="rId22"/>
    <p:sldId id="513" r:id="rId23"/>
    <p:sldId id="514" r:id="rId24"/>
    <p:sldId id="515" r:id="rId25"/>
    <p:sldId id="516" r:id="rId26"/>
    <p:sldId id="517" r:id="rId27"/>
    <p:sldId id="518" r:id="rId28"/>
    <p:sldId id="519" r:id="rId29"/>
    <p:sldId id="520" r:id="rId30"/>
    <p:sldId id="521" r:id="rId31"/>
    <p:sldId id="527" r:id="rId32"/>
    <p:sldId id="522" r:id="rId33"/>
    <p:sldId id="523" r:id="rId34"/>
  </p:sldIdLst>
  <p:sldSz cx="9144000" cy="5143500" type="screen16x9"/>
  <p:notesSz cx="6858000" cy="9144000"/>
  <p:custDataLst>
    <p:tags r:id="rId4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98DE"/>
    <a:srgbClr val="0033CC"/>
    <a:srgbClr val="E60180"/>
    <a:srgbClr val="3333FF"/>
    <a:srgbClr val="FFFFFF"/>
    <a:srgbClr val="CCE885"/>
    <a:srgbClr val="CCFF66"/>
    <a:srgbClr val="EDE5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26" autoAdjust="0"/>
    <p:restoredTop sz="94660"/>
  </p:normalViewPr>
  <p:slideViewPr>
    <p:cSldViewPr snapToGrid="0"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gs" Target="tags/tag1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D6D91FB-9DD6-402E-9161-351ED934E75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236B34C-BF9E-4797-8405-EF942756889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C4E252B-F43C-43E2-89D4-A0035E4C664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/>
              <a:t>状元成才路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96E6CDA-4F64-4A47-ACFF-F1147866C98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13.png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 bwMode="auto">
          <a:xfrm>
            <a:off x="0" y="3398838"/>
            <a:ext cx="9144000" cy="1744662"/>
            <a:chOff x="1" y="4546271"/>
            <a:chExt cx="12191999" cy="2326243"/>
          </a:xfrm>
        </p:grpSpPr>
        <p:sp>
          <p:nvSpPr>
            <p:cNvPr id="3" name="任意多边形 2"/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616950" y="627063"/>
            <a:ext cx="1038225" cy="83185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725" y="-93663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椭圆 2"/>
          <p:cNvSpPr/>
          <p:nvPr userDrawn="1"/>
        </p:nvSpPr>
        <p:spPr>
          <a:xfrm>
            <a:off x="6892925" y="-1676400"/>
            <a:ext cx="3781425" cy="3779838"/>
          </a:xfrm>
          <a:prstGeom prst="ellipse">
            <a:avLst/>
          </a:prstGeom>
          <a:solidFill>
            <a:srgbClr val="6BB0C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图片 8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88" y="700088"/>
            <a:ext cx="316230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6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3" y="2449513"/>
            <a:ext cx="9172576" cy="269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grpSp>
        <p:nvGrpSpPr>
          <p:cNvPr id="5" name="组合 11"/>
          <p:cNvGrpSpPr/>
          <p:nvPr userDrawn="1"/>
        </p:nvGrpSpPr>
        <p:grpSpPr bwMode="auto">
          <a:xfrm>
            <a:off x="250825" y="979488"/>
            <a:ext cx="8785225" cy="3897312"/>
            <a:chOff x="251520" y="980207"/>
            <a:chExt cx="8784976" cy="3895800"/>
          </a:xfrm>
        </p:grpSpPr>
        <p:sp>
          <p:nvSpPr>
            <p:cNvPr id="6" name="圆角矩形 5"/>
            <p:cNvSpPr/>
            <p:nvPr/>
          </p:nvSpPr>
          <p:spPr>
            <a:xfrm>
              <a:off x="251520" y="980207"/>
              <a:ext cx="8784976" cy="3895800"/>
            </a:xfrm>
            <a:prstGeom prst="roundRect">
              <a:avLst>
                <a:gd name="adj" fmla="val 11033"/>
              </a:avLst>
            </a:prstGeom>
            <a:solidFill>
              <a:srgbClr val="B6DDE8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76929" y="1089702"/>
              <a:ext cx="8534158" cy="3676811"/>
            </a:xfrm>
            <a:prstGeom prst="roundRect">
              <a:avLst>
                <a:gd name="adj" fmla="val 11033"/>
              </a:avLst>
            </a:prstGeom>
            <a:noFill/>
            <a:ln w="25400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07950" y="0"/>
            <a:ext cx="9144000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4" name="图片 11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24775" y="3940175"/>
            <a:ext cx="14493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3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04025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1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38100" y="3516313"/>
            <a:ext cx="1636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107950" y="0"/>
            <a:ext cx="9144000" cy="5143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9000"/>
              </a:prstClr>
            </a:outerShdw>
          </a:effectLst>
        </p:spPr>
      </p:pic>
      <p:pic>
        <p:nvPicPr>
          <p:cNvPr id="4" name="图片 11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24775" y="3940175"/>
            <a:ext cx="14493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3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04025" y="4564063"/>
            <a:ext cx="10271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14"/>
          <p:cNvGrpSpPr/>
          <p:nvPr userDrawn="1"/>
        </p:nvGrpSpPr>
        <p:grpSpPr bwMode="auto">
          <a:xfrm>
            <a:off x="2700338" y="-11113"/>
            <a:ext cx="3321050" cy="1430338"/>
            <a:chOff x="2699791" y="-11763"/>
            <a:chExt cx="3321465" cy="1431385"/>
          </a:xfrm>
        </p:grpSpPr>
        <p:pic>
          <p:nvPicPr>
            <p:cNvPr id="7" name="图片 15"/>
            <p:cNvPicPr>
              <a:picLocks noChangeAspect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5323665" y="0"/>
              <a:ext cx="504056" cy="64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图片 16"/>
            <p:cNvPicPr>
              <a:picLocks noChangeAspect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2843808" y="-11763"/>
              <a:ext cx="1008112" cy="64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图片 17"/>
            <p:cNvPicPr>
              <a:picLocks noChangeAspect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699791" y="104946"/>
              <a:ext cx="3321465" cy="1314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图片 14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-38100" y="3516313"/>
            <a:ext cx="16367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4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1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27.xml"/><Relationship Id="rId3" Type="http://schemas.openxmlformats.org/officeDocument/2006/relationships/slide" Target="slide24.xml"/><Relationship Id="rId2" Type="http://schemas.openxmlformats.org/officeDocument/2006/relationships/slide" Target="slide3.xml"/><Relationship Id="rId1" Type="http://schemas.openxmlformats.org/officeDocument/2006/relationships/image" Target="../media/image1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0.jpeg"/><Relationship Id="rId1" Type="http://schemas.openxmlformats.org/officeDocument/2006/relationships/hyperlink" Target="&#32654;&#26223;&#27427;&#36175;.mp4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66900" y="2374106"/>
            <a:ext cx="5332412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组合 26"/>
          <p:cNvGrpSpPr/>
          <p:nvPr/>
        </p:nvGrpSpPr>
        <p:grpSpPr bwMode="auto">
          <a:xfrm>
            <a:off x="1489200" y="411956"/>
            <a:ext cx="5895975" cy="1885950"/>
            <a:chOff x="-339045" y="1087421"/>
            <a:chExt cx="5896671" cy="1887205"/>
          </a:xfrm>
        </p:grpSpPr>
        <p:grpSp>
          <p:nvGrpSpPr>
            <p:cNvPr id="10246" name="组合 24"/>
            <p:cNvGrpSpPr/>
            <p:nvPr/>
          </p:nvGrpSpPr>
          <p:grpSpPr bwMode="auto">
            <a:xfrm>
              <a:off x="-339045" y="2126662"/>
              <a:ext cx="928802" cy="752687"/>
              <a:chOff x="-599538" y="1102655"/>
              <a:chExt cx="1253116" cy="1015506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H="1">
                <a:off x="-545987" y="1102216"/>
                <a:ext cx="1199558" cy="962316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椭圆 23"/>
              <p:cNvSpPr/>
              <p:nvPr/>
            </p:nvSpPr>
            <p:spPr>
              <a:xfrm>
                <a:off x="-599538" y="2021667"/>
                <a:ext cx="94251" cy="96445"/>
              </a:xfrm>
              <a:prstGeom prst="ellipse">
                <a:avLst/>
              </a:prstGeom>
              <a:solidFill>
                <a:srgbClr val="2970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 dirty="0">
                  <a:solidFill>
                    <a:prstClr val="white"/>
                  </a:solidFill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10247" name="矩形 2"/>
            <p:cNvSpPr>
              <a:spLocks noChangeArrowheads="1"/>
            </p:cNvSpPr>
            <p:nvPr/>
          </p:nvSpPr>
          <p:spPr bwMode="auto">
            <a:xfrm>
              <a:off x="638728" y="1334690"/>
              <a:ext cx="4603824" cy="769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4400" b="1" dirty="0">
                  <a:solidFill>
                    <a:srgbClr val="29708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习作：</a:t>
              </a:r>
              <a:r>
                <a:rPr lang="en-US" altLang="zh-CN" sz="4400" b="1" dirty="0">
                  <a:solidFill>
                    <a:srgbClr val="29708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____</a:t>
              </a:r>
              <a:r>
                <a:rPr lang="zh-CN" altLang="en-US" sz="4400" b="1" dirty="0">
                  <a:solidFill>
                    <a:srgbClr val="297083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即景</a:t>
              </a:r>
              <a:endParaRPr lang="zh-CN" altLang="en-US" sz="4400" dirty="0">
                <a:solidFill>
                  <a:srgbClr val="297083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10248" name="组合 7"/>
            <p:cNvGrpSpPr/>
            <p:nvPr/>
          </p:nvGrpSpPr>
          <p:grpSpPr bwMode="auto">
            <a:xfrm>
              <a:off x="-192339" y="1087421"/>
              <a:ext cx="1233637" cy="1472027"/>
              <a:chOff x="-12789" y="1779662"/>
              <a:chExt cx="1233637" cy="1511448"/>
            </a:xfrm>
          </p:grpSpPr>
          <p:cxnSp>
            <p:nvCxnSpPr>
              <p:cNvPr id="3" name="直接连接符 2"/>
              <p:cNvCxnSpPr/>
              <p:nvPr/>
            </p:nvCxnSpPr>
            <p:spPr>
              <a:xfrm flipH="1">
                <a:off x="-13428" y="1779662"/>
                <a:ext cx="1233633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" name="直接连接符 4"/>
              <p:cNvCxnSpPr/>
              <p:nvPr/>
            </p:nvCxnSpPr>
            <p:spPr>
              <a:xfrm>
                <a:off x="-13428" y="1779662"/>
                <a:ext cx="0" cy="1512029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249" name="组合 11"/>
            <p:cNvGrpSpPr/>
            <p:nvPr/>
          </p:nvGrpSpPr>
          <p:grpSpPr bwMode="auto">
            <a:xfrm flipH="1">
              <a:off x="4325573" y="1087421"/>
              <a:ext cx="1232049" cy="1472027"/>
              <a:chOff x="293669" y="1779662"/>
              <a:chExt cx="1232049" cy="1511448"/>
            </a:xfrm>
          </p:grpSpPr>
          <p:cxnSp>
            <p:nvCxnSpPr>
              <p:cNvPr id="13" name="直接连接符 12"/>
              <p:cNvCxnSpPr/>
              <p:nvPr/>
            </p:nvCxnSpPr>
            <p:spPr>
              <a:xfrm flipH="1">
                <a:off x="293665" y="1779662"/>
                <a:ext cx="1232045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293665" y="1779662"/>
                <a:ext cx="0" cy="1512029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" name="矩形 8"/>
            <p:cNvSpPr/>
            <p:nvPr/>
          </p:nvSpPr>
          <p:spPr bwMode="auto">
            <a:xfrm>
              <a:off x="627856" y="2351912"/>
              <a:ext cx="4145452" cy="487687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 dirty="0">
                <a:solidFill>
                  <a:prstClr val="white"/>
                </a:solidFill>
                <a:latin typeface="宋体" panose="02010600030101010101" pitchFamily="2" charset="-122"/>
              </a:endParaRPr>
            </a:p>
          </p:txBody>
        </p:sp>
        <p:grpSp>
          <p:nvGrpSpPr>
            <p:cNvPr id="10251" name="组合 15"/>
            <p:cNvGrpSpPr/>
            <p:nvPr/>
          </p:nvGrpSpPr>
          <p:grpSpPr bwMode="auto">
            <a:xfrm flipV="1">
              <a:off x="-192341" y="2839651"/>
              <a:ext cx="112726" cy="134975"/>
              <a:chOff x="-8219296" y="1700609"/>
              <a:chExt cx="1226356" cy="1507732"/>
            </a:xfrm>
          </p:grpSpPr>
          <p:cxnSp>
            <p:nvCxnSpPr>
              <p:cNvPr id="17" name="直接连接符 16"/>
              <p:cNvCxnSpPr/>
              <p:nvPr/>
            </p:nvCxnSpPr>
            <p:spPr>
              <a:xfrm flipH="1">
                <a:off x="-8226227" y="1700609"/>
                <a:ext cx="1226345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>
                <a:off x="-8226227" y="1700609"/>
                <a:ext cx="0" cy="1508313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252" name="组合 19"/>
            <p:cNvGrpSpPr/>
            <p:nvPr/>
          </p:nvGrpSpPr>
          <p:grpSpPr bwMode="auto">
            <a:xfrm flipH="1" flipV="1">
              <a:off x="5444898" y="2832574"/>
              <a:ext cx="112728" cy="134975"/>
              <a:chOff x="-4894092" y="1779662"/>
              <a:chExt cx="1226374" cy="1507732"/>
            </a:xfrm>
          </p:grpSpPr>
          <p:cxnSp>
            <p:nvCxnSpPr>
              <p:cNvPr id="21" name="直接连接符 20"/>
              <p:cNvCxnSpPr/>
              <p:nvPr/>
            </p:nvCxnSpPr>
            <p:spPr>
              <a:xfrm flipH="1">
                <a:off x="-4894092" y="1771580"/>
                <a:ext cx="1226352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-4894092" y="1771580"/>
                <a:ext cx="0" cy="1508313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 rot="20376995">
            <a:off x="539750" y="2670969"/>
            <a:ext cx="2876550" cy="17732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245" name="图片 2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36975" y="1675606"/>
            <a:ext cx="3565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649288" y="1031875"/>
            <a:ext cx="8035925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怎样才能使自己的表达更加生动、形象、具体呢？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649288" y="2400300"/>
            <a:ext cx="8035925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    我们一定要不遗余力地去使用比喻、拟人等修辞手法，这样才能把所描绘的事物写得灵动、鲜活。</a:t>
            </a:r>
            <a:endParaRPr lang="en-US" altLang="zh-CN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649288" y="741363"/>
            <a:ext cx="803592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本次习作要求：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649288" y="1492250"/>
            <a:ext cx="8035925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  <a:buFontTx/>
              <a:buAutoNum type="circleNumDbPlain"/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写景要按方位顺序，由近及远，由远及近，由上而下，由下而上，由里到外，由外到里，或由中间到四周等有次序地描写，要主次分明，详略得当。（移步换景）</a:t>
            </a:r>
            <a:endParaRPr lang="en-US" altLang="zh-CN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661988" y="1047750"/>
            <a:ext cx="80359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  <a:buFontTx/>
              <a:buAutoNum type="circleNumDbPlain" startAt="2"/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可以按景物的类别来写，如山、水、花、鸟；瀑、石、峰、洞；亭、台、楼、阁等。要写出景物的光、色、形：既要写它的静态，也要写它的动态，还可以写出它的环境气氛。</a:t>
            </a:r>
            <a:endParaRPr lang="en-US" altLang="zh-CN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742950" y="874713"/>
            <a:ext cx="8035925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  <a:buFontTx/>
              <a:buAutoNum type="circleNumDbPlain" startAt="3"/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要仔细观察，抓住在不同季节里景物的不同特点进行描写，发挥想象要适度，不要硬编乱造，凭自己的空想来写。</a:t>
            </a:r>
            <a:endParaRPr lang="zh-CN" altLang="en-US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Tx/>
              <a:buAutoNum type="circleNumDbPlain" startAt="3"/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写景中也可以具体地写些人和事，若让人、景、事三者交融一体来写，可以使作文更为感人。</a:t>
            </a:r>
            <a:endParaRPr lang="en-US" altLang="zh-CN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711200" y="527050"/>
            <a:ext cx="8035925" cy="422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  <a:buFontTx/>
              <a:buAutoNum type="circleNumDbPlain" startAt="5"/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写景物时不要忘掉自己与景物之间的关系，要有意识地把自己的感情、感受写进去，这样使人读了会产生一种身临其境之感。</a:t>
            </a:r>
            <a:endParaRPr lang="zh-CN" altLang="en-US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  <a:buFontTx/>
              <a:buAutoNum type="circleNumDbPlain" startAt="5"/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适当地、正确地引用前人描写景物的诗词歌赋，也可以为作文增色。这就需要你平时多加阅读和积累。</a:t>
            </a:r>
            <a:endParaRPr lang="en-US" altLang="zh-CN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554038" y="903288"/>
            <a:ext cx="8035925" cy="312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雨中即景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一阵凉风袭来，拂过窗棂，树枝随风摇摆，摆动着婀娜的身姿。一丝细雨慢条斯理般地落在窗棂上，不一会儿便有雨滴落在窗棂上，窗棂沾满了雨的痕迹。我慢慢伸出手，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文本框 1"/>
          <p:cNvSpPr txBox="1">
            <a:spLocks noChangeArrowheads="1"/>
          </p:cNvSpPr>
          <p:nvPr/>
        </p:nvSpPr>
        <p:spPr bwMode="auto">
          <a:xfrm>
            <a:off x="1563688" y="298450"/>
            <a:ext cx="2295525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3200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佳作赏析</a:t>
            </a:r>
            <a:endParaRPr lang="zh-CN" altLang="en-US" sz="3200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566738" y="635000"/>
            <a:ext cx="8035925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想要迎接窗外的雨，但是它总是不落在我的手上，使我觉得与它们的距离是那么的遥远。看着那雨，我想起了远方的父母。雨，不落在我手中，是否像爸爸妈妈不在我身边，如果真是像雨，那他们岂不是陪在我身边，日日夜夜呵护着我？一阵凉风吹来，卷走了我内心的郁闷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757238" y="563563"/>
            <a:ext cx="7678737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不经意间，我看见了窗外不起眼的太阳花，它正在幸福地吸吮着甘露，犹如婴儿吸吮着妈妈的乳汁，它的生命得到了雨的滋润，因此焕发出迷人的芳香和色彩。我的生命是父母给的，是父母含辛茹苦地把我抚养成人。那我是不是就是窗外的太阳花，而父母就是雨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58838" y="631825"/>
            <a:ext cx="7758112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雨停了，一切景物都被这场雨洗涤过，显得格外清新可爱。一些树叶上，还滑滚着珍珠般的雨滴，那是一个个小生命。不久，太阳出来了，照在水滴上，水滴焕发着色彩，显得格外耀眼。我的人生不也正是因为父母，才如此精彩吗？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95350" y="1714500"/>
            <a:ext cx="77882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评语</a:t>
            </a:r>
            <a:r>
              <a:rPr lang="zh-CN" altLang="en-US" sz="3200" b="1">
                <a:latin typeface="宋体" panose="02010600030101010101" pitchFamily="2" charset="-122"/>
              </a:rPr>
              <a:t>：小作者想象丰富，语言形象生动。同时还能展开联想、借景抒情，表达出真情实感。全文衔接自然，结尾的反问句立意深刻。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3976688" cy="514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3"/>
          <p:cNvGrpSpPr/>
          <p:nvPr/>
        </p:nvGrpSpPr>
        <p:grpSpPr bwMode="auto">
          <a:xfrm>
            <a:off x="5076056" y="860134"/>
            <a:ext cx="737635" cy="720080"/>
            <a:chOff x="2879678" y="2429301"/>
            <a:chExt cx="1440000" cy="1440000"/>
          </a:xfrm>
          <a:noFill/>
        </p:grpSpPr>
        <p:sp>
          <p:nvSpPr>
            <p:cNvPr id="7" name="矩形 6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13"/>
          <p:cNvGrpSpPr/>
          <p:nvPr/>
        </p:nvGrpSpPr>
        <p:grpSpPr bwMode="auto">
          <a:xfrm>
            <a:off x="5935878" y="860134"/>
            <a:ext cx="737635" cy="720080"/>
            <a:chOff x="2879678" y="2429301"/>
            <a:chExt cx="1440000" cy="1440000"/>
          </a:xfrm>
          <a:noFill/>
        </p:grpSpPr>
        <p:sp>
          <p:nvSpPr>
            <p:cNvPr id="14" name="矩形 13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13"/>
          <p:cNvGrpSpPr/>
          <p:nvPr/>
        </p:nvGrpSpPr>
        <p:grpSpPr bwMode="auto">
          <a:xfrm>
            <a:off x="6795700" y="860134"/>
            <a:ext cx="737635" cy="720080"/>
            <a:chOff x="2879678" y="2429301"/>
            <a:chExt cx="1440000" cy="1440000"/>
          </a:xfrm>
          <a:noFill/>
        </p:grpSpPr>
        <p:sp>
          <p:nvSpPr>
            <p:cNvPr id="20" name="矩形 19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13"/>
          <p:cNvGrpSpPr/>
          <p:nvPr/>
        </p:nvGrpSpPr>
        <p:grpSpPr bwMode="auto">
          <a:xfrm>
            <a:off x="7655523" y="860134"/>
            <a:ext cx="737635" cy="720080"/>
            <a:chOff x="2879678" y="2429301"/>
            <a:chExt cx="1440000" cy="1440000"/>
          </a:xfrm>
          <a:noFill/>
        </p:grpSpPr>
        <p:sp>
          <p:nvSpPr>
            <p:cNvPr id="26" name="矩形 25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13"/>
          <p:cNvGrpSpPr/>
          <p:nvPr/>
        </p:nvGrpSpPr>
        <p:grpSpPr bwMode="auto">
          <a:xfrm>
            <a:off x="5076056" y="2117710"/>
            <a:ext cx="737635" cy="720080"/>
            <a:chOff x="2879678" y="2429301"/>
            <a:chExt cx="1440000" cy="1440000"/>
          </a:xfrm>
          <a:noFill/>
        </p:grpSpPr>
        <p:sp>
          <p:nvSpPr>
            <p:cNvPr id="32" name="矩形 31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3"/>
          <p:cNvGrpSpPr/>
          <p:nvPr/>
        </p:nvGrpSpPr>
        <p:grpSpPr bwMode="auto">
          <a:xfrm>
            <a:off x="5935878" y="2117710"/>
            <a:ext cx="737635" cy="720080"/>
            <a:chOff x="2879678" y="2429301"/>
            <a:chExt cx="1440000" cy="1440000"/>
          </a:xfrm>
          <a:noFill/>
        </p:grpSpPr>
        <p:sp>
          <p:nvSpPr>
            <p:cNvPr id="38" name="矩形 37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3"/>
          <p:cNvGrpSpPr/>
          <p:nvPr/>
        </p:nvGrpSpPr>
        <p:grpSpPr bwMode="auto">
          <a:xfrm>
            <a:off x="6795700" y="2117710"/>
            <a:ext cx="737635" cy="720080"/>
            <a:chOff x="2879678" y="2429301"/>
            <a:chExt cx="1440000" cy="1440000"/>
          </a:xfrm>
          <a:noFill/>
        </p:grpSpPr>
        <p:sp>
          <p:nvSpPr>
            <p:cNvPr id="44" name="矩形 43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3"/>
          <p:cNvGrpSpPr/>
          <p:nvPr/>
        </p:nvGrpSpPr>
        <p:grpSpPr bwMode="auto">
          <a:xfrm>
            <a:off x="7655523" y="2117710"/>
            <a:ext cx="737635" cy="720080"/>
            <a:chOff x="2879678" y="2429301"/>
            <a:chExt cx="1440000" cy="1440000"/>
          </a:xfrm>
          <a:noFill/>
        </p:grpSpPr>
        <p:sp>
          <p:nvSpPr>
            <p:cNvPr id="50" name="矩形 49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4" name="矩形 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5089525" y="852488"/>
            <a:ext cx="3316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4000" b="1"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5" name="组合 63"/>
          <p:cNvGrpSpPr/>
          <p:nvPr/>
        </p:nvGrpSpPr>
        <p:grpSpPr bwMode="auto">
          <a:xfrm>
            <a:off x="0" y="0"/>
            <a:ext cx="4373563" cy="4675188"/>
            <a:chOff x="-1" y="0"/>
            <a:chExt cx="5345001" cy="5476973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5345000" y="0"/>
              <a:ext cx="0" cy="5476973"/>
            </a:xfrm>
            <a:prstGeom prst="line">
              <a:avLst/>
            </a:prstGeom>
            <a:ln w="28575">
              <a:solidFill>
                <a:srgbClr val="2970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H="1">
              <a:off x="-1" y="5467674"/>
              <a:ext cx="5345001" cy="0"/>
            </a:xfrm>
            <a:prstGeom prst="line">
              <a:avLst/>
            </a:prstGeom>
            <a:ln w="28575">
              <a:solidFill>
                <a:srgbClr val="2970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椭圆 76"/>
          <p:cNvSpPr/>
          <p:nvPr/>
        </p:nvSpPr>
        <p:spPr bwMode="auto">
          <a:xfrm>
            <a:off x="4178300" y="3438525"/>
            <a:ext cx="390525" cy="392113"/>
          </a:xfrm>
          <a:prstGeom prst="ellipse">
            <a:avLst/>
          </a:prstGeom>
          <a:solidFill>
            <a:srgbClr val="6DADC9"/>
          </a:solidFill>
          <a:ln w="28575">
            <a:solidFill>
              <a:srgbClr val="29708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endParaRPr lang="zh-CN" altLang="en-US" sz="1600" b="1" dirty="0" smtClean="0">
              <a:solidFill>
                <a:srgbClr val="FFFFFF"/>
              </a:solidFill>
              <a:latin typeface="宋体" panose="02010600030101010101" pitchFamily="2" charset="-122"/>
              <a:ea typeface="经典长宋简" panose="02010609000101010101" pitchFamily="49" charset="-122"/>
              <a:cs typeface="经典长宋简" panose="02010609000101010101" pitchFamily="49" charset="-122"/>
            </a:endParaRPr>
          </a:p>
        </p:txBody>
      </p:sp>
      <p:grpSp>
        <p:nvGrpSpPr>
          <p:cNvPr id="11278" name="组合 1"/>
          <p:cNvGrpSpPr/>
          <p:nvPr/>
        </p:nvGrpSpPr>
        <p:grpSpPr bwMode="auto">
          <a:xfrm>
            <a:off x="4165600" y="835025"/>
            <a:ext cx="415925" cy="2986088"/>
            <a:chOff x="4165600" y="835025"/>
            <a:chExt cx="415925" cy="2986088"/>
          </a:xfrm>
        </p:grpSpPr>
        <p:sp>
          <p:nvSpPr>
            <p:cNvPr id="68" name="椭圆 67"/>
            <p:cNvSpPr/>
            <p:nvPr/>
          </p:nvSpPr>
          <p:spPr bwMode="auto">
            <a:xfrm>
              <a:off x="4178300" y="2397125"/>
              <a:ext cx="390525" cy="390525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en-US" altLang="zh-CN" sz="1600" b="1" dirty="0">
                  <a:solidFill>
                    <a:srgbClr val="FFFFFF"/>
                  </a:solidFill>
                  <a:latin typeface="宋体" panose="02010600030101010101" pitchFamily="2" charset="-122"/>
                  <a:ea typeface="经典长宋简" panose="02010609000101010101" pitchFamily="49" charset="-122"/>
                  <a:cs typeface="经典长宋简" panose="02010609000101010101" pitchFamily="49" charset="-122"/>
                </a:rPr>
                <a:t>_</a:t>
              </a:r>
              <a:endParaRPr lang="zh-CN" altLang="en-US" sz="1600" b="1" dirty="0" smtClean="0">
                <a:solidFill>
                  <a:srgbClr val="FFFFFF"/>
                </a:solidFill>
                <a:latin typeface="宋体" panose="02010600030101010101" pitchFamily="2" charset="-122"/>
                <a:ea typeface="经典长宋简" panose="02010609000101010101" pitchFamily="49" charset="-122"/>
                <a:cs typeface="经典长宋简" panose="02010609000101010101" pitchFamily="49" charset="-122"/>
              </a:endParaRPr>
            </a:p>
          </p:txBody>
        </p:sp>
        <p:sp>
          <p:nvSpPr>
            <p:cNvPr id="69" name="椭圆 68"/>
            <p:cNvSpPr/>
            <p:nvPr/>
          </p:nvSpPr>
          <p:spPr bwMode="auto">
            <a:xfrm>
              <a:off x="4178300" y="2917825"/>
              <a:ext cx="390525" cy="390525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dirty="0" smtClean="0">
                  <a:solidFill>
                    <a:srgbClr val="FFFFFF"/>
                  </a:solidFill>
                  <a:latin typeface="宋体" panose="02010600030101010101" pitchFamily="2" charset="-122"/>
                  <a:ea typeface="经典长宋简" panose="02010609000101010101" pitchFamily="49" charset="-122"/>
                  <a:cs typeface="经典长宋简" panose="02010609000101010101" pitchFamily="49" charset="-122"/>
                </a:rPr>
                <a:t>即</a:t>
              </a:r>
              <a:endParaRPr lang="zh-CN" altLang="en-US" sz="1600" b="1" dirty="0" smtClean="0">
                <a:solidFill>
                  <a:srgbClr val="FFFFFF"/>
                </a:solidFill>
                <a:latin typeface="宋体" panose="02010600030101010101" pitchFamily="2" charset="-122"/>
                <a:ea typeface="经典长宋简" panose="02010609000101010101" pitchFamily="49" charset="-122"/>
                <a:cs typeface="经典长宋简" panose="02010609000101010101" pitchFamily="49" charset="-122"/>
              </a:endParaRPr>
            </a:p>
          </p:txBody>
        </p:sp>
        <p:sp>
          <p:nvSpPr>
            <p:cNvPr id="70" name="椭圆 69"/>
            <p:cNvSpPr/>
            <p:nvPr/>
          </p:nvSpPr>
          <p:spPr bwMode="auto">
            <a:xfrm>
              <a:off x="4178300" y="835025"/>
              <a:ext cx="390525" cy="392113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smtClean="0">
                  <a:solidFill>
                    <a:srgbClr val="FFFFFF"/>
                  </a:solidFill>
                  <a:latin typeface="宋体" panose="02010600030101010101" pitchFamily="2" charset="-122"/>
                  <a:ea typeface="经典长宋简" panose="02010609000101010101" pitchFamily="49" charset="-122"/>
                </a:rPr>
                <a:t>习</a:t>
              </a:r>
              <a:endParaRPr lang="zh-CN" altLang="en-US" sz="1600" b="1" smtClean="0">
                <a:solidFill>
                  <a:srgbClr val="FFFFFF"/>
                </a:solidFill>
                <a:latin typeface="宋体" panose="02010600030101010101" pitchFamily="2" charset="-122"/>
                <a:ea typeface="经典长宋简" panose="02010609000101010101" pitchFamily="49" charset="-122"/>
              </a:endParaRPr>
            </a:p>
          </p:txBody>
        </p:sp>
        <p:sp>
          <p:nvSpPr>
            <p:cNvPr id="71" name="椭圆 70"/>
            <p:cNvSpPr/>
            <p:nvPr/>
          </p:nvSpPr>
          <p:spPr bwMode="auto">
            <a:xfrm>
              <a:off x="4178300" y="1355725"/>
              <a:ext cx="390525" cy="390525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1600" b="1" dirty="0" smtClean="0">
                  <a:solidFill>
                    <a:srgbClr val="FFFFFF"/>
                  </a:solidFill>
                  <a:latin typeface="宋体" panose="02010600030101010101" pitchFamily="2" charset="-122"/>
                  <a:ea typeface="经典长宋简" panose="02010609000101010101" pitchFamily="49" charset="-122"/>
                  <a:cs typeface="经典长宋简" panose="02010609000101010101" pitchFamily="49" charset="-122"/>
                </a:rPr>
                <a:t>作</a:t>
              </a:r>
              <a:endParaRPr lang="zh-CN" altLang="en-US" sz="1600" b="1" dirty="0" smtClean="0">
                <a:solidFill>
                  <a:srgbClr val="FFFFFF"/>
                </a:solidFill>
                <a:latin typeface="宋体" panose="02010600030101010101" pitchFamily="2" charset="-122"/>
                <a:ea typeface="经典长宋简" panose="02010609000101010101" pitchFamily="49" charset="-122"/>
                <a:cs typeface="经典长宋简" panose="02010609000101010101" pitchFamily="49" charset="-122"/>
              </a:endParaRPr>
            </a:p>
          </p:txBody>
        </p:sp>
        <p:sp>
          <p:nvSpPr>
            <p:cNvPr id="78" name="椭圆 77"/>
            <p:cNvSpPr/>
            <p:nvPr/>
          </p:nvSpPr>
          <p:spPr bwMode="auto">
            <a:xfrm>
              <a:off x="4178300" y="1876425"/>
              <a:ext cx="390525" cy="390525"/>
            </a:xfrm>
            <a:prstGeom prst="ellipse">
              <a:avLst/>
            </a:prstGeom>
            <a:solidFill>
              <a:srgbClr val="6DADC9"/>
            </a:solidFill>
            <a:ln w="28575">
              <a:solidFill>
                <a:srgbClr val="29708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prstClr val="white"/>
                  </a:solidFill>
                  <a:latin typeface="宋体" panose="02010600030101010101" pitchFamily="2" charset="-122"/>
                </a:rPr>
                <a:t>:</a:t>
              </a:r>
              <a:endParaRPr lang="zh-CN" altLang="en-US" sz="2400" dirty="0">
                <a:solidFill>
                  <a:prstClr val="white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290" name="文本框 1"/>
            <p:cNvSpPr txBox="1">
              <a:spLocks noChangeArrowheads="1"/>
            </p:cNvSpPr>
            <p:nvPr/>
          </p:nvSpPr>
          <p:spPr bwMode="auto">
            <a:xfrm>
              <a:off x="4165600" y="3451225"/>
              <a:ext cx="415925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b="1">
                  <a:solidFill>
                    <a:srgbClr val="FFFFFF"/>
                  </a:solidFill>
                  <a:latin typeface="宋体" panose="02010600030101010101" pitchFamily="2" charset="-122"/>
                </a:rPr>
                <a:t>景</a:t>
              </a:r>
              <a:endParaRPr lang="zh-CN" altLang="en-US" b="1">
                <a:solidFill>
                  <a:srgbClr val="FFFFFF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37" name="组合 13"/>
          <p:cNvGrpSpPr/>
          <p:nvPr/>
        </p:nvGrpSpPr>
        <p:grpSpPr bwMode="auto">
          <a:xfrm>
            <a:off x="5076056" y="3334714"/>
            <a:ext cx="737635" cy="720080"/>
            <a:chOff x="2879678" y="2429301"/>
            <a:chExt cx="1440000" cy="1440000"/>
          </a:xfrm>
          <a:noFill/>
        </p:grpSpPr>
        <p:sp>
          <p:nvSpPr>
            <p:cNvPr id="72" name="矩形 71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13"/>
          <p:cNvGrpSpPr/>
          <p:nvPr/>
        </p:nvGrpSpPr>
        <p:grpSpPr bwMode="auto">
          <a:xfrm>
            <a:off x="5935878" y="3334714"/>
            <a:ext cx="737635" cy="720080"/>
            <a:chOff x="2879678" y="2429301"/>
            <a:chExt cx="1440000" cy="1440000"/>
          </a:xfrm>
          <a:noFill/>
        </p:grpSpPr>
        <p:sp>
          <p:nvSpPr>
            <p:cNvPr id="81" name="矩形 80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组合 13"/>
          <p:cNvGrpSpPr/>
          <p:nvPr/>
        </p:nvGrpSpPr>
        <p:grpSpPr bwMode="auto">
          <a:xfrm>
            <a:off x="6795700" y="3334714"/>
            <a:ext cx="737635" cy="720080"/>
            <a:chOff x="2879678" y="2429301"/>
            <a:chExt cx="1440000" cy="1440000"/>
          </a:xfrm>
          <a:noFill/>
        </p:grpSpPr>
        <p:sp>
          <p:nvSpPr>
            <p:cNvPr id="87" name="矩形 86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组合 13"/>
          <p:cNvGrpSpPr/>
          <p:nvPr/>
        </p:nvGrpSpPr>
        <p:grpSpPr bwMode="auto">
          <a:xfrm>
            <a:off x="7655523" y="3334714"/>
            <a:ext cx="737635" cy="720080"/>
            <a:chOff x="2879678" y="2429301"/>
            <a:chExt cx="1440000" cy="1440000"/>
          </a:xfrm>
          <a:noFill/>
        </p:grpSpPr>
        <p:sp>
          <p:nvSpPr>
            <p:cNvPr id="93" name="矩形 92"/>
            <p:cNvSpPr/>
            <p:nvPr/>
          </p:nvSpPr>
          <p:spPr>
            <a:xfrm>
              <a:off x="2879678" y="2430116"/>
              <a:ext cx="1440000" cy="143918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defRPr/>
              </a:pPr>
              <a:endParaRPr lang="zh-CN" altLang="en-US" sz="1600" noProof="1">
                <a:solidFill>
                  <a:srgbClr val="E7E6E6">
                    <a:lumMod val="50000"/>
                  </a:srgb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cxnSp>
          <p:nvCxnSpPr>
            <p:cNvPr id="94" name="直接连接符 93"/>
            <p:cNvCxnSpPr/>
            <p:nvPr/>
          </p:nvCxnSpPr>
          <p:spPr>
            <a:xfrm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H="1">
              <a:off x="2879678" y="2430116"/>
              <a:ext cx="144000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>
              <a:off x="3599678" y="2430116"/>
              <a:ext cx="0" cy="1439185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V="1">
              <a:off x="2879678" y="3150905"/>
              <a:ext cx="1425974" cy="478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5" name="矩形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95875" y="2111375"/>
            <a:ext cx="3316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4000" b="1"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8" name="矩形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95875" y="3327400"/>
            <a:ext cx="33162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4000" b="1"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4000" b="1"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/>
      <p:bldP spid="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89000" y="1830388"/>
            <a:ext cx="7789863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    讨论范文：你认为文章哪处写得好？为什么好？分析修辞手法。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889000" y="3298825"/>
            <a:ext cx="7789863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solidFill>
                  <a:srgbClr val="0033CC"/>
                </a:solidFill>
                <a:latin typeface="宋体" panose="02010600030101010101" pitchFamily="2" charset="-122"/>
              </a:rPr>
              <a:t>比喻、拟人、夸张。</a:t>
            </a:r>
            <a:endParaRPr lang="en-US" altLang="zh-CN" sz="32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1035050" y="1158875"/>
            <a:ext cx="7186613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小结：由此可见，我们在写景时，一定要文辞优美、语言生动，不仅要写出景物的静态美和动态美，还要营造出意境美，恰当的修辞方法必不可少！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1"/>
          <p:cNvSpPr txBox="1">
            <a:spLocks noChangeArrowheads="1"/>
          </p:cNvSpPr>
          <p:nvPr/>
        </p:nvSpPr>
        <p:spPr bwMode="auto">
          <a:xfrm>
            <a:off x="1589088" y="292100"/>
            <a:ext cx="2295525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3200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欣赏美景</a:t>
            </a:r>
            <a:endParaRPr lang="zh-CN" altLang="en-US" sz="3200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2771" name="图片 2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63763" y="1008063"/>
            <a:ext cx="4789487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54075" y="1882775"/>
            <a:ext cx="758190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600" b="1">
                <a:latin typeface="宋体" panose="02010600030101010101" pitchFamily="2" charset="-122"/>
              </a:rPr>
              <a:t>    </a:t>
            </a:r>
            <a:r>
              <a:rPr lang="zh-CN" altLang="en-US" sz="3600" b="1">
                <a:solidFill>
                  <a:srgbClr val="FF0000"/>
                </a:solidFill>
                <a:latin typeface="宋体" panose="02010600030101010101" pitchFamily="2" charset="-122"/>
              </a:rPr>
              <a:t>要求</a:t>
            </a:r>
            <a:r>
              <a:rPr lang="zh-CN" altLang="en-US" sz="3600" b="1">
                <a:latin typeface="宋体" panose="02010600030101010101" pitchFamily="2" charset="-122"/>
              </a:rPr>
              <a:t>：结合画面，运用恰当的比喻、拟人等修辞手法加以描绘，并能巧妙地抒情。</a:t>
            </a:r>
            <a:endParaRPr lang="en-US" altLang="zh-CN" sz="3600" b="1">
              <a:latin typeface="宋体" panose="02010600030101010101" pitchFamily="2" charset="-122"/>
            </a:endParaRPr>
          </a:p>
        </p:txBody>
      </p:sp>
      <p:sp>
        <p:nvSpPr>
          <p:cNvPr id="25603" name="文本框 2"/>
          <p:cNvSpPr txBox="1">
            <a:spLocks noChangeArrowheads="1"/>
          </p:cNvSpPr>
          <p:nvPr/>
        </p:nvSpPr>
        <p:spPr bwMode="auto">
          <a:xfrm>
            <a:off x="1562100" y="339725"/>
            <a:ext cx="2295525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3200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动笔写作</a:t>
            </a:r>
            <a:endParaRPr lang="zh-CN" altLang="en-US" sz="3200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1"/>
          <p:cNvSpPr txBox="1">
            <a:spLocks noChangeArrowheads="1"/>
          </p:cNvSpPr>
          <p:nvPr/>
        </p:nvSpPr>
        <p:spPr bwMode="auto">
          <a:xfrm>
            <a:off x="3232150" y="168275"/>
            <a:ext cx="2295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7" name="文本框 2"/>
          <p:cNvSpPr txBox="1">
            <a:spLocks noChangeArrowheads="1"/>
          </p:cNvSpPr>
          <p:nvPr/>
        </p:nvSpPr>
        <p:spPr bwMode="auto">
          <a:xfrm>
            <a:off x="957263" y="1311289"/>
            <a:ext cx="3071813" cy="60478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激发习作热情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57263" y="2054225"/>
            <a:ext cx="7304087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    同学们，风景无限好，但需要发现美的眼睛，这节课就让我们一起听风景，写风景，把最美的景致留于笔尖。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1"/>
          <p:cNvSpPr txBox="1">
            <a:spLocks noChangeArrowheads="1"/>
          </p:cNvSpPr>
          <p:nvPr/>
        </p:nvSpPr>
        <p:spPr bwMode="auto">
          <a:xfrm>
            <a:off x="1630363" y="295275"/>
            <a:ext cx="3071812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3200" b="1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学生习作</a:t>
            </a:r>
            <a:endParaRPr lang="zh-CN" altLang="en-US" sz="3200" b="1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57263" y="1744663"/>
            <a:ext cx="7304087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    挑选自己观察得最细致的内容，尝试写作。</a:t>
            </a:r>
            <a:endParaRPr lang="en-US" altLang="zh-CN" sz="3200" b="1"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en-US" altLang="zh-CN" sz="3200" b="1">
                <a:latin typeface="宋体" panose="02010600030101010101" pitchFamily="2" charset="-122"/>
              </a:rPr>
              <a:t>    </a:t>
            </a:r>
            <a:r>
              <a:rPr lang="zh-CN" altLang="en-US" sz="3200" b="1">
                <a:latin typeface="宋体" panose="02010600030101010101" pitchFamily="2" charset="-122"/>
              </a:rPr>
              <a:t>明确写作的范围，要求在</a:t>
            </a:r>
            <a:r>
              <a:rPr lang="en-US" altLang="zh-CN" sz="3200" b="1">
                <a:latin typeface="宋体" panose="02010600030101010101" pitchFamily="2" charset="-122"/>
              </a:rPr>
              <a:t>30</a:t>
            </a:r>
            <a:r>
              <a:rPr lang="zh-CN" altLang="en-US" sz="3200" b="1">
                <a:latin typeface="宋体" panose="02010600030101010101" pitchFamily="2" charset="-122"/>
              </a:rPr>
              <a:t>分钟内完成文章初稿。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1"/>
          <p:cNvSpPr txBox="1">
            <a:spLocks noChangeArrowheads="1"/>
          </p:cNvSpPr>
          <p:nvPr/>
        </p:nvSpPr>
        <p:spPr bwMode="auto">
          <a:xfrm>
            <a:off x="1674813" y="307975"/>
            <a:ext cx="3071812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 smtClean="0"/>
              <a:t>巡视指导</a:t>
            </a:r>
            <a:endParaRPr lang="zh-CN" altLang="en-US" dirty="0" smtClean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01713" y="1149350"/>
            <a:ext cx="7304087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    对于极少数作文方面存在问题的同学，适时降低作文要求，只要抓住记忆深刻的景物特点，写出自己的感受就行，并在黑板上列出相关的好词佳句供这部分同学参考。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1"/>
          <p:cNvSpPr txBox="1">
            <a:spLocks noChangeArrowheads="1"/>
          </p:cNvSpPr>
          <p:nvPr/>
        </p:nvSpPr>
        <p:spPr bwMode="auto">
          <a:xfrm>
            <a:off x="3225800" y="177800"/>
            <a:ext cx="22955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32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699" name="文本框 2"/>
          <p:cNvSpPr txBox="1">
            <a:spLocks noChangeArrowheads="1"/>
          </p:cNvSpPr>
          <p:nvPr/>
        </p:nvSpPr>
        <p:spPr bwMode="auto">
          <a:xfrm>
            <a:off x="901700" y="1116013"/>
            <a:ext cx="3071813" cy="6048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 smtClean="0"/>
              <a:t>交流作品</a:t>
            </a:r>
            <a:endParaRPr lang="zh-CN" altLang="en-US" dirty="0" smtClean="0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84313" y="1793875"/>
            <a:ext cx="6586537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    把自己的作文与大家一起交流，是一件很快乐的事情。如果你写的作文能够给大家带来快乐，你自己也一定会开心的。 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1"/>
          <p:cNvSpPr txBox="1">
            <a:spLocks noChangeArrowheads="1"/>
          </p:cNvSpPr>
          <p:nvPr/>
        </p:nvSpPr>
        <p:spPr bwMode="auto">
          <a:xfrm>
            <a:off x="1625600" y="311150"/>
            <a:ext cx="3071813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 smtClean="0"/>
              <a:t>评议修改</a:t>
            </a:r>
            <a:endParaRPr lang="zh-CN" altLang="en-US" dirty="0" smtClean="0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82650" y="1414463"/>
            <a:ext cx="7291388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    自行选择伙伴进行修改，找出习作中值得学习的地方，用波浪线画出来。写出好在哪里和为什么好，写出自己的感受和启发。 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20763" y="1057275"/>
            <a:ext cx="730408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推荐习作，全班交流，并陈述推荐的理由，教师做及时的点评。</a:t>
            </a:r>
            <a:endParaRPr lang="zh-CN" altLang="en-US" sz="3200" b="1" dirty="0">
              <a:latin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找出亮点，放大亮点，激励评说。使学生明白别人写的作文的亮点在哪里，以及为什么这样写好。引导学生借鉴他人的作文，重新修改自己的习作。 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1747" name="文本框 2"/>
          <p:cNvSpPr txBox="1">
            <a:spLocks noChangeArrowheads="1"/>
          </p:cNvSpPr>
          <p:nvPr/>
        </p:nvSpPr>
        <p:spPr bwMode="auto">
          <a:xfrm>
            <a:off x="1600993" y="315913"/>
            <a:ext cx="3071813" cy="6048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 smtClean="0"/>
              <a:t>佳作交流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503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文本框 1"/>
          <p:cNvSpPr txBox="1">
            <a:spLocks noChangeArrowheads="1"/>
          </p:cNvSpPr>
          <p:nvPr/>
        </p:nvSpPr>
        <p:spPr bwMode="auto">
          <a:xfrm>
            <a:off x="3511550" y="463550"/>
            <a:ext cx="2295525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defRPr/>
            </a:pPr>
            <a:r>
              <a:rPr lang="zh-CN" alt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endParaRPr lang="zh-CN" altLang="en-US" sz="32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96963" y="1960563"/>
            <a:ext cx="7304087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    在自改过程中，学生重新感受写作的过程，在查漏补缺中完善了自己的作文，享受了习作过后的愉悦感。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32771" name="文本框 2"/>
          <p:cNvSpPr txBox="1">
            <a:spLocks noChangeArrowheads="1"/>
          </p:cNvSpPr>
          <p:nvPr/>
        </p:nvSpPr>
        <p:spPr bwMode="auto">
          <a:xfrm>
            <a:off x="1600993" y="303213"/>
            <a:ext cx="3071813" cy="6048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 smtClean="0"/>
              <a:t>自改作文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04838" y="1108075"/>
            <a:ext cx="8021637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在教师巡视指导过程中对于能把事情写清楚，很有个性、真实性的作文和存在问题或问题较大的作文，师生集体评改（不少于</a:t>
            </a:r>
            <a:r>
              <a:rPr lang="en-US" altLang="zh-CN" sz="3200" b="1" dirty="0">
                <a:latin typeface="宋体" panose="02010600030101010101" pitchFamily="2" charset="-122"/>
              </a:rPr>
              <a:t>2</a:t>
            </a:r>
            <a:r>
              <a:rPr lang="zh-CN" altLang="en-US" sz="3200" b="1" dirty="0">
                <a:latin typeface="宋体" panose="02010600030101010101" pitchFamily="2" charset="-122"/>
              </a:rPr>
              <a:t>遍），随后学生第二次作文。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63600" y="1712913"/>
            <a:ext cx="766762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教师进一步点评，张扬写作个性，表扬有独特体验的亮点，尽可能多表扬。组织评选班级最佳。（最佳小作家、最佳小先生、最佳小编辑、最佳小</a:t>
            </a:r>
            <a:r>
              <a:rPr lang="en-US" altLang="zh-CN" sz="3200" b="1" dirty="0">
                <a:latin typeface="宋体" panose="02010600030101010101" pitchFamily="2" charset="-122"/>
              </a:rPr>
              <a:t>……</a:t>
            </a:r>
            <a:r>
              <a:rPr lang="zh-CN" altLang="en-US" sz="3200" b="1" dirty="0">
                <a:latin typeface="宋体" panose="02010600030101010101" pitchFamily="2" charset="-122"/>
              </a:rPr>
              <a:t>）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4819" name="文本框 2"/>
          <p:cNvSpPr txBox="1">
            <a:spLocks noChangeArrowheads="1"/>
          </p:cNvSpPr>
          <p:nvPr/>
        </p:nvSpPr>
        <p:spPr bwMode="auto">
          <a:xfrm>
            <a:off x="1625600" y="309563"/>
            <a:ext cx="3071813" cy="6048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200" b="1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>
              <a:defRPr/>
            </a:pPr>
            <a:r>
              <a:rPr lang="zh-CN" altLang="en-US" dirty="0" smtClean="0"/>
              <a:t>评选最佳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文本框 3"/>
          <p:cNvSpPr txBox="1">
            <a:spLocks noChangeArrowheads="1"/>
          </p:cNvSpPr>
          <p:nvPr/>
        </p:nvSpPr>
        <p:spPr bwMode="auto">
          <a:xfrm>
            <a:off x="674688" y="1720850"/>
            <a:ext cx="8035925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老师和同学们一样，看到美好的事物，总会心存感动，然后想把这些话表达出来，写成文章。下面老师就展示一下自己的成果，请同学们大胆发言、提出建议。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6147" name="文本框 1"/>
          <p:cNvSpPr txBox="1">
            <a:spLocks noChangeArrowheads="1"/>
          </p:cNvSpPr>
          <p:nvPr/>
        </p:nvSpPr>
        <p:spPr bwMode="auto">
          <a:xfrm>
            <a:off x="1582738" y="330200"/>
            <a:ext cx="2295525" cy="6048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3200" dirty="0">
                <a:ln w="9525">
                  <a:solidFill>
                    <a:srgbClr val="297083"/>
                  </a:solidFill>
                </a:ln>
                <a:solidFill>
                  <a:srgbClr val="297083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巧设案例</a:t>
            </a:r>
            <a:endParaRPr lang="zh-CN" altLang="en-US" sz="3200" dirty="0">
              <a:ln w="9525">
                <a:solidFill>
                  <a:srgbClr val="297083"/>
                </a:solidFill>
              </a:ln>
              <a:solidFill>
                <a:srgbClr val="297083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652463" y="1155700"/>
            <a:ext cx="7715250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600" b="1" dirty="0">
                <a:latin typeface="宋体" panose="02010600030101010101" pitchFamily="2" charset="-122"/>
              </a:rPr>
              <a:t>    屏幕出示例文，引导学生集体评议，从而能够感悟优点，并指出缺点，由此复习已经学过的习作方法和注意事项。</a:t>
            </a:r>
            <a:endParaRPr lang="en-US" altLang="zh-CN" sz="36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738188" y="1739900"/>
            <a:ext cx="80359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明确写景文章的注意事项：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738188" y="2571750"/>
            <a:ext cx="8035925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    书写需要工整；表达要有条理性；叙述要生动具体，以及标点使用要得当等。</a:t>
            </a:r>
            <a:endParaRPr lang="en-US" altLang="zh-CN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649288" y="1038225"/>
            <a:ext cx="803592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既然同学们已经练过写景作文，下面请同学们共同回忆一下写景作文给我们提出了哪些要求？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649288" y="2955925"/>
            <a:ext cx="80359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    要按一定顺序、色彩变化、声响、形态变化等来写文章。</a:t>
            </a:r>
            <a:endParaRPr lang="en-US" altLang="zh-CN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27088" y="815975"/>
            <a:ext cx="80359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按一定顺序描写有什么好处呢？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3638550" y="1677988"/>
            <a:ext cx="20558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solidFill>
                  <a:srgbClr val="0033CC"/>
                </a:solidFill>
                <a:latin typeface="宋体" panose="02010600030101010101" pitchFamily="2" charset="-122"/>
              </a:rPr>
              <a:t>脉络清楚</a:t>
            </a:r>
            <a:endParaRPr lang="en-US" altLang="zh-CN" sz="3200" b="1" dirty="0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35088" y="2360613"/>
            <a:ext cx="6831012" cy="186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    除了按一定的顺序来写外，我们还要抓住景物的特点进行描绘，哪些属于景物的特点呢？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89000" y="1423988"/>
            <a:ext cx="761206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latin typeface="宋体" panose="02010600030101010101" pitchFamily="2" charset="-122"/>
              </a:rPr>
              <a:t>景中有人、景中有情，如何把景写生动？</a:t>
            </a:r>
            <a:endParaRPr lang="en-US" altLang="zh-CN" sz="3200" b="1">
              <a:latin typeface="宋体" panose="02010600030101010101" pitchFamily="2" charset="-122"/>
            </a:endParaRPr>
          </a:p>
        </p:txBody>
      </p:sp>
      <p:sp>
        <p:nvSpPr>
          <p:cNvPr id="3" name="文本框 3"/>
          <p:cNvSpPr txBox="1">
            <a:spLocks noChangeArrowheads="1"/>
          </p:cNvSpPr>
          <p:nvPr/>
        </p:nvSpPr>
        <p:spPr bwMode="auto">
          <a:xfrm>
            <a:off x="889000" y="2620963"/>
            <a:ext cx="7277100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3200" b="1">
                <a:solidFill>
                  <a:srgbClr val="0033CC"/>
                </a:solidFill>
                <a:latin typeface="宋体" panose="02010600030101010101" pitchFamily="2" charset="-122"/>
              </a:rPr>
              <a:t>颜色  形态  气味  声音  大小 </a:t>
            </a:r>
            <a:r>
              <a:rPr lang="en-US" altLang="zh-CN" sz="3200" b="1">
                <a:solidFill>
                  <a:srgbClr val="0033CC"/>
                </a:solidFill>
                <a:latin typeface="宋体" panose="02010600030101010101" pitchFamily="2" charset="-122"/>
              </a:rPr>
              <a:t>……</a:t>
            </a:r>
            <a:endParaRPr lang="en-US" altLang="zh-CN" sz="32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c">
  <a:themeElements>
    <a:clrScheme name="自定义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eaLnBrk="1" hangingPunct="1">
          <a:lnSpc>
            <a:spcPct val="120000"/>
          </a:lnSpc>
          <a:spcBef>
            <a:spcPts val="600"/>
          </a:spcBef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2098</Words>
  <Application>WPS 演示</Application>
  <PresentationFormat>全屏显示(16:9)</PresentationFormat>
  <Paragraphs>127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6" baseType="lpstr">
      <vt:lpstr>Arial</vt:lpstr>
      <vt:lpstr>宋体</vt:lpstr>
      <vt:lpstr>Wingdings</vt:lpstr>
      <vt:lpstr>楷体</vt:lpstr>
      <vt:lpstr>Calibri</vt:lpstr>
      <vt:lpstr>Calibri</vt:lpstr>
      <vt:lpstr>微软雅黑</vt:lpstr>
      <vt:lpstr>方正清刻本悦宋简体</vt:lpstr>
      <vt:lpstr>黑体</vt:lpstr>
      <vt:lpstr>经典长宋简</vt:lpstr>
      <vt:lpstr>Arial Unicode MS</vt:lpstr>
      <vt:lpstr>等线</vt:lpstr>
      <vt:lpstr>Arial</vt:lpstr>
      <vt:lpstr>第一PPT模板网-WWW.1PPT.COMc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第一PPT模板网-WWW.1PPT.COMc</dc:creator>
  <cp:lastModifiedBy>罗</cp:lastModifiedBy>
  <cp:revision>1</cp:revision>
  <dcterms:created xsi:type="dcterms:W3CDTF">2023-10-23T04:35:14Z</dcterms:created>
  <dcterms:modified xsi:type="dcterms:W3CDTF">2023-10-23T04:35:14Z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3C970E57ACD2463CA85CA4A82A7B1B17_12</vt:lpwstr>
  </property>
  <property fmtid="{D5CDD505-2E9C-101B-9397-08002B2CF9AE}" pid="3" name="KSOProductBuildVer">
    <vt:lpwstr>2052-12.1.0.15712</vt:lpwstr>
  </property>
</Properties>
</file>