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3"/>
  </p:notesMasterIdLst>
  <p:sldIdLst>
    <p:sldId id="288" r:id="rId3"/>
    <p:sldId id="322" r:id="rId4"/>
    <p:sldId id="338" r:id="rId5"/>
    <p:sldId id="339" r:id="rId6"/>
    <p:sldId id="340" r:id="rId7"/>
    <p:sldId id="323" r:id="rId8"/>
    <p:sldId id="341" r:id="rId9"/>
    <p:sldId id="342" r:id="rId10"/>
    <p:sldId id="343" r:id="rId11"/>
    <p:sldId id="324" r:id="rId12"/>
    <p:sldId id="344" r:id="rId14"/>
    <p:sldId id="326" r:id="rId15"/>
    <p:sldId id="345" r:id="rId16"/>
    <p:sldId id="335" r:id="rId17"/>
    <p:sldId id="346" r:id="rId18"/>
    <p:sldId id="347" r:id="rId19"/>
    <p:sldId id="348" r:id="rId20"/>
    <p:sldId id="349" r:id="rId21"/>
    <p:sldId id="350" r:id="rId22"/>
    <p:sldId id="351" r:id="rId23"/>
    <p:sldId id="329" r:id="rId24"/>
    <p:sldId id="352" r:id="rId25"/>
    <p:sldId id="353" r:id="rId26"/>
  </p:sldIdLst>
  <p:sldSz cx="9144000" cy="5143500" type="screen16x9"/>
  <p:notesSz cx="6858000" cy="9144000"/>
  <p:embeddedFontLst>
    <p:embeddedFont>
      <p:font typeface="Calibri Light" panose="020F0302020204030204"/>
      <p:regular r:id="rId30"/>
      <p:italic r:id="rId31"/>
    </p:embeddedFont>
    <p:embeddedFont>
      <p:font typeface="微软雅黑" panose="020B0503020204020204" pitchFamily="34" charset="-122"/>
      <p:regular r:id="rId32"/>
    </p:embeddedFont>
    <p:embeddedFont>
      <p:font typeface="楷体" panose="02010609060101010101" pitchFamily="49" charset="-122"/>
      <p:regular r:id="rId33"/>
    </p:embeddedFont>
    <p:embeddedFont>
      <p:font typeface="黑体" panose="02010609060101010101" pitchFamily="49" charset="-122"/>
      <p:regular r:id="rId34"/>
    </p:embeddedFont>
    <p:embeddedFont>
      <p:font typeface="taozhi.cn_PY" panose="02010600030101010101" pitchFamily="2" charset="-122"/>
      <p:regular r:id="rId35"/>
    </p:embeddedFont>
    <p:embeddedFont>
      <p:font typeface="Calibri" panose="020F0502020204030204" charset="0"/>
      <p:regular r:id="rId36"/>
      <p:bold r:id="rId37"/>
      <p:italic r:id="rId38"/>
      <p:boldItalic r:id="rId39"/>
    </p:embeddedFont>
  </p:embeddedFontLst>
  <p:custDataLst>
    <p:tags r:id="rId4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55" autoAdjust="0"/>
    <p:restoredTop sz="94694" autoAdjust="0"/>
  </p:normalViewPr>
  <p:slideViewPr>
    <p:cSldViewPr>
      <p:cViewPr>
        <p:scale>
          <a:sx n="120" d="100"/>
          <a:sy n="120" d="100"/>
        </p:scale>
        <p:origin x="-1566" y="-51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0" Type="http://schemas.openxmlformats.org/officeDocument/2006/relationships/tags" Target="tags/tag1.xml"/><Relationship Id="rId4" Type="http://schemas.openxmlformats.org/officeDocument/2006/relationships/slide" Target="slides/slide2.xml"/><Relationship Id="rId39" Type="http://schemas.openxmlformats.org/officeDocument/2006/relationships/font" Target="fonts/font10.fntdata"/><Relationship Id="rId38" Type="http://schemas.openxmlformats.org/officeDocument/2006/relationships/font" Target="fonts/font9.fntdata"/><Relationship Id="rId37" Type="http://schemas.openxmlformats.org/officeDocument/2006/relationships/font" Target="fonts/font8.fntdata"/><Relationship Id="rId36" Type="http://schemas.openxmlformats.org/officeDocument/2006/relationships/font" Target="fonts/font7.fntdata"/><Relationship Id="rId35" Type="http://schemas.openxmlformats.org/officeDocument/2006/relationships/font" Target="fonts/font6.fntdata"/><Relationship Id="rId34" Type="http://schemas.openxmlformats.org/officeDocument/2006/relationships/font" Target="fonts/font5.fntdata"/><Relationship Id="rId33" Type="http://schemas.openxmlformats.org/officeDocument/2006/relationships/font" Target="fonts/font4.fntdata"/><Relationship Id="rId32" Type="http://schemas.openxmlformats.org/officeDocument/2006/relationships/font" Target="fonts/font3.fntdata"/><Relationship Id="rId31" Type="http://schemas.openxmlformats.org/officeDocument/2006/relationships/font" Target="fonts/font2.fntdata"/><Relationship Id="rId30" Type="http://schemas.openxmlformats.org/officeDocument/2006/relationships/font" Target="fonts/font1.fntdata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1665A-8881-43AB-A19F-80D77E4756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296A3-D8E1-4537-8BE4-01A1B713DCB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3296A3-D8E1-4537-8BE4-01A1B713DC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3296A3-D8E1-4537-8BE4-01A1B713DC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8DF0F64-5B41-49B1-9484-2D25B65CF3C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EE68CF1-A03C-400D-AB26-90F2CC894F96}" type="slidenum">
              <a:rPr lang="zh-CN" altLang="en-US"/>
            </a:fld>
            <a:endParaRPr lang="zh-CN" altLang="en-US"/>
          </a:p>
        </p:txBody>
      </p:sp>
      <p:pic>
        <p:nvPicPr>
          <p:cNvPr id="1028" name="图片 1073743875" descr="学科网 zxxk.com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6200000">
            <a:off x="3959931" y="-729318"/>
            <a:ext cx="1224136" cy="37938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772419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古人谈读书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441"/>
            <a:ext cx="9170314" cy="4572000"/>
          </a:xfrm>
          <a:prstGeom prst="rect">
            <a:avLst/>
          </a:prstGeom>
        </p:spPr>
      </p:pic>
      <p:grpSp>
        <p:nvGrpSpPr>
          <p:cNvPr id="38" name="组合 37"/>
          <p:cNvGrpSpPr/>
          <p:nvPr/>
        </p:nvGrpSpPr>
        <p:grpSpPr>
          <a:xfrm>
            <a:off x="323528" y="681955"/>
            <a:ext cx="1471085" cy="534600"/>
            <a:chOff x="3131840" y="2188312"/>
            <a:chExt cx="1471085" cy="534600"/>
          </a:xfrm>
        </p:grpSpPr>
        <p:sp>
          <p:nvSpPr>
            <p:cNvPr id="39" name="圆角矩形 38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认读生字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24" name="圆角矩形 23"/>
          <p:cNvSpPr/>
          <p:nvPr/>
        </p:nvSpPr>
        <p:spPr>
          <a:xfrm>
            <a:off x="899592" y="1385318"/>
            <a:ext cx="7372113" cy="3240360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932852" y="2016431"/>
            <a:ext cx="504270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耻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下问  默而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识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之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心既到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矣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，眼口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岂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不到乎？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2257502" y="1851670"/>
            <a:ext cx="67999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200" err="1">
                <a:solidFill>
                  <a:srgbClr val="C00000"/>
                </a:solidFill>
                <a:latin typeface="taozhi.cn_PY" panose="02010600030101010101" pitchFamily="2" charset="-122"/>
              </a:rPr>
              <a:t>chǐ</a:t>
            </a:r>
            <a:endParaRPr lang="zh-CN" altLang="en-US">
              <a:solidFill>
                <a:srgbClr val="C00000"/>
              </a:solidFill>
              <a:latin typeface="taozhi.cn_PY" panose="02010600030101010101" pitchFamily="2" charset="-122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3113625" y="2865555"/>
            <a:ext cx="54694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200" err="1">
                <a:solidFill>
                  <a:srgbClr val="C00000"/>
                </a:solidFill>
                <a:latin typeface="taozhi.cn_PY" panose="02010600030101010101" pitchFamily="2" charset="-122"/>
              </a:rPr>
              <a:t>yǐ</a:t>
            </a:r>
            <a:endParaRPr lang="zh-CN" altLang="en-US">
              <a:solidFill>
                <a:srgbClr val="C00000"/>
              </a:solidFill>
              <a:latin typeface="taozhi.cn_PY" panose="02010600030101010101" pitchFamily="2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4795165" y="2865555"/>
            <a:ext cx="5229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200" err="1">
                <a:solidFill>
                  <a:srgbClr val="C00000"/>
                </a:solidFill>
                <a:latin typeface="taozhi.cn_PY" panose="02010600030101010101" pitchFamily="2" charset="-122"/>
              </a:rPr>
              <a:t>qǐ</a:t>
            </a:r>
            <a:endParaRPr lang="zh-CN" altLang="en-US">
              <a:solidFill>
                <a:srgbClr val="C00000"/>
              </a:solidFill>
              <a:latin typeface="taozhi.cn_PY" panose="02010600030101010101" pitchFamily="2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4751781" y="1851670"/>
            <a:ext cx="72648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200" err="1">
                <a:solidFill>
                  <a:srgbClr val="C00000"/>
                </a:solidFill>
                <a:latin typeface="taozhi.cn_PY" panose="02010600030101010101" pitchFamily="2" charset="-122"/>
              </a:rPr>
              <a:t>zhì</a:t>
            </a:r>
            <a:endParaRPr lang="zh-CN" altLang="en-US">
              <a:solidFill>
                <a:srgbClr val="C00000"/>
              </a:solidFill>
              <a:latin typeface="taozhi.cn_PY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64288" y="3347010"/>
            <a:ext cx="1506610" cy="150661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33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441"/>
            <a:ext cx="9170314" cy="4572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23528" y="681955"/>
            <a:ext cx="1471085" cy="534600"/>
            <a:chOff x="3131840" y="2188312"/>
            <a:chExt cx="1471085" cy="534600"/>
          </a:xfrm>
        </p:grpSpPr>
        <p:sp>
          <p:nvSpPr>
            <p:cNvPr id="4" name="圆角矩形 3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认读生字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1259633" y="1385318"/>
            <a:ext cx="7187012" cy="3416217"/>
            <a:chOff x="1259633" y="1385318"/>
            <a:chExt cx="7187012" cy="3416217"/>
          </a:xfrm>
        </p:grpSpPr>
        <p:sp>
          <p:nvSpPr>
            <p:cNvPr id="9" name="圆角矩形 8"/>
            <p:cNvSpPr/>
            <p:nvPr/>
          </p:nvSpPr>
          <p:spPr>
            <a:xfrm>
              <a:off x="1259633" y="1385318"/>
              <a:ext cx="6652032" cy="3240360"/>
            </a:xfrm>
            <a:prstGeom prst="roundRect">
              <a:avLst>
                <a:gd name="adj" fmla="val 7077"/>
              </a:avLst>
            </a:prstGeom>
            <a:solidFill>
              <a:schemeClr val="bg1"/>
            </a:solidFill>
            <a:ln>
              <a:solidFill>
                <a:srgbClr val="388F8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794613" y="1718892"/>
              <a:ext cx="5807500" cy="2653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</a:rPr>
                <a:t>耳</a:t>
              </a:r>
              <a:r>
                <a:rPr lang="en-US" altLang="zh-CN" sz="3200">
                  <a:latin typeface="楷体" panose="02010609060101010101" pitchFamily="49" charset="-122"/>
                  <a:ea typeface="楷体" panose="02010609060101010101" pitchFamily="49" charset="-122"/>
                </a:rPr>
                <a:t>+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</a:rPr>
                <a:t>止</a:t>
              </a:r>
              <a:r>
                <a:rPr lang="en-US" altLang="zh-CN" sz="320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r>
                <a:rPr lang="zh-CN" altLang="en-US" sz="320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耻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</a:rPr>
                <a:t>  羞</a:t>
              </a:r>
              <a:r>
                <a:rPr lang="zh-CN" altLang="en-US" sz="320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耻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</a:rPr>
                <a:t>、</a:t>
              </a:r>
              <a:r>
                <a:rPr lang="zh-CN" altLang="en-US" sz="320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耻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</a:rPr>
                <a:t>辱</a:t>
              </a:r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</a:rPr>
                <a:t>耳朵不要去听令人羞耻的事情。</a:t>
              </a:r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</a:rPr>
                <a:t>唉</a:t>
              </a:r>
              <a:r>
                <a:rPr lang="en-US" altLang="zh-CN" sz="3200">
                  <a:latin typeface="楷体" panose="02010609060101010101" pitchFamily="49" charset="-122"/>
                  <a:ea typeface="楷体" panose="02010609060101010101" pitchFamily="49" charset="-122"/>
                </a:rPr>
                <a:t>-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</a:rPr>
                <a:t>口</a:t>
              </a:r>
              <a:r>
                <a:rPr lang="en-US" altLang="zh-CN" sz="320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r>
                <a:rPr lang="zh-CN" altLang="en-US" sz="320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矣</a:t>
              </a:r>
              <a:endPara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320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岂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</a:rPr>
                <a:t>敢、</a:t>
              </a:r>
              <a:r>
                <a:rPr lang="zh-CN" altLang="en-US" sz="3200" smtClean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岂</a:t>
              </a:r>
              <a:r>
                <a:rPr lang="zh-CN" altLang="en-US" sz="3200" smtClean="0">
                  <a:latin typeface="楷体" panose="02010609060101010101" pitchFamily="49" charset="-122"/>
                  <a:ea typeface="楷体" panose="02010609060101010101" pitchFamily="49" charset="-122"/>
                </a:rPr>
                <a:t>有此理</a:t>
              </a:r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940035" y="3294925"/>
              <a:ext cx="1506610" cy="1506610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441"/>
            <a:ext cx="9170314" cy="4572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26463" y="741006"/>
            <a:ext cx="1841282" cy="830997"/>
            <a:chOff x="3131840" y="2188312"/>
            <a:chExt cx="1471085" cy="830997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9" y="2188312"/>
              <a:ext cx="142460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认</a:t>
              </a:r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读多音字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14" name="圆角矩形 13"/>
          <p:cNvSpPr/>
          <p:nvPr/>
        </p:nvSpPr>
        <p:spPr>
          <a:xfrm>
            <a:off x="602607" y="1851671"/>
            <a:ext cx="8064896" cy="279085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131129" y="2067694"/>
            <a:ext cx="4329303" cy="230986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    “识”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只有表示“记住”“标志、记号”时读</a:t>
            </a:r>
            <a:r>
              <a:rPr lang="en-US" altLang="zh-CN" sz="2800" err="1">
                <a:latin typeface="taozhi.cn_PY" panose="02010600030101010101" pitchFamily="2" charset="-122"/>
                <a:ea typeface="楷体" panose="02010609060101010101" pitchFamily="49" charset="-122"/>
              </a:rPr>
              <a:t>zhì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，如款识、博闻强识，其余情况一般读</a:t>
            </a:r>
            <a:r>
              <a:rPr lang="en-US" altLang="zh-CN" sz="2800" err="1" smtClean="0">
                <a:latin typeface="taozhi.cn_PY" panose="02010600030101010101" pitchFamily="2" charset="-122"/>
                <a:ea typeface="楷体" panose="02010609060101010101" pitchFamily="49" charset="-122"/>
              </a:rPr>
              <a:t>shí 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2328140" y="2219670"/>
            <a:ext cx="16553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博闻强识</a:t>
            </a:r>
            <a:endParaRPr lang="zh-CN" altLang="en-US" sz="28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左大括号 20"/>
          <p:cNvSpPr/>
          <p:nvPr/>
        </p:nvSpPr>
        <p:spPr>
          <a:xfrm>
            <a:off x="1453753" y="2433984"/>
            <a:ext cx="189968" cy="1576136"/>
          </a:xfrm>
          <a:prstGeom prst="leftBrace">
            <a:avLst>
              <a:gd name="adj1" fmla="val 33147"/>
              <a:gd name="adj2" fmla="val 50000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矩形 3"/>
          <p:cNvSpPr>
            <a:spLocks noChangeArrowheads="1"/>
          </p:cNvSpPr>
          <p:nvPr/>
        </p:nvSpPr>
        <p:spPr bwMode="auto">
          <a:xfrm>
            <a:off x="2328140" y="3670429"/>
            <a:ext cx="120495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8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认识</a:t>
            </a:r>
            <a:endParaRPr lang="zh-CN" altLang="en-US" sz="28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矩形 3"/>
          <p:cNvSpPr>
            <a:spLocks noChangeArrowheads="1"/>
          </p:cNvSpPr>
          <p:nvPr/>
        </p:nvSpPr>
        <p:spPr bwMode="auto">
          <a:xfrm>
            <a:off x="684869" y="2803881"/>
            <a:ext cx="669925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zh-CN" altLang="en-US" sz="28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识</a:t>
            </a:r>
            <a:endParaRPr lang="zh-CN" altLang="en-US" sz="28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1715426" y="2219670"/>
            <a:ext cx="89322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err="1" smtClean="0">
                <a:solidFill>
                  <a:srgbClr val="0070C0"/>
                </a:solidFill>
                <a:latin typeface="taozhi.cn_PY" panose="02010600030101010101" pitchFamily="2" charset="-122"/>
                <a:ea typeface="黑体" panose="02010609060101010101" pitchFamily="49" charset="-122"/>
              </a:rPr>
              <a:t>zhì</a:t>
            </a:r>
            <a:endParaRPr lang="en-US" altLang="zh-CN" sz="2800">
              <a:solidFill>
                <a:srgbClr val="0070C0"/>
              </a:solidFill>
              <a:latin typeface="taozhi.cn_PY" panose="02010600030101010101" pitchFamily="2" charset="-122"/>
              <a:ea typeface="黑体" panose="02010609060101010101" pitchFamily="49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1682384" y="3670429"/>
            <a:ext cx="95930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err="1" smtClean="0">
                <a:solidFill>
                  <a:srgbClr val="0070C0"/>
                </a:solidFill>
                <a:latin typeface="taozhi.cn_PY" panose="02010600030101010101" pitchFamily="2" charset="-122"/>
                <a:ea typeface="楷体" panose="02010609060101010101" pitchFamily="49" charset="-122"/>
              </a:rPr>
              <a:t>sh</a:t>
            </a:r>
            <a:r>
              <a:rPr lang="en-US" altLang="zh-CN" sz="2800" err="1" smtClean="0">
                <a:solidFill>
                  <a:srgbClr val="0070C0"/>
                </a:solidFill>
                <a:latin typeface="taozhi.cn_PY" panose="02010600030101010101" pitchFamily="2" charset="-122"/>
              </a:rPr>
              <a:t>í</a:t>
            </a:r>
            <a:endParaRPr lang="en-US" altLang="zh-CN" sz="2800">
              <a:solidFill>
                <a:srgbClr val="0070C0"/>
              </a:solidFill>
              <a:latin typeface="taozhi.cn_PY" panose="0201060003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730061" y="3773442"/>
            <a:ext cx="1085106" cy="108510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4961" y="2494692"/>
            <a:ext cx="9144000" cy="2672107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607502" y="1419622"/>
            <a:ext cx="7955310" cy="3314678"/>
          </a:xfrm>
          <a:prstGeom prst="roundRect">
            <a:avLst>
              <a:gd name="adj" fmla="val 11850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/>
          </a:p>
        </p:txBody>
      </p:sp>
      <p:sp>
        <p:nvSpPr>
          <p:cNvPr id="3" name="文本框 2"/>
          <p:cNvSpPr txBox="1"/>
          <p:nvPr/>
        </p:nvSpPr>
        <p:spPr>
          <a:xfrm>
            <a:off x="1124581" y="1942842"/>
            <a:ext cx="7231809" cy="2424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知之为知之，不知为不知，是知也。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非生而知之者，好古，敏以求之者也。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吾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尝终日不食，终夜不寝，以思，无益，不如学也。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心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不在此，则眼不看仔细，心眼既不专一，却只漫浪诵读，决不能记，记亦不能久也。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2491" y="1926563"/>
            <a:ext cx="7523899" cy="2424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知之</a:t>
            </a:r>
            <a:r>
              <a:rPr lang="en-US" altLang="zh-CN" sz="24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为知之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不知</a:t>
            </a:r>
            <a:r>
              <a:rPr lang="en-US" altLang="zh-CN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不知，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en-US" altLang="zh-CN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知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也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非</a:t>
            </a:r>
            <a:r>
              <a:rPr lang="en-US" altLang="zh-CN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而知之者，好古，敏以求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之</a:t>
            </a:r>
            <a:r>
              <a:rPr lang="en-US" altLang="zh-CN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者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也。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吾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尝</a:t>
            </a:r>
            <a:r>
              <a:rPr lang="en-US" altLang="zh-CN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终日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不食，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终夜</a:t>
            </a:r>
            <a:r>
              <a:rPr lang="en-US" altLang="zh-CN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寝，以思，无益，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不如</a:t>
            </a:r>
            <a:r>
              <a:rPr lang="en-US" altLang="zh-CN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学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也。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心</a:t>
            </a:r>
            <a:r>
              <a:rPr lang="en-US" altLang="zh-CN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在此，则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眼</a:t>
            </a:r>
            <a:r>
              <a:rPr lang="en-US" altLang="zh-CN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看仔细，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心眼</a:t>
            </a:r>
            <a:r>
              <a:rPr lang="en-US" altLang="zh-CN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既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不专一，却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只</a:t>
            </a:r>
            <a:r>
              <a:rPr lang="en-US" altLang="zh-CN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漫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浪诵读，决不能记，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记</a:t>
            </a:r>
            <a:r>
              <a:rPr lang="en-US" altLang="zh-CN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亦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不能久也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820735" y="884752"/>
            <a:ext cx="5472608" cy="799144"/>
            <a:chOff x="1763688" y="620477"/>
            <a:chExt cx="5472608" cy="799144"/>
          </a:xfrm>
        </p:grpSpPr>
        <p:sp>
          <p:nvSpPr>
            <p:cNvPr id="7" name="圆角矩形 6"/>
            <p:cNvSpPr/>
            <p:nvPr/>
          </p:nvSpPr>
          <p:spPr>
            <a:xfrm>
              <a:off x="1763688" y="620477"/>
              <a:ext cx="5472608" cy="799144"/>
            </a:xfrm>
            <a:prstGeom prst="roundRect">
              <a:avLst/>
            </a:prstGeom>
            <a:solidFill>
              <a:srgbClr val="FAC0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504181" y="749058"/>
              <a:ext cx="41805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注意停顿，读好长句子</a:t>
              </a:r>
              <a:r>
                <a:rPr lang="zh-CN" altLang="en-US" sz="2800" smtClean="0">
                  <a:latin typeface="黑体" panose="02010609060101010101" pitchFamily="49" charset="-122"/>
                  <a:ea typeface="黑体" panose="02010609060101010101" pitchFamily="49" charset="-122"/>
                </a:rPr>
                <a:t>。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" grpId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441"/>
            <a:ext cx="9170314" cy="4572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38078" y="577899"/>
            <a:ext cx="1471085" cy="534600"/>
            <a:chOff x="3131840" y="2188312"/>
            <a:chExt cx="1471085" cy="534600"/>
          </a:xfrm>
        </p:grpSpPr>
        <p:sp>
          <p:nvSpPr>
            <p:cNvPr id="4" name="圆角矩形 3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细读课文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539552" y="1383390"/>
            <a:ext cx="8064896" cy="2844544"/>
            <a:chOff x="602607" y="3085142"/>
            <a:chExt cx="8064896" cy="1766628"/>
          </a:xfrm>
        </p:grpSpPr>
        <p:sp>
          <p:nvSpPr>
            <p:cNvPr id="10" name="圆角矩形 9"/>
            <p:cNvSpPr/>
            <p:nvPr/>
          </p:nvSpPr>
          <p:spPr>
            <a:xfrm>
              <a:off x="602607" y="3085142"/>
              <a:ext cx="8064896" cy="176662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471981" y="3683107"/>
              <a:ext cx="6326147" cy="440594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</a:rPr>
                <a:t>知之为知之，不知为不知，是知也。</a:t>
              </a:r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010960" y="1356738"/>
            <a:ext cx="1413848" cy="686324"/>
            <a:chOff x="589805" y="1752600"/>
            <a:chExt cx="4486251" cy="747142"/>
          </a:xfrm>
        </p:grpSpPr>
        <p:sp>
          <p:nvSpPr>
            <p:cNvPr id="13" name="圆角矩形 12"/>
            <p:cNvSpPr/>
            <p:nvPr/>
          </p:nvSpPr>
          <p:spPr>
            <a:xfrm>
              <a:off x="589805" y="1752600"/>
              <a:ext cx="4486251" cy="747142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757978" y="1862432"/>
              <a:ext cx="4149892" cy="54445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 fontAlgn="auto"/>
              <a:r>
                <a:rPr lang="zh-CN" altLang="en-US" sz="28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知道</a:t>
              </a:r>
              <a:endPara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1440777" y="2426243"/>
            <a:ext cx="549351" cy="549351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699792" y="2426243"/>
            <a:ext cx="549351" cy="549351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310480" y="2426243"/>
            <a:ext cx="549351" cy="549351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504953" y="2426243"/>
            <a:ext cx="549351" cy="549351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6770225" y="2426243"/>
            <a:ext cx="440289" cy="549351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345299" y="2426243"/>
            <a:ext cx="453955" cy="54935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箭头连接符 21"/>
          <p:cNvCxnSpPr/>
          <p:nvPr/>
        </p:nvCxnSpPr>
        <p:spPr>
          <a:xfrm flipH="1" flipV="1">
            <a:off x="4635054" y="1832291"/>
            <a:ext cx="1017066" cy="513914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>
            <a:stCxn id="11" idx="0"/>
          </p:cNvCxnSpPr>
          <p:nvPr/>
        </p:nvCxnSpPr>
        <p:spPr>
          <a:xfrm flipH="1" flipV="1">
            <a:off x="4378261" y="2049233"/>
            <a:ext cx="193739" cy="296974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V="1">
            <a:off x="2974467" y="2116599"/>
            <a:ext cx="150083" cy="256259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flipV="1">
            <a:off x="1715452" y="1840089"/>
            <a:ext cx="1144331" cy="506116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6017968" y="1642738"/>
            <a:ext cx="967886" cy="686324"/>
            <a:chOff x="589805" y="1752600"/>
            <a:chExt cx="4486251" cy="747142"/>
          </a:xfrm>
        </p:grpSpPr>
        <p:sp>
          <p:nvSpPr>
            <p:cNvPr id="34" name="圆角矩形 33"/>
            <p:cNvSpPr/>
            <p:nvPr/>
          </p:nvSpPr>
          <p:spPr>
            <a:xfrm>
              <a:off x="589805" y="1752600"/>
              <a:ext cx="4486251" cy="747142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757978" y="1862432"/>
              <a:ext cx="4149892" cy="54445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 fontAlgn="auto"/>
              <a:r>
                <a:rPr lang="zh-CN" altLang="en-US" sz="28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这</a:t>
              </a:r>
              <a:endPara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329244" y="1652699"/>
            <a:ext cx="1413848" cy="686324"/>
            <a:chOff x="589805" y="1752600"/>
            <a:chExt cx="4486251" cy="747142"/>
          </a:xfrm>
        </p:grpSpPr>
        <p:sp>
          <p:nvSpPr>
            <p:cNvPr id="37" name="圆角矩形 36"/>
            <p:cNvSpPr/>
            <p:nvPr/>
          </p:nvSpPr>
          <p:spPr>
            <a:xfrm>
              <a:off x="589805" y="1752600"/>
              <a:ext cx="4486251" cy="747142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757978" y="1862432"/>
              <a:ext cx="4149892" cy="54445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 fontAlgn="auto"/>
              <a:r>
                <a:rPr lang="zh-CN" altLang="en-US" sz="28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智慧</a:t>
              </a:r>
              <a:endPara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721059" y="3254041"/>
            <a:ext cx="7911927" cy="5499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知道就是知道，不知道就是不知道，这才是智慧。</a:t>
            </a:r>
            <a:endParaRPr lang="zh-CN" altLang="en-US" sz="28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2339752" y="4054430"/>
            <a:ext cx="4409720" cy="686324"/>
            <a:chOff x="589805" y="1752600"/>
            <a:chExt cx="4486251" cy="747142"/>
          </a:xfrm>
        </p:grpSpPr>
        <p:sp>
          <p:nvSpPr>
            <p:cNvPr id="41" name="圆角矩形 40"/>
            <p:cNvSpPr/>
            <p:nvPr/>
          </p:nvSpPr>
          <p:spPr>
            <a:xfrm>
              <a:off x="589805" y="1752600"/>
              <a:ext cx="4486251" cy="747142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757978" y="1862432"/>
              <a:ext cx="4149892" cy="54445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 fontAlgn="auto"/>
              <a:r>
                <a:rPr lang="zh-CN" altLang="en-US" sz="28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学习态度：实事求是</a:t>
              </a:r>
              <a:endPara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441"/>
            <a:ext cx="9170314" cy="4572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38078" y="577899"/>
            <a:ext cx="1471085" cy="534600"/>
            <a:chOff x="3131840" y="2188312"/>
            <a:chExt cx="1471085" cy="534600"/>
          </a:xfrm>
        </p:grpSpPr>
        <p:sp>
          <p:nvSpPr>
            <p:cNvPr id="4" name="圆角矩形 3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细读课文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594345" y="1213391"/>
            <a:ext cx="7955310" cy="3158559"/>
            <a:chOff x="607502" y="1213391"/>
            <a:chExt cx="7955310" cy="3158559"/>
          </a:xfrm>
        </p:grpSpPr>
        <p:sp>
          <p:nvSpPr>
            <p:cNvPr id="12" name="圆角矩形 11"/>
            <p:cNvSpPr/>
            <p:nvPr/>
          </p:nvSpPr>
          <p:spPr>
            <a:xfrm>
              <a:off x="607502" y="1213391"/>
              <a:ext cx="7955310" cy="3158559"/>
            </a:xfrm>
            <a:prstGeom prst="roundRect">
              <a:avLst>
                <a:gd name="adj" fmla="val 11850"/>
              </a:avLst>
            </a:prstGeom>
            <a:solidFill>
              <a:schemeClr val="bg1"/>
            </a:solidFill>
            <a:ln>
              <a:solidFill>
                <a:srgbClr val="E6B9B8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115616" y="2005054"/>
              <a:ext cx="7056784" cy="2012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耻：以</a:t>
              </a: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……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为耻  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just">
                <a:lnSpc>
                  <a:spcPct val="130000"/>
                </a:lnSpc>
              </a:pP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下问：向地位、学问不如自己的人请教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just">
                <a:lnSpc>
                  <a:spcPct val="130000"/>
                </a:lnSpc>
              </a:pP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聪明而又好学，不以向地位、学问不如自己的人请教为耻</a:t>
              </a:r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807804" y="1352202"/>
              <a:ext cx="36724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敏而好学，不耻下问</a:t>
              </a: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。</a:t>
              </a:r>
              <a:endPara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354499" y="4063007"/>
            <a:ext cx="4409720" cy="686324"/>
            <a:chOff x="589805" y="1752600"/>
            <a:chExt cx="4486251" cy="74714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5" name="圆角矩形 14"/>
            <p:cNvSpPr/>
            <p:nvPr/>
          </p:nvSpPr>
          <p:spPr>
            <a:xfrm>
              <a:off x="589805" y="1752600"/>
              <a:ext cx="4486251" cy="747142"/>
            </a:xfrm>
            <a:prstGeom prst="roundRect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757978" y="1862432"/>
              <a:ext cx="4149892" cy="544456"/>
            </a:xfrm>
            <a:prstGeom prst="rect">
              <a:avLst/>
            </a:prstGeom>
            <a:grpFill/>
          </p:spPr>
          <p:txBody>
            <a:bodyPr wrap="square" lIns="68580" tIns="34290" rIns="68580" bIns="34290">
              <a:spAutoFit/>
            </a:bodyPr>
            <a:lstStyle/>
            <a:p>
              <a:pPr algn="ctr" fontAlgn="auto"/>
              <a:r>
                <a:rPr lang="zh-CN" altLang="en-US" sz="28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学习方法：学问结合</a:t>
              </a:r>
              <a:endPara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840" y="584441"/>
            <a:ext cx="9170314" cy="4572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29558" y="577899"/>
            <a:ext cx="1471085" cy="534600"/>
            <a:chOff x="3131840" y="2188312"/>
            <a:chExt cx="1471085" cy="534600"/>
          </a:xfrm>
        </p:grpSpPr>
        <p:sp>
          <p:nvSpPr>
            <p:cNvPr id="4" name="圆角矩形 3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细读课文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494087" y="1686654"/>
            <a:ext cx="8064896" cy="3045336"/>
            <a:chOff x="602607" y="3419315"/>
            <a:chExt cx="8064896" cy="1757168"/>
          </a:xfrm>
        </p:grpSpPr>
        <p:sp>
          <p:nvSpPr>
            <p:cNvPr id="10" name="圆角矩形 9"/>
            <p:cNvSpPr/>
            <p:nvPr/>
          </p:nvSpPr>
          <p:spPr>
            <a:xfrm>
              <a:off x="602607" y="3419315"/>
              <a:ext cx="8064896" cy="175716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471981" y="3683107"/>
              <a:ext cx="6326147" cy="38420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</a:rPr>
                <a:t>默而识之，学而不厌，诲人不倦。 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71067" y="2787774"/>
            <a:ext cx="1413848" cy="611749"/>
            <a:chOff x="589805" y="1752600"/>
            <a:chExt cx="4486251" cy="747142"/>
          </a:xfrm>
        </p:grpSpPr>
        <p:sp>
          <p:nvSpPr>
            <p:cNvPr id="13" name="圆角矩形 12"/>
            <p:cNvSpPr/>
            <p:nvPr/>
          </p:nvSpPr>
          <p:spPr>
            <a:xfrm>
              <a:off x="589805" y="1752600"/>
              <a:ext cx="4486251" cy="747142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757978" y="1862432"/>
              <a:ext cx="4149892" cy="54445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 fontAlgn="auto"/>
              <a:r>
                <a:rPr lang="zh-CN" altLang="en-US" sz="28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默默</a:t>
              </a:r>
              <a:endPara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1332257" y="2191437"/>
            <a:ext cx="549351" cy="549351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188711" y="2197824"/>
            <a:ext cx="549351" cy="549351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644008" y="2207837"/>
            <a:ext cx="477343" cy="549351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313164" y="1223822"/>
            <a:ext cx="2178716" cy="675789"/>
            <a:chOff x="589805" y="1752600"/>
            <a:chExt cx="4486251" cy="747142"/>
          </a:xfrm>
        </p:grpSpPr>
        <p:sp>
          <p:nvSpPr>
            <p:cNvPr id="26" name="圆角矩形 25"/>
            <p:cNvSpPr/>
            <p:nvPr/>
          </p:nvSpPr>
          <p:spPr>
            <a:xfrm>
              <a:off x="589805" y="1752600"/>
              <a:ext cx="4486251" cy="747142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757978" y="1862432"/>
              <a:ext cx="4149892" cy="54445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 fontAlgn="auto"/>
              <a:r>
                <a:rPr lang="en-US" altLang="zh-CN" sz="2800" err="1" smtClean="0">
                  <a:solidFill>
                    <a:schemeClr val="bg1"/>
                  </a:solidFill>
                  <a:latin typeface="taozhi.cn_PY" panose="02010600030101010101" pitchFamily="2" charset="-122"/>
                  <a:ea typeface="黑体" panose="02010609060101010101" pitchFamily="49" charset="-122"/>
                </a:rPr>
                <a:t>zhì</a:t>
              </a:r>
              <a:r>
                <a:rPr lang="zh-CN" altLang="en-US" sz="28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，记住</a:t>
              </a:r>
              <a:endPara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227799" y="1243358"/>
            <a:ext cx="1413848" cy="675789"/>
            <a:chOff x="589805" y="1752600"/>
            <a:chExt cx="4486251" cy="747142"/>
          </a:xfrm>
        </p:grpSpPr>
        <p:sp>
          <p:nvSpPr>
            <p:cNvPr id="29" name="圆角矩形 28"/>
            <p:cNvSpPr/>
            <p:nvPr/>
          </p:nvSpPr>
          <p:spPr>
            <a:xfrm>
              <a:off x="589805" y="1752600"/>
              <a:ext cx="4486251" cy="747142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757978" y="1862432"/>
              <a:ext cx="4149892" cy="54445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 fontAlgn="auto"/>
              <a:r>
                <a:rPr lang="zh-CN" altLang="en-US" sz="28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满足</a:t>
              </a:r>
              <a:endPara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633643" y="3353095"/>
            <a:ext cx="7911927" cy="103470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默默</a:t>
            </a:r>
            <a:r>
              <a:rPr lang="zh-CN" altLang="en-US" sz="28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地记住知识，学习不感到满足，教诲别人不知疲倦。</a:t>
            </a:r>
            <a:endParaRPr lang="zh-CN" altLang="en-US" sz="28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2729861" y="4083918"/>
            <a:ext cx="4409720" cy="686324"/>
            <a:chOff x="589805" y="1752600"/>
            <a:chExt cx="4486251" cy="747142"/>
          </a:xfrm>
        </p:grpSpPr>
        <p:sp>
          <p:nvSpPr>
            <p:cNvPr id="33" name="圆角矩形 32"/>
            <p:cNvSpPr/>
            <p:nvPr/>
          </p:nvSpPr>
          <p:spPr>
            <a:xfrm>
              <a:off x="589805" y="1752600"/>
              <a:ext cx="4486251" cy="747142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757978" y="1862432"/>
              <a:ext cx="4149892" cy="54445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 fontAlgn="auto"/>
              <a:r>
                <a:rPr lang="zh-CN" altLang="en-US" sz="28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学习态度</a:t>
              </a:r>
              <a:r>
                <a:rPr lang="zh-CN" altLang="en-US" sz="28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：永不满足</a:t>
              </a:r>
              <a:endPara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840" y="584441"/>
            <a:ext cx="9170314" cy="4572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29558" y="577899"/>
            <a:ext cx="1471085" cy="534600"/>
            <a:chOff x="3131840" y="2188312"/>
            <a:chExt cx="1471085" cy="534600"/>
          </a:xfrm>
        </p:grpSpPr>
        <p:sp>
          <p:nvSpPr>
            <p:cNvPr id="4" name="圆角矩形 3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细读课文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529558" y="1383344"/>
            <a:ext cx="8064896" cy="3045336"/>
            <a:chOff x="602607" y="3419315"/>
            <a:chExt cx="8064896" cy="1757168"/>
          </a:xfrm>
        </p:grpSpPr>
        <p:sp>
          <p:nvSpPr>
            <p:cNvPr id="10" name="圆角矩形 9"/>
            <p:cNvSpPr/>
            <p:nvPr/>
          </p:nvSpPr>
          <p:spPr>
            <a:xfrm>
              <a:off x="602607" y="3419315"/>
              <a:ext cx="8064896" cy="175716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086692" y="3724993"/>
              <a:ext cx="7096726" cy="409340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</a:rPr>
                <a:t>我非生而知之者，好古，敏以求之者也。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5534769" y="1982454"/>
            <a:ext cx="477343" cy="549351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3754381" y="1058223"/>
            <a:ext cx="4038117" cy="1021322"/>
            <a:chOff x="589805" y="1752600"/>
            <a:chExt cx="4486251" cy="1129158"/>
          </a:xfrm>
        </p:grpSpPr>
        <p:sp>
          <p:nvSpPr>
            <p:cNvPr id="19" name="圆角矩形 18"/>
            <p:cNvSpPr/>
            <p:nvPr/>
          </p:nvSpPr>
          <p:spPr>
            <a:xfrm>
              <a:off x="589805" y="1752600"/>
              <a:ext cx="4486251" cy="747142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912236" y="1852432"/>
              <a:ext cx="4149893" cy="102932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 fontAlgn="auto"/>
              <a:r>
                <a:rPr lang="zh-CN" altLang="en-US" sz="28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勤勉。与现在意思不同。</a:t>
              </a:r>
              <a:endPara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628353" y="2723428"/>
            <a:ext cx="7911927" cy="103470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28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不是生下来就什么都知道，喜欢古代文化，是靠勤勉求得知识的人。</a:t>
            </a:r>
            <a:endParaRPr lang="zh-CN" altLang="en-US" sz="28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685099" y="4013614"/>
            <a:ext cx="5917236" cy="1031916"/>
            <a:chOff x="589805" y="1752600"/>
            <a:chExt cx="4486251" cy="1123358"/>
          </a:xfrm>
        </p:grpSpPr>
        <p:sp>
          <p:nvSpPr>
            <p:cNvPr id="26" name="圆角矩形 25"/>
            <p:cNvSpPr/>
            <p:nvPr/>
          </p:nvSpPr>
          <p:spPr>
            <a:xfrm>
              <a:off x="589805" y="1752600"/>
              <a:ext cx="4486251" cy="747142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757978" y="1862432"/>
              <a:ext cx="4149892" cy="101352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 fontAlgn="auto"/>
              <a:r>
                <a:rPr lang="zh-CN" altLang="en-US" sz="28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学习态度：多听多记、勤奋好学</a:t>
              </a:r>
              <a:endPara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840" y="584441"/>
            <a:ext cx="9170314" cy="4572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29558" y="577899"/>
            <a:ext cx="1471085" cy="534600"/>
            <a:chOff x="3131840" y="2188312"/>
            <a:chExt cx="1471085" cy="534600"/>
          </a:xfrm>
        </p:grpSpPr>
        <p:sp>
          <p:nvSpPr>
            <p:cNvPr id="4" name="圆角矩形 3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细读课文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529558" y="1383344"/>
            <a:ext cx="8064896" cy="3045336"/>
            <a:chOff x="602607" y="3419315"/>
            <a:chExt cx="8064896" cy="1757168"/>
          </a:xfrm>
        </p:grpSpPr>
        <p:sp>
          <p:nvSpPr>
            <p:cNvPr id="10" name="圆角矩形 9"/>
            <p:cNvSpPr/>
            <p:nvPr/>
          </p:nvSpPr>
          <p:spPr>
            <a:xfrm>
              <a:off x="602607" y="3419315"/>
              <a:ext cx="8064896" cy="175716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2104781" y="3724993"/>
              <a:ext cx="5060548" cy="409340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</a:rPr>
                <a:t>学如不及，犹恐失之。 </a:t>
              </a:r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" name="椭圆 11"/>
          <p:cNvSpPr/>
          <p:nvPr/>
        </p:nvSpPr>
        <p:spPr>
          <a:xfrm>
            <a:off x="3754381" y="1965768"/>
            <a:ext cx="477343" cy="549351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3157167" y="1181537"/>
            <a:ext cx="1177659" cy="675789"/>
            <a:chOff x="589805" y="1752600"/>
            <a:chExt cx="4486251" cy="747142"/>
          </a:xfrm>
        </p:grpSpPr>
        <p:sp>
          <p:nvSpPr>
            <p:cNvPr id="14" name="圆角矩形 13"/>
            <p:cNvSpPr/>
            <p:nvPr/>
          </p:nvSpPr>
          <p:spPr>
            <a:xfrm>
              <a:off x="589805" y="1752600"/>
              <a:ext cx="4486251" cy="747142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912236" y="1852432"/>
              <a:ext cx="4149893" cy="552944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 fontAlgn="auto"/>
              <a:r>
                <a:rPr lang="zh-CN" altLang="en-US" sz="28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赶上</a:t>
              </a:r>
              <a:endPara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628353" y="2723428"/>
            <a:ext cx="7911927" cy="117262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学习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就像追赶什么似的，生怕赶不上，学到了还怕会失去。</a:t>
            </a:r>
            <a:endParaRPr lang="zh-CN" altLang="en-US" sz="3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042473" y="3996209"/>
            <a:ext cx="5083686" cy="686324"/>
            <a:chOff x="589805" y="1752600"/>
            <a:chExt cx="4486251" cy="747142"/>
          </a:xfrm>
        </p:grpSpPr>
        <p:sp>
          <p:nvSpPr>
            <p:cNvPr id="18" name="圆角矩形 17"/>
            <p:cNvSpPr/>
            <p:nvPr/>
          </p:nvSpPr>
          <p:spPr>
            <a:xfrm>
              <a:off x="589805" y="1752600"/>
              <a:ext cx="4486251" cy="747142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757978" y="1862432"/>
              <a:ext cx="4149892" cy="54445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 fontAlgn="auto"/>
              <a:r>
                <a:rPr lang="zh-CN" altLang="en-US" sz="28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学习态度：勤奋、进取</a:t>
              </a:r>
              <a:endPara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0" name="椭圆 19"/>
          <p:cNvSpPr/>
          <p:nvPr/>
        </p:nvSpPr>
        <p:spPr>
          <a:xfrm>
            <a:off x="5715701" y="1965768"/>
            <a:ext cx="477343" cy="549351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5194541" y="1129491"/>
            <a:ext cx="1537699" cy="675789"/>
            <a:chOff x="589805" y="1752600"/>
            <a:chExt cx="4486251" cy="747142"/>
          </a:xfrm>
        </p:grpSpPr>
        <p:sp>
          <p:nvSpPr>
            <p:cNvPr id="22" name="圆角矩形 21"/>
            <p:cNvSpPr/>
            <p:nvPr/>
          </p:nvSpPr>
          <p:spPr>
            <a:xfrm>
              <a:off x="589805" y="1752600"/>
              <a:ext cx="4486251" cy="747142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26823" y="1852432"/>
              <a:ext cx="4149894" cy="552944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 fontAlgn="auto"/>
              <a:r>
                <a:rPr lang="zh-CN" altLang="en-US" sz="28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指知识</a:t>
              </a:r>
              <a:endPara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840" y="584441"/>
            <a:ext cx="9170314" cy="4572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29558" y="577899"/>
            <a:ext cx="1471085" cy="534600"/>
            <a:chOff x="3131840" y="2188312"/>
            <a:chExt cx="1471085" cy="534600"/>
          </a:xfrm>
        </p:grpSpPr>
        <p:sp>
          <p:nvSpPr>
            <p:cNvPr id="4" name="圆角矩形 3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细读课文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29558" y="1404928"/>
            <a:ext cx="8064896" cy="3023752"/>
            <a:chOff x="602607" y="3586360"/>
            <a:chExt cx="8064896" cy="1590123"/>
          </a:xfrm>
        </p:grpSpPr>
        <p:sp>
          <p:nvSpPr>
            <p:cNvPr id="10" name="圆角矩形 9"/>
            <p:cNvSpPr/>
            <p:nvPr/>
          </p:nvSpPr>
          <p:spPr>
            <a:xfrm>
              <a:off x="602607" y="3586360"/>
              <a:ext cx="8064896" cy="1590123"/>
            </a:xfrm>
            <a:prstGeom prst="roundRect">
              <a:avLst>
                <a:gd name="adj" fmla="val 10997"/>
              </a:avLst>
            </a:prstGeom>
            <a:solidFill>
              <a:schemeClr val="bg1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213616" y="3686519"/>
              <a:ext cx="6887497" cy="709724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吾尝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</a:rPr>
                <a:t>终日不食，终夜不寝，以思，无益，不如学也。</a:t>
              </a:r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" name="椭圆 11"/>
          <p:cNvSpPr/>
          <p:nvPr/>
        </p:nvSpPr>
        <p:spPr>
          <a:xfrm>
            <a:off x="2384327" y="1673713"/>
            <a:ext cx="477343" cy="549351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676270" y="1595389"/>
            <a:ext cx="1177659" cy="675789"/>
            <a:chOff x="589805" y="1752600"/>
            <a:chExt cx="4486251" cy="747142"/>
          </a:xfrm>
        </p:grpSpPr>
        <p:sp>
          <p:nvSpPr>
            <p:cNvPr id="14" name="圆角矩形 13"/>
            <p:cNvSpPr/>
            <p:nvPr/>
          </p:nvSpPr>
          <p:spPr>
            <a:xfrm>
              <a:off x="589805" y="1752600"/>
              <a:ext cx="4486251" cy="747142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757981" y="1851319"/>
              <a:ext cx="4149894" cy="552944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 fontAlgn="auto"/>
              <a:r>
                <a:rPr lang="zh-CN" altLang="en-US" sz="28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曾经</a:t>
              </a:r>
              <a:endPara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816821" y="2785302"/>
            <a:ext cx="7760071" cy="12511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自己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曾经整天不吃、整夜不睡地思考，发现这样并没有益处，不如学习。</a:t>
            </a:r>
            <a:endParaRPr lang="zh-CN" altLang="en-US" sz="3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416822" y="3982201"/>
            <a:ext cx="4507622" cy="686324"/>
            <a:chOff x="589805" y="1752600"/>
            <a:chExt cx="4486251" cy="747142"/>
          </a:xfrm>
        </p:grpSpPr>
        <p:sp>
          <p:nvSpPr>
            <p:cNvPr id="18" name="圆角矩形 17"/>
            <p:cNvSpPr/>
            <p:nvPr/>
          </p:nvSpPr>
          <p:spPr>
            <a:xfrm>
              <a:off x="589805" y="1752600"/>
              <a:ext cx="4486251" cy="747142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757978" y="1862432"/>
              <a:ext cx="4149892" cy="54445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 fontAlgn="auto"/>
              <a:r>
                <a:rPr lang="zh-CN" altLang="en-US" sz="28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学习态度</a:t>
              </a:r>
              <a:r>
                <a:rPr lang="zh-CN" altLang="en-US" sz="28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：学思结合</a:t>
              </a:r>
              <a:endPara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441"/>
            <a:ext cx="9170314" cy="4572000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646554" y="1490663"/>
            <a:ext cx="7776864" cy="3207353"/>
            <a:chOff x="646554" y="1262298"/>
            <a:chExt cx="7776864" cy="3207353"/>
          </a:xfrm>
        </p:grpSpPr>
        <p:sp>
          <p:nvSpPr>
            <p:cNvPr id="19" name="圆角矩形 18"/>
            <p:cNvSpPr/>
            <p:nvPr/>
          </p:nvSpPr>
          <p:spPr>
            <a:xfrm>
              <a:off x="646554" y="1262298"/>
              <a:ext cx="7776864" cy="320735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27584" y="3823320"/>
              <a:ext cx="24290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</a:rPr>
                <a:t>龟甲上的甲骨文</a:t>
              </a:r>
              <a:endParaRPr lang="zh-CN" altLang="en-US" sz="2400">
                <a:latin typeface="+mn-ea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5907276" y="1719391"/>
              <a:ext cx="1850990" cy="205213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3243235" y="1653171"/>
              <a:ext cx="2107824" cy="2184576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1250384" y="1719391"/>
              <a:ext cx="1458658" cy="2274976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3790865" y="3823320"/>
              <a:ext cx="8531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mtClean="0">
                  <a:latin typeface="楷体" panose="02010609060101010101" pitchFamily="49" charset="-122"/>
                  <a:ea typeface="楷体" panose="02010609060101010101" pitchFamily="49" charset="-122"/>
                </a:rPr>
                <a:t>竹简</a:t>
              </a:r>
              <a:endParaRPr lang="zh-CN" altLang="en-US" sz="2400">
                <a:latin typeface="+mn-ea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282845" y="3823320"/>
              <a:ext cx="11322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</a:rPr>
                <a:t>线装书</a:t>
              </a:r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51520" y="549761"/>
            <a:ext cx="1471085" cy="534600"/>
            <a:chOff x="3131840" y="2188312"/>
            <a:chExt cx="1471085" cy="534600"/>
          </a:xfrm>
        </p:grpSpPr>
        <p:sp>
          <p:nvSpPr>
            <p:cNvPr id="13" name="圆角矩形 1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自学提示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2771800" y="1057125"/>
            <a:ext cx="3096344" cy="662870"/>
            <a:chOff x="2771800" y="828760"/>
            <a:chExt cx="3096344" cy="662870"/>
          </a:xfrm>
        </p:grpSpPr>
        <p:sp>
          <p:nvSpPr>
            <p:cNvPr id="2" name="圆角矩形 1"/>
            <p:cNvSpPr/>
            <p:nvPr/>
          </p:nvSpPr>
          <p:spPr>
            <a:xfrm>
              <a:off x="2771800" y="828760"/>
              <a:ext cx="3096344" cy="66287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347864" y="885910"/>
              <a:ext cx="20162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latin typeface="黑体" panose="02010609060101010101" pitchFamily="49" charset="-122"/>
                  <a:ea typeface="黑体" panose="02010609060101010101" pitchFamily="49" charset="-122"/>
                </a:rPr>
                <a:t>古代的“书”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840" y="584441"/>
            <a:ext cx="9170314" cy="4572000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683568" y="843558"/>
            <a:ext cx="7784992" cy="1729426"/>
          </a:xfrm>
          <a:prstGeom prst="roundRect">
            <a:avLst>
              <a:gd name="adj" fmla="val 18092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0758" y="1129310"/>
            <a:ext cx="524370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ct val="0"/>
              </a:spcAft>
              <a:defRPr/>
            </a:pPr>
            <a:r>
              <a:rPr lang="zh-CN" altLang="en-US" sz="2000" kern="10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2000" kern="10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83568" y="2800940"/>
            <a:ext cx="7784992" cy="1971387"/>
            <a:chOff x="683568" y="2800940"/>
            <a:chExt cx="7784992" cy="1971387"/>
          </a:xfrm>
        </p:grpSpPr>
        <p:sp>
          <p:nvSpPr>
            <p:cNvPr id="18" name="圆角矩形 17"/>
            <p:cNvSpPr/>
            <p:nvPr/>
          </p:nvSpPr>
          <p:spPr>
            <a:xfrm>
              <a:off x="683568" y="2800940"/>
              <a:ext cx="7784992" cy="1931049"/>
            </a:xfrm>
            <a:prstGeom prst="roundRect">
              <a:avLst>
                <a:gd name="adj" fmla="val 18092"/>
              </a:avLst>
            </a:prstGeom>
            <a:solidFill>
              <a:schemeClr val="bg1"/>
            </a:solidFill>
            <a:ln>
              <a:solidFill>
                <a:srgbClr val="388F8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" name="TextBox 14"/>
            <p:cNvSpPr txBox="1"/>
            <p:nvPr/>
          </p:nvSpPr>
          <p:spPr>
            <a:xfrm>
              <a:off x="902061" y="2833335"/>
              <a:ext cx="7197241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dirty="0" smtClean="0">
                  <a:solidFill>
                    <a:srgbClr val="008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 </a:t>
              </a:r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有些字词，随着时间的更迭和生活的演变，字义也会慢慢发生改变，现在这些义项已经不用了。虽然是同一个词语，但古今意思不同，这就是“古今异义”现象。</a:t>
              </a:r>
              <a:endPara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674363" y="983611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smtClean="0">
                <a:solidFill>
                  <a:srgbClr val="008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88226" y="983611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smtClean="0">
                <a:solidFill>
                  <a:srgbClr val="008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敏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右箭头 8"/>
          <p:cNvSpPr/>
          <p:nvPr/>
        </p:nvSpPr>
        <p:spPr>
          <a:xfrm>
            <a:off x="5492979" y="1484446"/>
            <a:ext cx="777268" cy="451782"/>
          </a:xfrm>
          <a:prstGeom prst="rightArrow">
            <a:avLst>
              <a:gd name="adj1" fmla="val 50000"/>
              <a:gd name="adj2" fmla="val 710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24163" y="1415062"/>
            <a:ext cx="20642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古代：智慧</a:t>
            </a:r>
            <a:endParaRPr lang="zh-CN" altLang="en-US" sz="28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08691" y="1402991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勤勉</a:t>
            </a:r>
            <a:endParaRPr lang="zh-CN" altLang="en-US" sz="28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24163" y="1931647"/>
            <a:ext cx="2013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现代：知识</a:t>
            </a:r>
            <a:endParaRPr lang="zh-CN" altLang="en-US" sz="28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10668" y="1915128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敏捷、机敏</a:t>
            </a:r>
            <a:endParaRPr lang="zh-CN" altLang="en-US" sz="28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433508" y="1402991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古今异义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  <p:bldP spid="13" grpId="0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71500"/>
            <a:ext cx="9170314" cy="45720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73275" y="987573"/>
            <a:ext cx="8597450" cy="4111088"/>
            <a:chOff x="273275" y="987573"/>
            <a:chExt cx="8597450" cy="4111088"/>
          </a:xfrm>
        </p:grpSpPr>
        <p:grpSp>
          <p:nvGrpSpPr>
            <p:cNvPr id="6" name="组合 5"/>
            <p:cNvGrpSpPr/>
            <p:nvPr/>
          </p:nvGrpSpPr>
          <p:grpSpPr>
            <a:xfrm>
              <a:off x="273275" y="987573"/>
              <a:ext cx="8597450" cy="3801333"/>
              <a:chOff x="273275" y="987573"/>
              <a:chExt cx="8597450" cy="3801333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273275" y="987573"/>
                <a:ext cx="8597450" cy="3801333"/>
              </a:xfrm>
              <a:prstGeom prst="roundRect">
                <a:avLst>
                  <a:gd name="adj" fmla="val 7781"/>
                </a:avLst>
              </a:prstGeom>
              <a:solidFill>
                <a:schemeClr val="bg1"/>
              </a:solidFill>
              <a:ln>
                <a:solidFill>
                  <a:srgbClr val="E6B9B8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418147" y="1423412"/>
                <a:ext cx="8307705" cy="33424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200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    聪明</a:t>
                </a:r>
                <a:r>
                  <a:rPr lang="zh-CN" altLang="en-US" sz="2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而又好学，不以向地位、学问不如自己的人请教为耻。</a:t>
                </a:r>
                <a:endPara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  知道就是知道，不知道就是不知道，这才是智慧。</a:t>
                </a:r>
                <a:endPara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  默默地记住知识，学习不感到满足，教诲别人不知疲倦。</a:t>
                </a:r>
                <a:endPara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  我不是生下来就什么都知道，喜欢古代文化，是靠勤勉求得知识的人。</a:t>
                </a:r>
                <a:endPara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  学习就像追赶什么似的，生怕赶不上，学到了还怕会失去。</a:t>
                </a:r>
                <a:endPara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  自己曾经整天不吃、整夜不睡地思考，发现这样并没有益处，不如学习</a:t>
                </a:r>
                <a:r>
                  <a:rPr lang="zh-CN" altLang="en-US" sz="2200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。</a:t>
                </a:r>
                <a:endParaRPr lang="zh-CN" altLang="en-US" sz="2200" dirty="0">
                  <a:latin typeface="+mn-ea"/>
                </a:endParaRPr>
              </a:p>
            </p:txBody>
          </p:sp>
        </p:grp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859040" y="4231849"/>
              <a:ext cx="866812" cy="866812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3059833" y="643603"/>
            <a:ext cx="2808312" cy="582776"/>
            <a:chOff x="3059833" y="643603"/>
            <a:chExt cx="2808312" cy="582776"/>
          </a:xfrm>
        </p:grpSpPr>
        <p:sp>
          <p:nvSpPr>
            <p:cNvPr id="17" name="圆角矩形 16"/>
            <p:cNvSpPr/>
            <p:nvPr/>
          </p:nvSpPr>
          <p:spPr>
            <a:xfrm>
              <a:off x="3059833" y="643603"/>
              <a:ext cx="2808312" cy="582776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3095837" y="725520"/>
              <a:ext cx="273630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</a:rPr>
                <a:t>说说第一则课文大意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71500"/>
            <a:ext cx="9170314" cy="45720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934857" y="2427734"/>
            <a:ext cx="7384038" cy="2095416"/>
            <a:chOff x="934857" y="2427734"/>
            <a:chExt cx="7384038" cy="2095416"/>
          </a:xfrm>
        </p:grpSpPr>
        <p:grpSp>
          <p:nvGrpSpPr>
            <p:cNvPr id="10" name="组合 9"/>
            <p:cNvGrpSpPr/>
            <p:nvPr/>
          </p:nvGrpSpPr>
          <p:grpSpPr>
            <a:xfrm>
              <a:off x="934857" y="2427734"/>
              <a:ext cx="7274286" cy="1944216"/>
              <a:chOff x="934857" y="2427734"/>
              <a:chExt cx="7274286" cy="1944216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934857" y="2427734"/>
                <a:ext cx="7274286" cy="1944216"/>
              </a:xfrm>
              <a:prstGeom prst="roundRect">
                <a:avLst>
                  <a:gd name="adj" fmla="val 7781"/>
                </a:avLst>
              </a:prstGeom>
              <a:solidFill>
                <a:schemeClr val="bg1"/>
              </a:solidFill>
              <a:ln>
                <a:solidFill>
                  <a:srgbClr val="E6B9B8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759349" y="2857500"/>
                <a:ext cx="5908996" cy="14219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1.</a:t>
                </a:r>
                <a:r>
                  <a:rPr lang="zh-CN" altLang="en-US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借助注释来理解，注意古今异义的词语。</a:t>
                </a:r>
                <a:endPara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2.</a:t>
                </a:r>
                <a:r>
                  <a:rPr lang="zh-CN" altLang="en-US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联系上下文来</a:t>
                </a:r>
                <a:r>
                  <a:rPr lang="zh-CN" altLang="en-US" sz="2400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理解。</a:t>
                </a:r>
                <a:endPara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3.</a:t>
                </a:r>
                <a:r>
                  <a:rPr lang="zh-CN" altLang="en-US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借助工具书来理解。</a:t>
                </a:r>
                <a:endParaRPr lang="zh-CN" altLang="en-US" sz="2400" dirty="0">
                  <a:latin typeface="+mn-ea"/>
                </a:endParaRPr>
              </a:p>
            </p:txBody>
          </p:sp>
        </p:grp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452083" y="3656338"/>
              <a:ext cx="866812" cy="866812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611560" y="791674"/>
            <a:ext cx="1471085" cy="527588"/>
            <a:chOff x="3131840" y="2195324"/>
            <a:chExt cx="1471085" cy="527588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8" y="2195324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方法总结</a:t>
              </a:r>
              <a:endParaRPr lang="zh-CN" altLang="en-US" sz="24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1092770" y="1555822"/>
            <a:ext cx="6984774" cy="992044"/>
            <a:chOff x="3059833" y="643602"/>
            <a:chExt cx="2808312" cy="992044"/>
          </a:xfrm>
        </p:grpSpPr>
        <p:sp>
          <p:nvSpPr>
            <p:cNvPr id="15" name="圆角矩形 14"/>
            <p:cNvSpPr/>
            <p:nvPr/>
          </p:nvSpPr>
          <p:spPr>
            <a:xfrm>
              <a:off x="3059833" y="643602"/>
              <a:ext cx="2808312" cy="99204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095837" y="725520"/>
              <a:ext cx="2736304" cy="850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</a:rPr>
                <a:t>    回顾</a:t>
              </a:r>
              <a:r>
                <a:rPr lang="zh-CN" altLang="en-US" sz="22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</a:rPr>
                <a:t>刚才学习过程，总结理解文言文句子的方法，第二则将运用这些方法学习。</a:t>
              </a:r>
              <a:endParaRPr lang="zh-CN" altLang="en-US" sz="2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71500"/>
            <a:ext cx="9170314" cy="457200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934857" y="1275606"/>
            <a:ext cx="7283399" cy="3456384"/>
            <a:chOff x="934857" y="1275606"/>
            <a:chExt cx="7283399" cy="3456384"/>
          </a:xfrm>
        </p:grpSpPr>
        <p:grpSp>
          <p:nvGrpSpPr>
            <p:cNvPr id="3" name="组合 2"/>
            <p:cNvGrpSpPr/>
            <p:nvPr/>
          </p:nvGrpSpPr>
          <p:grpSpPr>
            <a:xfrm>
              <a:off x="934857" y="1275606"/>
              <a:ext cx="7274286" cy="3456384"/>
              <a:chOff x="934857" y="1275606"/>
              <a:chExt cx="7274286" cy="3456384"/>
            </a:xfrm>
          </p:grpSpPr>
          <p:sp>
            <p:nvSpPr>
              <p:cNvPr id="5" name="圆角矩形 4"/>
              <p:cNvSpPr/>
              <p:nvPr/>
            </p:nvSpPr>
            <p:spPr>
              <a:xfrm>
                <a:off x="934857" y="1275606"/>
                <a:ext cx="7274286" cy="3456384"/>
              </a:xfrm>
              <a:prstGeom prst="roundRect">
                <a:avLst>
                  <a:gd name="adj" fmla="val 7781"/>
                </a:avLst>
              </a:prstGeom>
              <a:solidFill>
                <a:schemeClr val="bg1"/>
              </a:solidFill>
              <a:ln>
                <a:solidFill>
                  <a:srgbClr val="E6B9B8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200"/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1187624" y="1774204"/>
                <a:ext cx="6696422" cy="29361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知之为知之，不知为不知，是知也。</a:t>
                </a:r>
                <a:endPara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敏而好学，不耻下问。</a:t>
                </a:r>
                <a:endPara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默而识之，学而不厌，诲人不倦。</a:t>
                </a:r>
                <a:endPara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我非生而知之者，好古，敏以求之者也。</a:t>
                </a:r>
                <a:endPara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学如不及，犹恐失之。</a:t>
                </a:r>
                <a:endPara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吾尝终日不食，终夜不寝，以思，无益，不如学也。</a:t>
                </a:r>
                <a:endPara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algn="r">
                  <a:lnSpc>
                    <a:spcPct val="120000"/>
                  </a:lnSpc>
                </a:pPr>
                <a:r>
                  <a:rPr lang="zh-CN" altLang="en-US" sz="2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:r>
                  <a:rPr lang="en-US" altLang="zh-CN" sz="2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——《</a:t>
                </a:r>
                <a:r>
                  <a:rPr lang="zh-CN" altLang="en-US" sz="2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论语</a:t>
                </a:r>
                <a:r>
                  <a:rPr lang="en-US" altLang="zh-CN" sz="2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》</a:t>
                </a:r>
                <a:endParaRPr lang="zh-CN" altLang="en-US" sz="2200" dirty="0">
                  <a:latin typeface="+mn-ea"/>
                </a:endParaRPr>
              </a:p>
            </p:txBody>
          </p:sp>
        </p:grp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76938" y="1730778"/>
              <a:ext cx="2141318" cy="1511519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2339752" y="843558"/>
            <a:ext cx="4199311" cy="720712"/>
            <a:chOff x="3059833" y="643602"/>
            <a:chExt cx="1688383" cy="720712"/>
          </a:xfrm>
        </p:grpSpPr>
        <p:sp>
          <p:nvSpPr>
            <p:cNvPr id="8" name="圆角矩形 7"/>
            <p:cNvSpPr/>
            <p:nvPr/>
          </p:nvSpPr>
          <p:spPr>
            <a:xfrm>
              <a:off x="3059833" y="643602"/>
              <a:ext cx="1688383" cy="720712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2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095837" y="725520"/>
              <a:ext cx="1594476" cy="444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</a:rPr>
                <a:t>在理解大意的基础上背诵课文。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1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2522200" y="10604500"/>
            <a:ext cx="3429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51520" y="549761"/>
            <a:ext cx="1471085" cy="534600"/>
            <a:chOff x="3131840" y="2188312"/>
            <a:chExt cx="1471085" cy="534600"/>
          </a:xfrm>
        </p:grpSpPr>
        <p:sp>
          <p:nvSpPr>
            <p:cNvPr id="4" name="圆角矩形 3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导入新课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574817" y="855574"/>
            <a:ext cx="7776864" cy="3972105"/>
            <a:chOff x="646554" y="1159228"/>
            <a:chExt cx="7776864" cy="3972105"/>
          </a:xfrm>
        </p:grpSpPr>
        <p:grpSp>
          <p:nvGrpSpPr>
            <p:cNvPr id="9" name="组合 8"/>
            <p:cNvGrpSpPr/>
            <p:nvPr/>
          </p:nvGrpSpPr>
          <p:grpSpPr>
            <a:xfrm>
              <a:off x="646554" y="1490663"/>
              <a:ext cx="7776864" cy="3640670"/>
              <a:chOff x="646554" y="1262298"/>
              <a:chExt cx="7776864" cy="3640670"/>
            </a:xfrm>
          </p:grpSpPr>
          <p:sp>
            <p:nvSpPr>
              <p:cNvPr id="10" name="圆角矩形 9"/>
              <p:cNvSpPr/>
              <p:nvPr/>
            </p:nvSpPr>
            <p:spPr>
              <a:xfrm>
                <a:off x="646554" y="1262298"/>
                <a:ext cx="7776864" cy="364067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1247580" y="1723963"/>
                <a:ext cx="6574811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3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书山有路勤为径，学海无涯苦作舟。</a:t>
                </a:r>
                <a:endPara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3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书读百遍，其义自见</a:t>
                </a:r>
                <a:r>
                  <a:rPr lang="zh-CN" altLang="en-US" sz="3200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。</a:t>
                </a:r>
                <a:endParaRPr lang="en-US" altLang="zh-CN" sz="3200" dirty="0" smtClean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3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读万卷书，行万里路。</a:t>
                </a:r>
                <a:endPara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32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发愤识遍天下字，立志读尽人间书</a:t>
                </a:r>
                <a:r>
                  <a:rPr lang="zh-CN" altLang="en-US" sz="3200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。</a:t>
                </a:r>
                <a:endParaRPr lang="zh-CN" altLang="en-US" sz="3200" dirty="0">
                  <a:latin typeface="+mn-ea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3289815" y="1159228"/>
              <a:ext cx="2376264" cy="662870"/>
              <a:chOff x="2771800" y="828760"/>
              <a:chExt cx="3096344" cy="662870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2771800" y="828760"/>
                <a:ext cx="3096344" cy="662870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3347864" y="885910"/>
                <a:ext cx="20162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朗读名言</a:t>
                </a:r>
                <a:endParaRPr lang="zh-CN" altLang="en-US" sz="24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rgbClr val="FAF6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 b="-464"/>
          <a:stretch>
            <a:fillRect/>
          </a:stretch>
        </p:blipFill>
        <p:spPr>
          <a:xfrm>
            <a:off x="0" y="-44350"/>
            <a:ext cx="9144000" cy="416494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1786957" y="1639520"/>
            <a:ext cx="5247624" cy="1721006"/>
            <a:chOff x="235517" y="1858857"/>
            <a:chExt cx="5247624" cy="1721006"/>
          </a:xfrm>
        </p:grpSpPr>
        <p:sp>
          <p:nvSpPr>
            <p:cNvPr id="4" name="圆角矩形 3"/>
            <p:cNvSpPr/>
            <p:nvPr/>
          </p:nvSpPr>
          <p:spPr>
            <a:xfrm>
              <a:off x="235517" y="1858857"/>
              <a:ext cx="5247624" cy="172100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10523" y="1902703"/>
              <a:ext cx="468052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浏览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</a:rPr>
                <a:t>课文，圈出课文的出处、作者等信息。</a:t>
              </a:r>
              <a:endParaRPr lang="zh-CN" altLang="en-US" sz="3200"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34662" y="616610"/>
            <a:ext cx="1471085" cy="534600"/>
            <a:chOff x="3131840" y="2188312"/>
            <a:chExt cx="1471085" cy="534600"/>
          </a:xfrm>
        </p:grpSpPr>
        <p:sp>
          <p:nvSpPr>
            <p:cNvPr id="7" name="圆角矩形 6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初读课文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4961" y="2494692"/>
            <a:ext cx="9144000" cy="2672107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634662" y="668998"/>
            <a:ext cx="1471085" cy="534600"/>
            <a:chOff x="3131840" y="2188312"/>
            <a:chExt cx="1471085" cy="534600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初读课文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507376" y="1639520"/>
            <a:ext cx="8099326" cy="2876446"/>
            <a:chOff x="235517" y="1858857"/>
            <a:chExt cx="5247624" cy="2876446"/>
          </a:xfrm>
        </p:grpSpPr>
        <p:sp>
          <p:nvSpPr>
            <p:cNvPr id="9" name="圆角矩形 8"/>
            <p:cNvSpPr/>
            <p:nvPr/>
          </p:nvSpPr>
          <p:spPr>
            <a:xfrm>
              <a:off x="235517" y="1858857"/>
              <a:ext cx="5247624" cy="287644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10523" y="1902703"/>
              <a:ext cx="4785999" cy="25766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第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一则出自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论语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论语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是记载孔子和他的弟子们言行的典籍。孔子是一位大学问家，十分重视学习，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论语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中多处讲到了学习的态度和方法。</a:t>
              </a:r>
              <a:endParaRPr lang="zh-CN" altLang="en-US" sz="2800" dirty="0">
                <a:latin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4961" y="2494692"/>
            <a:ext cx="9144000" cy="2672107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364611" y="596990"/>
            <a:ext cx="1471085" cy="534600"/>
            <a:chOff x="3131840" y="2188312"/>
            <a:chExt cx="1471085" cy="534600"/>
          </a:xfrm>
        </p:grpSpPr>
        <p:sp>
          <p:nvSpPr>
            <p:cNvPr id="19" name="圆角矩形 18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孔子介绍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323528" y="1491630"/>
            <a:ext cx="8490011" cy="3168352"/>
            <a:chOff x="323528" y="1275606"/>
            <a:chExt cx="8490011" cy="3168352"/>
          </a:xfrm>
        </p:grpSpPr>
        <p:grpSp>
          <p:nvGrpSpPr>
            <p:cNvPr id="6" name="组合 5"/>
            <p:cNvGrpSpPr/>
            <p:nvPr/>
          </p:nvGrpSpPr>
          <p:grpSpPr>
            <a:xfrm>
              <a:off x="323528" y="1275606"/>
              <a:ext cx="8490011" cy="3168352"/>
              <a:chOff x="2915816" y="843558"/>
              <a:chExt cx="5897723" cy="3882208"/>
            </a:xfrm>
          </p:grpSpPr>
          <p:sp>
            <p:nvSpPr>
              <p:cNvPr id="4" name="圆角矩形 3"/>
              <p:cNvSpPr/>
              <p:nvPr/>
            </p:nvSpPr>
            <p:spPr>
              <a:xfrm>
                <a:off x="2915816" y="843558"/>
                <a:ext cx="5832648" cy="3816424"/>
              </a:xfrm>
              <a:prstGeom prst="roundRect">
                <a:avLst>
                  <a:gd name="adj" fmla="val 7187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圆角矩形 4"/>
              <p:cNvSpPr/>
              <p:nvPr/>
            </p:nvSpPr>
            <p:spPr>
              <a:xfrm>
                <a:off x="2980891" y="934585"/>
                <a:ext cx="5832648" cy="3791181"/>
              </a:xfrm>
              <a:prstGeom prst="roundRect">
                <a:avLst>
                  <a:gd name="adj" fmla="val 7187"/>
                </a:avLst>
              </a:prstGeom>
              <a:solidFill>
                <a:schemeClr val="bg1"/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4" name="Picture 2" descr="E:\创新教案\5上25古人谈读书\图片\src=http___img.11665.com_img03_p_i3_T1EBHCXe0gXXbYDw_X_115342.jpg&amp;refer=http___img.11665.jpg"/>
            <p:cNvPicPr>
              <a:picLocks noChangeAspect="1" noChangeArrowheads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716420" y="1569003"/>
              <a:ext cx="1946222" cy="263869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" name="文本框 1"/>
            <p:cNvSpPr txBox="1"/>
            <p:nvPr/>
          </p:nvSpPr>
          <p:spPr>
            <a:xfrm>
              <a:off x="3131840" y="1550278"/>
              <a:ext cx="5407681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孔子</a:t>
              </a:r>
              <a:r>
                <a:rPr lang="en-US" altLang="zh-CN" sz="2000" dirty="0" smtClean="0">
                  <a:latin typeface="+mn-ea"/>
                </a:rPr>
                <a:t>(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公元前</a:t>
              </a:r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551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年－公元前</a:t>
              </a:r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479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年</a:t>
              </a:r>
              <a:r>
                <a:rPr lang="en-US" altLang="zh-CN" sz="2000" dirty="0" smtClean="0">
                  <a:latin typeface="+mn-ea"/>
                </a:rPr>
                <a:t>)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子姓，孔氏，名丘，字仲尼，鲁国陬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邑</a:t>
              </a:r>
              <a:r>
                <a:rPr lang="en-US" altLang="zh-CN" sz="2000" dirty="0">
                  <a:latin typeface="+mn-ea"/>
                </a:rPr>
                <a:t>(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今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山东曲阜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市</a:t>
              </a:r>
              <a:r>
                <a:rPr lang="en-US" altLang="zh-CN" sz="2000" dirty="0">
                  <a:latin typeface="+mn-ea"/>
                </a:rPr>
                <a:t>)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人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，祖籍宋国栗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邑</a:t>
              </a:r>
              <a:r>
                <a:rPr lang="en-US" altLang="zh-CN" sz="2000" dirty="0">
                  <a:latin typeface="+mn-ea"/>
                </a:rPr>
                <a:t>(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今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河南省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夏邑县</a:t>
              </a:r>
              <a:r>
                <a:rPr lang="en-US" altLang="zh-CN" sz="2000" dirty="0">
                  <a:latin typeface="+mn-ea"/>
                </a:rPr>
                <a:t>) 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    晚年修订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六经</a:t>
              </a:r>
              <a:r>
                <a:rPr lang="en-US" altLang="zh-CN" sz="2000" dirty="0" smtClean="0">
                  <a:latin typeface="+mn-ea"/>
                </a:rPr>
                <a:t>(</a:t>
              </a:r>
              <a:r>
                <a:rPr lang="en-US" altLang="zh-CN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诗</a:t>
              </a:r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》《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书</a:t>
              </a:r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》《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礼</a:t>
              </a:r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》《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乐</a:t>
              </a:r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》《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易</a:t>
              </a:r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》《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春秋</a:t>
              </a:r>
              <a:r>
                <a:rPr lang="en-US" altLang="zh-CN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en-US" altLang="zh-CN" sz="2000" dirty="0" smtClean="0">
                  <a:latin typeface="+mn-ea"/>
                </a:rPr>
                <a:t>) 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去世后，其弟子及再传弟子把孔子及其弟子的言行语录和思想记录下来，整理编成</a:t>
              </a:r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论语</a:t>
              </a:r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。该书被奉为儒家经典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r>
                <a:rPr lang="zh-CN" altLang="en-US" sz="2000" dirty="0" smtClean="0"/>
                <a:t> </a:t>
              </a:r>
              <a:endParaRPr lang="zh-CN" altLang="en-US" sz="20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4611" y="596990"/>
            <a:ext cx="1471085" cy="534600"/>
            <a:chOff x="3131840" y="2188312"/>
            <a:chExt cx="1471085" cy="534600"/>
          </a:xfrm>
        </p:grpSpPr>
        <p:sp>
          <p:nvSpPr>
            <p:cNvPr id="5" name="圆角矩形 4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孔子介绍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683568" y="1275606"/>
            <a:ext cx="8035491" cy="3430356"/>
            <a:chOff x="683568" y="1275606"/>
            <a:chExt cx="8035491" cy="3430356"/>
          </a:xfrm>
        </p:grpSpPr>
        <p:sp>
          <p:nvSpPr>
            <p:cNvPr id="2" name="圆角矩形 1"/>
            <p:cNvSpPr/>
            <p:nvPr/>
          </p:nvSpPr>
          <p:spPr>
            <a:xfrm>
              <a:off x="683568" y="1275606"/>
              <a:ext cx="7857305" cy="3168352"/>
            </a:xfrm>
            <a:prstGeom prst="roundRect">
              <a:avLst>
                <a:gd name="adj" fmla="val 7077"/>
              </a:avLst>
            </a:prstGeom>
            <a:solidFill>
              <a:schemeClr val="bg1"/>
            </a:solidFill>
            <a:ln>
              <a:solidFill>
                <a:srgbClr val="388F8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347822" y="3828334"/>
              <a:ext cx="1371237" cy="877628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3207394" y="1520954"/>
              <a:ext cx="5116103" cy="2751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孔子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是中国古代思想家、政治家、教育家，儒家学派创始人。被后世尊为孔圣人、至圣、万世师表，孔子和他创立的儒家思想对中国和世界都有深远的影响，被列为“世界十大文化名人”之首。</a:t>
              </a:r>
              <a:endParaRPr lang="zh-CN" altLang="en-US" sz="2400" dirty="0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1100153" y="1370037"/>
              <a:ext cx="1690656" cy="3073921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441"/>
            <a:ext cx="9170314" cy="4572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505122" y="1347614"/>
            <a:ext cx="7955310" cy="3456384"/>
            <a:chOff x="235517" y="1566951"/>
            <a:chExt cx="5247624" cy="3456384"/>
          </a:xfrm>
        </p:grpSpPr>
        <p:sp>
          <p:nvSpPr>
            <p:cNvPr id="3" name="圆角矩形 2"/>
            <p:cNvSpPr/>
            <p:nvPr/>
          </p:nvSpPr>
          <p:spPr>
            <a:xfrm>
              <a:off x="235517" y="1566951"/>
              <a:ext cx="5247624" cy="34563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519069" y="1662976"/>
              <a:ext cx="4680520" cy="320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en-US" altLang="zh-CN" sz="3200" dirty="0">
                  <a:latin typeface="楷体" panose="02010609060101010101" pitchFamily="49" charset="-122"/>
                  <a:ea typeface="楷体" panose="02010609060101010101" pitchFamily="49" charset="-122"/>
                </a:rPr>
                <a:t>1.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</a:rPr>
                <a:t>自读课文，借助注释，读准字音，正确认读“耻、矣、岂”</a:t>
              </a:r>
              <a:r>
                <a:rPr lang="en-US" altLang="zh-CN" sz="3200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</a:rPr>
                <a:t>个生字和多音字“识”。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en-US" altLang="zh-CN" sz="3200" dirty="0">
                  <a:latin typeface="楷体" panose="02010609060101010101" pitchFamily="49" charset="-122"/>
                  <a:ea typeface="楷体" panose="02010609060101010101" pitchFamily="49" charset="-122"/>
                </a:rPr>
                <a:t>2.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</a:rPr>
                <a:t>注意停顿，读好长句子。用“</a:t>
              </a:r>
              <a:r>
                <a:rPr lang="en-US" altLang="zh-CN" sz="3200" dirty="0">
                  <a:latin typeface="楷体" panose="02010609060101010101" pitchFamily="49" charset="-122"/>
                  <a:ea typeface="楷体" panose="02010609060101010101" pitchFamily="49" charset="-122"/>
                </a:rPr>
                <a:t>/”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</a:rPr>
                <a:t>画出停顿。</a:t>
              </a:r>
              <a:endParaRPr lang="zh-CN" altLang="en-US" sz="3200" dirty="0">
                <a:latin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4662" y="616610"/>
            <a:ext cx="1471085" cy="534600"/>
            <a:chOff x="3131840" y="2188312"/>
            <a:chExt cx="1471085" cy="534600"/>
          </a:xfrm>
        </p:grpSpPr>
        <p:sp>
          <p:nvSpPr>
            <p:cNvPr id="6" name="圆角矩形 5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初读课文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441"/>
            <a:ext cx="9170314" cy="4572000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607502" y="1129280"/>
            <a:ext cx="7955310" cy="3314678"/>
          </a:xfrm>
          <a:prstGeom prst="roundRect">
            <a:avLst>
              <a:gd name="adj" fmla="val 11850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/>
          </a:p>
        </p:txBody>
      </p:sp>
      <p:sp>
        <p:nvSpPr>
          <p:cNvPr id="4" name="文本框 3"/>
          <p:cNvSpPr txBox="1"/>
          <p:nvPr/>
        </p:nvSpPr>
        <p:spPr>
          <a:xfrm>
            <a:off x="1115512" y="1283853"/>
            <a:ext cx="7231809" cy="317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00" smtClean="0">
                <a:latin typeface="楷体" panose="02010609060101010101" pitchFamily="49" charset="-122"/>
                <a:ea typeface="楷体" panose="02010609060101010101" pitchFamily="49" charset="-122"/>
              </a:rPr>
              <a:t>知之为知之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，不知为不知，是知也。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 smtClean="0">
                <a:latin typeface="楷体" panose="02010609060101010101" pitchFamily="49" charset="-122"/>
                <a:ea typeface="楷体" panose="02010609060101010101" pitchFamily="49" charset="-122"/>
              </a:rPr>
              <a:t>敏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而好学，不耻下问。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 smtClean="0">
                <a:latin typeface="楷体" panose="02010609060101010101" pitchFamily="49" charset="-122"/>
                <a:ea typeface="楷体" panose="02010609060101010101" pitchFamily="49" charset="-122"/>
              </a:rPr>
              <a:t>默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而识之，学而不厌，诲人不倦。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非生而知之者，好古，敏以求之者也。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 smtClean="0">
                <a:latin typeface="楷体" panose="02010609060101010101" pitchFamily="49" charset="-122"/>
                <a:ea typeface="楷体" panose="02010609060101010101" pitchFamily="49" charset="-122"/>
              </a:rPr>
              <a:t>学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如不及，犹恐失之。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 smtClean="0">
                <a:latin typeface="楷体" panose="02010609060101010101" pitchFamily="49" charset="-122"/>
                <a:ea typeface="楷体" panose="02010609060101010101" pitchFamily="49" charset="-122"/>
              </a:rPr>
              <a:t>吾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尝终日不食，终夜不寝，以思，无益，不如学也。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论语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2200">
              <a:latin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3422" y="1290449"/>
            <a:ext cx="7523899" cy="317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知之</a:t>
            </a:r>
            <a:r>
              <a:rPr lang="en-US" altLang="zh-CN" sz="22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为知之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不知</a:t>
            </a:r>
            <a:r>
              <a:rPr lang="en-US" altLang="zh-CN" sz="2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不知，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en-US" altLang="zh-CN" sz="2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知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也。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敏而</a:t>
            </a:r>
            <a:r>
              <a:rPr lang="en-US" altLang="zh-CN" sz="2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好学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，不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耻</a:t>
            </a:r>
            <a:r>
              <a:rPr lang="en-US" altLang="zh-CN" sz="2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下问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默而</a:t>
            </a:r>
            <a:r>
              <a:rPr lang="en-US" altLang="zh-CN" sz="2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识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之，学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而</a:t>
            </a:r>
            <a:r>
              <a:rPr lang="en-US" altLang="zh-CN" sz="2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不厌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，诲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r>
              <a:rPr lang="en-US" altLang="zh-CN" sz="2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不倦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我非</a:t>
            </a:r>
            <a:r>
              <a:rPr lang="en-US" altLang="zh-CN" sz="2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而知之者，好古，敏以求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之</a:t>
            </a:r>
            <a:r>
              <a:rPr lang="en-US" altLang="zh-CN" sz="2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者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也。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学</a:t>
            </a:r>
            <a:r>
              <a:rPr lang="en-US" altLang="zh-CN" sz="2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如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不及，犹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恐</a:t>
            </a:r>
            <a:r>
              <a:rPr lang="en-US" altLang="zh-CN" sz="2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失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之。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吾尝</a:t>
            </a:r>
            <a:r>
              <a:rPr lang="en-US" altLang="zh-CN" sz="2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终日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不食，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终夜</a:t>
            </a:r>
            <a:r>
              <a:rPr lang="en-US" altLang="zh-CN" sz="2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寝，以思，无益，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不如</a:t>
            </a:r>
            <a:r>
              <a:rPr lang="en-US" altLang="zh-CN" sz="2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学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也。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论语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2200" dirty="0"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TRhZjA3ZmI3MjNiNTQ2YzAxYjlhNjk1ZWQzOWFhN2UifQ=="/>
  <p:tag name="ISPRING_RESOURCE_PATHS_HASH_PRESENTER" val="6386bad1b193e8ddd96c78c97f95eeb279f1e047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1997</Words>
  <Application>WPS 演示</Application>
  <PresentationFormat>全屏显示(16:9)</PresentationFormat>
  <Paragraphs>220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Arial</vt:lpstr>
      <vt:lpstr>宋体</vt:lpstr>
      <vt:lpstr>Wingdings</vt:lpstr>
      <vt:lpstr>Calibri Light</vt:lpstr>
      <vt:lpstr>微软雅黑</vt:lpstr>
      <vt:lpstr>楷体</vt:lpstr>
      <vt:lpstr>黑体</vt:lpstr>
      <vt:lpstr>taozhi.cn_PY</vt:lpstr>
      <vt:lpstr>Arial Unicode MS</vt:lpstr>
      <vt:lpstr>Calibri</vt:lpstr>
      <vt:lpstr>Times New Roman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2022-06-05T11:15:00Z</cp:lastPrinted>
  <dcterms:created xsi:type="dcterms:W3CDTF">2022-06-05T11:15:00Z</dcterms:created>
  <dcterms:modified xsi:type="dcterms:W3CDTF">2023-10-23T04:36:19Z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C883C0527B76462F954F5BAC4FEF29A0_12</vt:lpwstr>
  </property>
  <property fmtid="{D5CDD505-2E9C-101B-9397-08002B2CF9AE}" pid="3" name="KSOProductBuildVer">
    <vt:lpwstr>2052-12.1.0.15712</vt:lpwstr>
  </property>
</Properties>
</file>