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handoutMasterIdLst>
    <p:handoutMasterId r:id="rId32"/>
  </p:handoutMasterIdLst>
  <p:sldIdLst>
    <p:sldId id="293" r:id="rId3"/>
    <p:sldId id="313" r:id="rId4"/>
    <p:sldId id="419" r:id="rId5"/>
    <p:sldId id="314" r:id="rId6"/>
    <p:sldId id="420" r:id="rId7"/>
    <p:sldId id="421" r:id="rId8"/>
    <p:sldId id="316" r:id="rId9"/>
    <p:sldId id="422" r:id="rId10"/>
    <p:sldId id="423" r:id="rId11"/>
    <p:sldId id="424" r:id="rId12"/>
    <p:sldId id="425" r:id="rId13"/>
    <p:sldId id="1011" r:id="rId14"/>
    <p:sldId id="1012" r:id="rId15"/>
    <p:sldId id="1013" r:id="rId16"/>
    <p:sldId id="1025" r:id="rId17"/>
    <p:sldId id="1014" r:id="rId18"/>
    <p:sldId id="1018" r:id="rId19"/>
    <p:sldId id="1026" r:id="rId20"/>
    <p:sldId id="1019" r:id="rId21"/>
    <p:sldId id="1020" r:id="rId22"/>
    <p:sldId id="339" r:id="rId23"/>
    <p:sldId id="1023" r:id="rId24"/>
    <p:sldId id="1021" r:id="rId25"/>
    <p:sldId id="1024" r:id="rId26"/>
    <p:sldId id="320" r:id="rId27"/>
    <p:sldId id="1016" r:id="rId28"/>
    <p:sldId id="321" r:id="rId29"/>
    <p:sldId id="330" r:id="rId30"/>
  </p:sldIdLst>
  <p:sldSz cx="9144000" cy="5143500" type="screen16x9"/>
  <p:notesSz cx="6858000" cy="9144000"/>
  <p:custDataLst>
    <p:tags r:id="rId37"/>
  </p:custDataLst>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56" autoAdjust="0"/>
    <p:restoredTop sz="94660"/>
  </p:normalViewPr>
  <p:slideViewPr>
    <p:cSldViewPr snapToGrid="0" showGuides="1">
      <p:cViewPr>
        <p:scale>
          <a:sx n="130" d="100"/>
          <a:sy n="130" d="100"/>
        </p:scale>
        <p:origin x="-1074" y="-486"/>
      </p:cViewPr>
      <p:guideLst>
        <p:guide orient="horz" pos="1620"/>
        <p:guide pos="288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tags" Target="tags/tag3.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notesMaster" Target="notesMasters/notesMaster1.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E02B812A-8577-46BE-9E88-023D3AD3000E}" type="datetimeFigureOut">
              <a:rPr lang="zh-CN" altLang="en-US"/>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lstStyle>
            <a:lvl1pPr algn="r">
              <a:defRPr sz="1200"/>
            </a:lvl1pPr>
          </a:lstStyle>
          <a:p>
            <a:pPr>
              <a:defRPr/>
            </a:pPr>
            <a:fld id="{FAAA6E16-4DC0-4026-B97D-6DAE845E681A}" type="slidenum">
              <a:rPr lang="zh-CN" altLang="en-US"/>
            </a:fld>
            <a:endParaRPr lang="zh-CN" altLang="en-US"/>
          </a:p>
        </p:txBody>
      </p:sp>
    </p:spTree>
  </p:cSld>
  <p:clrMap bg1="lt1" tx1="dk1" bg2="lt2" tx2="dk2" accent1="accent1" accent2="accent2" accent3="accent3" accent4="accent4" accent5="accent5" accent6="accent6" hlink="hlink" folHlink="folHlink"/>
  <p:hf sldNum="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A53B2415-1008-460E-B545-D279938270E2}"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a:defRPr sz="1200"/>
            </a:lvl1pPr>
          </a:lstStyle>
          <a:p>
            <a:pPr>
              <a:defRPr/>
            </a:pPr>
            <a:fld id="{CDE3FA40-56C9-4D56-9E53-8A34EB33BD38}" type="slidenum">
              <a:rPr lang="zh-CN" altLang="en-US"/>
            </a:fld>
            <a:endParaRPr lang="zh-CN" altLang="en-US"/>
          </a:p>
        </p:txBody>
      </p:sp>
    </p:spTree>
  </p:cSld>
  <p:clrMap bg1="lt1" tx1="dk1" bg2="lt2" tx2="dk2" accent1="accent1" accent2="accent2" accent3="accent3" accent4="accent4" accent5="accent5" accent6="accent6" hlink="hlink" folHlink="folHlink"/>
  <p:hf sldNum="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4219690"/>
            <a:ext cx="9144000" cy="923810"/>
          </a:xfrm>
          <a:prstGeom prst="rect">
            <a:avLst/>
          </a:prstGeom>
        </p:spPr>
      </p:pic>
    </p:spTree>
  </p:cSld>
  <p:clrMapOvr>
    <a:masterClrMapping/>
  </p:clrMapOvr>
  <p:transition/>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file:///D:\qq&#25991;&#20214;\712321467\Image\C2C\Image2\%7b75232B38-A165-1FB7-499C-2E1C792CACB5%7d.png" TargetMode="External"/><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email">
            <a:lum/>
          </a:blip>
          <a:stretch>
            <a:fillRect/>
          </a:stretch>
        </a:blipFill>
        <a:effectLst/>
      </p:bgPr>
    </p:bg>
    <p:spTree>
      <p:nvGrpSpPr>
        <p:cNvPr id="1" name=""/>
        <p:cNvGrpSpPr/>
        <p:nvPr/>
      </p:nvGrpSpPr>
      <p:grpSpPr>
        <a:xfrm>
          <a:off x="0" y="0"/>
          <a:ext cx="0" cy="0"/>
          <a:chOff x="0" y="0"/>
          <a:chExt cx="0" cy="0"/>
        </a:xfrm>
      </p:grpSpPr>
      <p:pic>
        <p:nvPicPr>
          <p:cNvPr id="2" name="图片 1073743875" descr="学科网 zxxk.com"/>
          <p:cNvPicPr>
            <a:picLocks noChangeAspect="1"/>
          </p:cNvPicPr>
          <p:nvPr/>
        </p:nvPicPr>
        <p:blipFill>
          <a:blip r:embed="rId4" r:link="rId5"/>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 cstate="email"/>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1462088" y="1717439"/>
            <a:ext cx="704850" cy="690563"/>
          </a:xfrm>
          <a:prstGeom prst="ellipse">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zh-CN" altLang="en-US"/>
          </a:p>
        </p:txBody>
      </p:sp>
      <p:sp>
        <p:nvSpPr>
          <p:cNvPr id="4099" name="标题 1"/>
          <p:cNvSpPr txBox="1"/>
          <p:nvPr/>
        </p:nvSpPr>
        <p:spPr bwMode="auto">
          <a:xfrm>
            <a:off x="927100" y="1693627"/>
            <a:ext cx="35480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dirty="0">
                <a:latin typeface="楷体" panose="02010609060101010101" pitchFamily="49" charset="-122"/>
                <a:ea typeface="楷体" panose="02010609060101010101" pitchFamily="49" charset="-122"/>
              </a:rPr>
              <a:t>26 </a:t>
            </a:r>
            <a:r>
              <a:rPr lang="zh-CN" altLang="en-US" sz="4000" b="1" dirty="0">
                <a:latin typeface="楷体" panose="02010609060101010101" pitchFamily="49" charset="-122"/>
                <a:ea typeface="楷体" panose="02010609060101010101" pitchFamily="49" charset="-122"/>
              </a:rPr>
              <a:t>忆读书</a:t>
            </a:r>
            <a:endParaRPr lang="zh-CN" altLang="en-US" sz="4000" b="1" dirty="0">
              <a:latin typeface="楷体" panose="02010609060101010101" pitchFamily="49" charset="-122"/>
              <a:ea typeface="楷体" panose="02010609060101010101" pitchFamily="49" charset="-122"/>
            </a:endParaRPr>
          </a:p>
        </p:txBody>
      </p:sp>
      <p:pic>
        <p:nvPicPr>
          <p:cNvPr id="4100" name="图片 2"/>
          <p:cNvPicPr>
            <a:picLocks noChangeAspect="1"/>
          </p:cNvPicPr>
          <p:nvPr/>
        </p:nvPicPr>
        <p:blipFill>
          <a:blip r:embed="rId2" cstate="email"/>
          <a:srcRect/>
          <a:stretch>
            <a:fillRect/>
          </a:stretch>
        </p:blipFill>
        <p:spPr bwMode="auto">
          <a:xfrm>
            <a:off x="927100" y="241300"/>
            <a:ext cx="2625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46380" y="1130863"/>
            <a:ext cx="8437880" cy="3342775"/>
          </a:xfrm>
          <a:prstGeom prst="rect">
            <a:avLst/>
          </a:prstGeom>
          <a:noFill/>
        </p:spPr>
        <p:txBody>
          <a:bodyPr wrap="square" rtlCol="0">
            <a:spAutoFit/>
          </a:bodyPr>
          <a:lstStyle/>
          <a:p>
            <a:pPr marL="514350" indent="-514350" eaLnBrk="1" latinLnBrk="1" hangingPunct="1">
              <a:lnSpc>
                <a:spcPct val="120000"/>
              </a:lnSpc>
              <a:buFont typeface="+mj-lt"/>
              <a:buAutoNum type="arabicPeriod"/>
            </a:pPr>
            <a:r>
              <a:rPr lang="zh-CN" altLang="en-US" sz="3000" b="1" dirty="0" smtClean="0">
                <a:solidFill>
                  <a:srgbClr val="FFFF00"/>
                </a:solidFill>
                <a:latin typeface="楷体" panose="02010609060101010101" pitchFamily="49" charset="-122"/>
                <a:ea typeface="楷体" panose="02010609060101010101" pitchFamily="49" charset="-122"/>
              </a:rPr>
              <a:t>圈</a:t>
            </a:r>
            <a:r>
              <a:rPr lang="zh-CN" altLang="en-US" sz="3000" b="1" dirty="0">
                <a:solidFill>
                  <a:srgbClr val="FFFF00"/>
                </a:solidFill>
                <a:latin typeface="楷体" panose="02010609060101010101" pitchFamily="49" charset="-122"/>
                <a:ea typeface="楷体" panose="02010609060101010101" pitchFamily="49" charset="-122"/>
              </a:rPr>
              <a:t>画法，用不同的符号圈画出时间、书名，以及作者的感受等关键词。</a:t>
            </a:r>
            <a:endParaRPr lang="en-US" altLang="zh-CN" sz="3000" b="1" dirty="0">
              <a:solidFill>
                <a:srgbClr val="FFFF00"/>
              </a:solidFill>
              <a:latin typeface="楷体" panose="02010609060101010101" pitchFamily="49" charset="-122"/>
              <a:ea typeface="楷体" panose="02010609060101010101" pitchFamily="49" charset="-122"/>
            </a:endParaRPr>
          </a:p>
          <a:p>
            <a:pPr marL="514350" indent="-514350" eaLnBrk="1" latinLnBrk="1" hangingPunct="1">
              <a:lnSpc>
                <a:spcPct val="120000"/>
              </a:lnSpc>
              <a:buFont typeface="+mj-lt"/>
              <a:buAutoNum type="arabicPeriod"/>
            </a:pPr>
            <a:r>
              <a:rPr lang="zh-CN" altLang="en-US" sz="3000" b="1" dirty="0">
                <a:solidFill>
                  <a:srgbClr val="FFFF00"/>
                </a:solidFill>
                <a:latin typeface="楷体" panose="02010609060101010101" pitchFamily="49" charset="-122"/>
                <a:ea typeface="楷体" panose="02010609060101010101" pitchFamily="49" charset="-122"/>
              </a:rPr>
              <a:t>列表法，把找到的信息进行分类整理。</a:t>
            </a:r>
            <a:endParaRPr lang="en-US" altLang="zh-CN" sz="3000" b="1" dirty="0">
              <a:solidFill>
                <a:srgbClr val="FFFF00"/>
              </a:solidFill>
              <a:latin typeface="楷体" panose="02010609060101010101" pitchFamily="49" charset="-122"/>
              <a:ea typeface="楷体" panose="02010609060101010101" pitchFamily="49" charset="-122"/>
            </a:endParaRPr>
          </a:p>
          <a:p>
            <a:pPr marL="514350" indent="-514350" eaLnBrk="1" latinLnBrk="1" hangingPunct="1">
              <a:lnSpc>
                <a:spcPct val="120000"/>
              </a:lnSpc>
              <a:buFont typeface="+mj-lt"/>
              <a:buAutoNum type="arabicPeriod"/>
            </a:pPr>
            <a:r>
              <a:rPr lang="zh-CN" altLang="en-US" sz="3000" b="1" dirty="0">
                <a:solidFill>
                  <a:srgbClr val="FFFF00"/>
                </a:solidFill>
                <a:latin typeface="楷体" panose="02010609060101010101" pitchFamily="49" charset="-122"/>
                <a:ea typeface="楷体" panose="02010609060101010101" pitchFamily="49" charset="-122"/>
              </a:rPr>
              <a:t>归纳法，把信息归纳成几句话，批注在相应的段落旁。</a:t>
            </a:r>
            <a:endParaRPr lang="en-US" altLang="zh-CN" sz="3000" b="1" dirty="0">
              <a:solidFill>
                <a:srgbClr val="FFFF00"/>
              </a:solidFill>
              <a:latin typeface="楷体" panose="02010609060101010101" pitchFamily="49" charset="-122"/>
              <a:ea typeface="楷体" panose="02010609060101010101" pitchFamily="49" charset="-122"/>
            </a:endParaRPr>
          </a:p>
          <a:p>
            <a:pPr marL="514350" indent="-514350" eaLnBrk="1" latinLnBrk="1" hangingPunct="1">
              <a:lnSpc>
                <a:spcPct val="120000"/>
              </a:lnSpc>
              <a:buFont typeface="+mj-lt"/>
              <a:buAutoNum type="arabicPeriod"/>
            </a:pPr>
            <a:r>
              <a:rPr lang="zh-CN" altLang="en-US" sz="3000" b="1" dirty="0">
                <a:solidFill>
                  <a:srgbClr val="FFFF00"/>
                </a:solidFill>
                <a:latin typeface="楷体" panose="02010609060101010101" pitchFamily="49" charset="-122"/>
                <a:ea typeface="楷体" panose="02010609060101010101" pitchFamily="49" charset="-122"/>
              </a:rPr>
              <a:t>列时间轴，将作者的经历串成清晰的一条线索。</a:t>
            </a:r>
            <a:endParaRPr lang="zh-CN" altLang="en-US" sz="3000" b="1" dirty="0">
              <a:solidFill>
                <a:srgbClr val="FFFF00"/>
              </a:solidFill>
              <a:latin typeface="楷体" panose="02010609060101010101" pitchFamily="49" charset="-122"/>
              <a:ea typeface="楷体" panose="02010609060101010101" pitchFamily="49" charset="-122"/>
            </a:endParaRPr>
          </a:p>
        </p:txBody>
      </p:sp>
      <p:sp>
        <p:nvSpPr>
          <p:cNvPr id="4" name="文本框 5"/>
          <p:cNvSpPr txBox="1">
            <a:spLocks noChangeArrowheads="1"/>
          </p:cNvSpPr>
          <p:nvPr/>
        </p:nvSpPr>
        <p:spPr bwMode="auto">
          <a:xfrm>
            <a:off x="375920" y="345306"/>
            <a:ext cx="4259580" cy="61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3200" b="1" dirty="0">
                <a:solidFill>
                  <a:schemeClr val="bg1"/>
                </a:solidFill>
                <a:latin typeface="宋体" panose="02010600030101010101" pitchFamily="2" charset="-122"/>
              </a:rPr>
              <a:t>归纳梳理信息的方法：</a:t>
            </a:r>
            <a:endParaRPr lang="en-US" altLang="zh-CN" sz="3200" b="1" dirty="0">
              <a:solidFill>
                <a:schemeClr val="bg1"/>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5"/>
          <p:cNvSpPr txBox="1">
            <a:spLocks noChangeArrowheads="1"/>
          </p:cNvSpPr>
          <p:nvPr/>
        </p:nvSpPr>
        <p:spPr bwMode="auto">
          <a:xfrm>
            <a:off x="539282" y="926856"/>
            <a:ext cx="8249118" cy="118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3000" b="1">
                <a:solidFill>
                  <a:schemeClr val="bg1"/>
                </a:solidFill>
                <a:latin typeface="宋体" panose="02010600030101010101" pitchFamily="2" charset="-122"/>
              </a:rPr>
              <a:t>    好书的标准是什么？小组合作进行梳理，派代表进行汇报。</a:t>
            </a:r>
            <a:endParaRPr lang="en-US" altLang="zh-CN" sz="3000" b="1">
              <a:solidFill>
                <a:schemeClr val="bg1"/>
              </a:solidFill>
              <a:latin typeface="宋体" panose="02010600030101010101" pitchFamily="2" charset="-122"/>
            </a:endParaRPr>
          </a:p>
        </p:txBody>
      </p:sp>
      <p:pic>
        <p:nvPicPr>
          <p:cNvPr id="5" name="图片 4"/>
          <p:cNvPicPr>
            <a:picLocks noChangeAspect="1"/>
          </p:cNvPicPr>
          <p:nvPr/>
        </p:nvPicPr>
        <p:blipFill>
          <a:blip r:embed="rId1" cstate="email"/>
          <a:stretch>
            <a:fillRect/>
          </a:stretch>
        </p:blipFill>
        <p:spPr>
          <a:xfrm>
            <a:off x="3459407" y="2227486"/>
            <a:ext cx="2225186" cy="2214626"/>
          </a:xfrm>
          <a:prstGeom prst="rect">
            <a:avLst/>
          </a:prstGeom>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圆角 51"/>
          <p:cNvSpPr/>
          <p:nvPr/>
        </p:nvSpPr>
        <p:spPr bwMode="auto">
          <a:xfrm>
            <a:off x="112713" y="1245689"/>
            <a:ext cx="1354137" cy="3540586"/>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53" name="矩形: 圆角 52"/>
          <p:cNvSpPr/>
          <p:nvPr/>
        </p:nvSpPr>
        <p:spPr bwMode="auto">
          <a:xfrm>
            <a:off x="1531450" y="1245689"/>
            <a:ext cx="1918188" cy="3540586"/>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54" name="矩形: 圆角 53"/>
          <p:cNvSpPr/>
          <p:nvPr/>
        </p:nvSpPr>
        <p:spPr bwMode="auto">
          <a:xfrm>
            <a:off x="3529013" y="1245689"/>
            <a:ext cx="3214687" cy="3540584"/>
          </a:xfrm>
          <a:prstGeom prst="roundRect">
            <a:avLst>
              <a:gd name="adj" fmla="val 11037"/>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55" name="矩形: 圆角 54"/>
          <p:cNvSpPr/>
          <p:nvPr/>
        </p:nvSpPr>
        <p:spPr bwMode="auto">
          <a:xfrm>
            <a:off x="6823075" y="1240577"/>
            <a:ext cx="2139950" cy="3540581"/>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10254" name="矩形 3"/>
          <p:cNvSpPr>
            <a:spLocks noChangeArrowheads="1"/>
          </p:cNvSpPr>
          <p:nvPr/>
        </p:nvSpPr>
        <p:spPr bwMode="auto">
          <a:xfrm>
            <a:off x="80040" y="2683054"/>
            <a:ext cx="13862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800" b="1">
                <a:solidFill>
                  <a:schemeClr val="bg1"/>
                </a:solidFill>
                <a:latin typeface="宋体" panose="02010600030101010101" pitchFamily="2" charset="-122"/>
              </a:rPr>
              <a:t>七岁</a:t>
            </a:r>
            <a:endParaRPr lang="zh-CN" altLang="en-US" sz="2800" b="1">
              <a:solidFill>
                <a:schemeClr val="bg1"/>
              </a:solidFill>
              <a:latin typeface="宋体" panose="02010600030101010101" pitchFamily="2" charset="-122"/>
            </a:endParaRPr>
          </a:p>
        </p:txBody>
      </p:sp>
      <p:sp>
        <p:nvSpPr>
          <p:cNvPr id="10255" name="矩形 8"/>
          <p:cNvSpPr>
            <a:spLocks noChangeArrowheads="1"/>
          </p:cNvSpPr>
          <p:nvPr/>
        </p:nvSpPr>
        <p:spPr bwMode="auto">
          <a:xfrm>
            <a:off x="1438772" y="1532652"/>
            <a:ext cx="20486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r>
              <a:rPr lang="en-US" altLang="zh-CN" sz="2800" b="1">
                <a:solidFill>
                  <a:schemeClr val="bg1"/>
                </a:solidFill>
                <a:latin typeface="楷体" panose="02010609060101010101" pitchFamily="49" charset="-122"/>
                <a:ea typeface="楷体" panose="02010609060101010101" pitchFamily="49" charset="-122"/>
              </a:rPr>
              <a:t>《</a:t>
            </a:r>
            <a:r>
              <a:rPr lang="zh-CN" altLang="en-US" sz="2800" b="1">
                <a:solidFill>
                  <a:schemeClr val="bg1"/>
                </a:solidFill>
                <a:latin typeface="楷体" panose="02010609060101010101" pitchFamily="49" charset="-122"/>
                <a:ea typeface="楷体" panose="02010609060101010101" pitchFamily="49" charset="-122"/>
              </a:rPr>
              <a:t>三国演义</a:t>
            </a:r>
            <a:r>
              <a:rPr lang="en-US" altLang="zh-CN" sz="2800" b="1">
                <a:solidFill>
                  <a:schemeClr val="bg1"/>
                </a:solidFill>
                <a:latin typeface="楷体" panose="02010609060101010101" pitchFamily="49" charset="-122"/>
                <a:ea typeface="楷体" panose="02010609060101010101" pitchFamily="49" charset="-122"/>
              </a:rPr>
              <a:t>》</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10256" name="矩形 8"/>
          <p:cNvSpPr>
            <a:spLocks noChangeArrowheads="1"/>
          </p:cNvSpPr>
          <p:nvPr/>
        </p:nvSpPr>
        <p:spPr bwMode="auto">
          <a:xfrm>
            <a:off x="1325031" y="2759256"/>
            <a:ext cx="23221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r>
              <a:rPr lang="en-US" altLang="zh-CN" sz="2800" b="1">
                <a:solidFill>
                  <a:schemeClr val="bg1"/>
                </a:solidFill>
                <a:latin typeface="楷体" panose="02010609060101010101" pitchFamily="49" charset="-122"/>
                <a:ea typeface="楷体" panose="02010609060101010101" pitchFamily="49" charset="-122"/>
              </a:rPr>
              <a:t>《</a:t>
            </a:r>
            <a:r>
              <a:rPr lang="zh-CN" altLang="en-US" sz="2800" b="1">
                <a:solidFill>
                  <a:schemeClr val="bg1"/>
                </a:solidFill>
                <a:latin typeface="楷体" panose="02010609060101010101" pitchFamily="49" charset="-122"/>
                <a:ea typeface="楷体" panose="02010609060101010101" pitchFamily="49" charset="-122"/>
              </a:rPr>
              <a:t>水浒传</a:t>
            </a:r>
            <a:r>
              <a:rPr lang="en-US" altLang="zh-CN" sz="2800" b="1">
                <a:solidFill>
                  <a:schemeClr val="bg1"/>
                </a:solidFill>
                <a:latin typeface="楷体" panose="02010609060101010101" pitchFamily="49" charset="-122"/>
                <a:ea typeface="楷体" panose="02010609060101010101" pitchFamily="49" charset="-122"/>
              </a:rPr>
              <a:t>》</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10257" name="矩形 8"/>
          <p:cNvSpPr>
            <a:spLocks noChangeArrowheads="1"/>
          </p:cNvSpPr>
          <p:nvPr/>
        </p:nvSpPr>
        <p:spPr bwMode="auto">
          <a:xfrm>
            <a:off x="1302017" y="3985860"/>
            <a:ext cx="23221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r>
              <a:rPr lang="en-US" altLang="zh-CN" sz="2800" b="1">
                <a:solidFill>
                  <a:schemeClr val="bg1"/>
                </a:solidFill>
                <a:latin typeface="楷体" panose="02010609060101010101" pitchFamily="49" charset="-122"/>
                <a:ea typeface="楷体" panose="02010609060101010101" pitchFamily="49" charset="-122"/>
              </a:rPr>
              <a:t>《</a:t>
            </a:r>
            <a:r>
              <a:rPr lang="zh-CN" altLang="en-US" sz="2800" b="1">
                <a:solidFill>
                  <a:schemeClr val="bg1"/>
                </a:solidFill>
                <a:latin typeface="楷体" panose="02010609060101010101" pitchFamily="49" charset="-122"/>
                <a:ea typeface="楷体" panose="02010609060101010101" pitchFamily="49" charset="-122"/>
              </a:rPr>
              <a:t>荡寇志</a:t>
            </a:r>
            <a:r>
              <a:rPr lang="en-US" altLang="zh-CN" sz="2800" b="1">
                <a:solidFill>
                  <a:schemeClr val="bg1"/>
                </a:solidFill>
                <a:latin typeface="楷体" panose="02010609060101010101" pitchFamily="49" charset="-122"/>
                <a:ea typeface="楷体" panose="02010609060101010101" pitchFamily="49" charset="-122"/>
              </a:rPr>
              <a:t>》</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10258" name="矩形 8"/>
          <p:cNvSpPr>
            <a:spLocks noChangeArrowheads="1"/>
          </p:cNvSpPr>
          <p:nvPr/>
        </p:nvSpPr>
        <p:spPr bwMode="auto">
          <a:xfrm>
            <a:off x="3610228" y="1240578"/>
            <a:ext cx="314299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latinLnBrk="1" hangingPunct="1"/>
            <a:r>
              <a:rPr lang="zh-CN" altLang="en-US" sz="2800" b="1">
                <a:solidFill>
                  <a:schemeClr val="bg1"/>
                </a:solidFill>
                <a:latin typeface="楷体" panose="02010609060101010101" pitchFamily="49" charset="-122"/>
                <a:ea typeface="楷体" panose="02010609060101010101" pitchFamily="49" charset="-122"/>
              </a:rPr>
              <a:t>津津有味、无限期待、引起对章回小说的兴趣</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10259" name="矩形 8"/>
          <p:cNvSpPr>
            <a:spLocks noChangeArrowheads="1"/>
          </p:cNvSpPr>
          <p:nvPr/>
        </p:nvSpPr>
        <p:spPr bwMode="auto">
          <a:xfrm>
            <a:off x="3623392" y="2641960"/>
            <a:ext cx="326843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latinLnBrk="1" hangingPunct="1"/>
            <a:r>
              <a:rPr lang="zh-CN" altLang="en-US" sz="2800" b="1">
                <a:solidFill>
                  <a:schemeClr val="bg1"/>
                </a:solidFill>
                <a:latin typeface="楷体" panose="02010609060101010101" pitchFamily="49" charset="-122"/>
                <a:ea typeface="楷体" panose="02010609060101010101" pitchFamily="49" charset="-122"/>
              </a:rPr>
              <a:t>尤其欣赏、人物描写生动</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10260" name="矩形 8"/>
          <p:cNvSpPr>
            <a:spLocks noChangeArrowheads="1"/>
          </p:cNvSpPr>
          <p:nvPr/>
        </p:nvSpPr>
        <p:spPr bwMode="auto">
          <a:xfrm>
            <a:off x="3610478" y="3747821"/>
            <a:ext cx="308488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latinLnBrk="1" hangingPunct="1"/>
            <a:r>
              <a:rPr lang="zh-CN" altLang="en-US" sz="2800" b="1">
                <a:solidFill>
                  <a:schemeClr val="bg1"/>
                </a:solidFill>
                <a:latin typeface="楷体" panose="02010609060101010101" pitchFamily="49" charset="-122"/>
                <a:ea typeface="楷体" panose="02010609060101010101" pitchFamily="49" charset="-122"/>
              </a:rPr>
              <a:t>没有人物个性、索然无味</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10261" name="矩形 8"/>
          <p:cNvSpPr>
            <a:spLocks noChangeArrowheads="1"/>
          </p:cNvSpPr>
          <p:nvPr/>
        </p:nvSpPr>
        <p:spPr bwMode="auto">
          <a:xfrm>
            <a:off x="6778878" y="1312762"/>
            <a:ext cx="233925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latinLnBrk="1" hangingPunct="1"/>
            <a:r>
              <a:rPr lang="zh-CN" altLang="en-US" sz="2600" b="1">
                <a:solidFill>
                  <a:schemeClr val="bg1"/>
                </a:solidFill>
                <a:latin typeface="楷体" panose="02010609060101010101" pitchFamily="49" charset="-122"/>
                <a:ea typeface="楷体" panose="02010609060101010101" pitchFamily="49" charset="-122"/>
              </a:rPr>
              <a:t>能引发人的阅读期待，激发阅读兴趣</a:t>
            </a:r>
            <a:endParaRPr lang="zh-CN" altLang="en-US" sz="2600" b="1">
              <a:solidFill>
                <a:schemeClr val="bg1"/>
              </a:solidFill>
              <a:latin typeface="楷体" panose="02010609060101010101" pitchFamily="49" charset="-122"/>
              <a:ea typeface="楷体" panose="02010609060101010101" pitchFamily="49" charset="-122"/>
            </a:endParaRPr>
          </a:p>
        </p:txBody>
      </p:sp>
      <p:sp>
        <p:nvSpPr>
          <p:cNvPr id="10262" name="矩形 8"/>
          <p:cNvSpPr>
            <a:spLocks noChangeArrowheads="1"/>
          </p:cNvSpPr>
          <p:nvPr/>
        </p:nvSpPr>
        <p:spPr bwMode="auto">
          <a:xfrm>
            <a:off x="6751235" y="3052562"/>
            <a:ext cx="2241952"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latinLnBrk="1" hangingPunct="1"/>
            <a:r>
              <a:rPr lang="zh-CN" altLang="en-US" sz="2600" b="1">
                <a:solidFill>
                  <a:schemeClr val="bg1"/>
                </a:solidFill>
                <a:latin typeface="楷体" panose="02010609060101010101" pitchFamily="49" charset="-122"/>
                <a:ea typeface="楷体" panose="02010609060101010101" pitchFamily="49" charset="-122"/>
              </a:rPr>
              <a:t>人物形象生动、栩栩如生、个性鲜明</a:t>
            </a:r>
            <a:endParaRPr lang="zh-CN" altLang="en-US" sz="2600" b="1">
              <a:solidFill>
                <a:schemeClr val="bg1"/>
              </a:solidFill>
              <a:latin typeface="楷体" panose="02010609060101010101" pitchFamily="49" charset="-122"/>
              <a:ea typeface="楷体" panose="02010609060101010101" pitchFamily="49" charset="-122"/>
            </a:endParaRPr>
          </a:p>
        </p:txBody>
      </p:sp>
      <p:cxnSp>
        <p:nvCxnSpPr>
          <p:cNvPr id="71" name="直接连接符 70"/>
          <p:cNvCxnSpPr/>
          <p:nvPr/>
        </p:nvCxnSpPr>
        <p:spPr bwMode="auto">
          <a:xfrm>
            <a:off x="1577307" y="2579688"/>
            <a:ext cx="1872331" cy="0"/>
          </a:xfrm>
          <a:prstGeom prst="line">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72" name="直接连接符 71"/>
          <p:cNvCxnSpPr/>
          <p:nvPr/>
        </p:nvCxnSpPr>
        <p:spPr bwMode="auto">
          <a:xfrm>
            <a:off x="1563068" y="3663950"/>
            <a:ext cx="1886570" cy="0"/>
          </a:xfrm>
          <a:prstGeom prst="line">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bwMode="auto">
          <a:xfrm>
            <a:off x="3541713" y="2598738"/>
            <a:ext cx="3168650" cy="0"/>
          </a:xfrm>
          <a:prstGeom prst="line">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bwMode="auto">
          <a:xfrm>
            <a:off x="3517189" y="3663476"/>
            <a:ext cx="3168650" cy="0"/>
          </a:xfrm>
          <a:prstGeom prst="line">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1" name="直接连接符 80"/>
          <p:cNvCxnSpPr/>
          <p:nvPr/>
        </p:nvCxnSpPr>
        <p:spPr bwMode="auto">
          <a:xfrm>
            <a:off x="6816725" y="2596383"/>
            <a:ext cx="2159000" cy="0"/>
          </a:xfrm>
          <a:prstGeom prst="line">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cxnSp>
      <p:grpSp>
        <p:nvGrpSpPr>
          <p:cNvPr id="39" name="组合 41"/>
          <p:cNvGrpSpPr/>
          <p:nvPr/>
        </p:nvGrpSpPr>
        <p:grpSpPr>
          <a:xfrm>
            <a:off x="164784" y="544363"/>
            <a:ext cx="1404766" cy="566223"/>
            <a:chOff x="578864" y="1238426"/>
            <a:chExt cx="1404906" cy="566192"/>
          </a:xfrm>
        </p:grpSpPr>
        <p:pic>
          <p:nvPicPr>
            <p:cNvPr id="40" name="图片 39"/>
            <p:cNvPicPr>
              <a:picLocks noChangeAspect="1" noChangeArrowheads="1"/>
            </p:cNvPicPr>
            <p:nvPr/>
          </p:nvPicPr>
          <p:blipFill>
            <a:blip r:embed="rId1" cstate="email"/>
            <a:stretch>
              <a:fillRect/>
            </a:stretch>
          </p:blipFill>
          <p:spPr bwMode="auto">
            <a:xfrm>
              <a:off x="578864" y="1238426"/>
              <a:ext cx="1404906" cy="566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矩形 3"/>
            <p:cNvSpPr>
              <a:spLocks noChangeArrowheads="1"/>
            </p:cNvSpPr>
            <p:nvPr/>
          </p:nvSpPr>
          <p:spPr bwMode="auto">
            <a:xfrm>
              <a:off x="597430" y="1311183"/>
              <a:ext cx="1386340" cy="43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200" b="1">
                  <a:latin typeface="黑体" panose="02010609060101010101" pitchFamily="49" charset="-122"/>
                  <a:ea typeface="黑体" panose="02010609060101010101" pitchFamily="49" charset="-122"/>
                </a:rPr>
                <a:t>阅读时间</a:t>
              </a:r>
              <a:endParaRPr lang="zh-CN" altLang="en-US" sz="2200" b="1">
                <a:latin typeface="黑体" panose="02010609060101010101" pitchFamily="49" charset="-122"/>
                <a:ea typeface="黑体" panose="02010609060101010101" pitchFamily="49" charset="-122"/>
              </a:endParaRPr>
            </a:p>
          </p:txBody>
        </p:sp>
      </p:grpSp>
      <p:grpSp>
        <p:nvGrpSpPr>
          <p:cNvPr id="42" name="组合 42"/>
          <p:cNvGrpSpPr/>
          <p:nvPr/>
        </p:nvGrpSpPr>
        <p:grpSpPr>
          <a:xfrm>
            <a:off x="1798521" y="565545"/>
            <a:ext cx="1405346" cy="566223"/>
            <a:chOff x="541530" y="1238426"/>
            <a:chExt cx="1405486" cy="566192"/>
          </a:xfrm>
        </p:grpSpPr>
        <p:pic>
          <p:nvPicPr>
            <p:cNvPr id="43" name="图片 43"/>
            <p:cNvPicPr>
              <a:picLocks noChangeAspect="1" noChangeArrowheads="1"/>
            </p:cNvPicPr>
            <p:nvPr/>
          </p:nvPicPr>
          <p:blipFill>
            <a:blip r:embed="rId2" cstate="email"/>
            <a:stretch>
              <a:fillRect/>
            </a:stretch>
          </p:blipFill>
          <p:spPr bwMode="auto">
            <a:xfrm>
              <a:off x="578864" y="1238426"/>
              <a:ext cx="1368152" cy="566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矩形 3"/>
            <p:cNvSpPr>
              <a:spLocks noChangeArrowheads="1"/>
            </p:cNvSpPr>
            <p:nvPr/>
          </p:nvSpPr>
          <p:spPr bwMode="auto">
            <a:xfrm>
              <a:off x="541530" y="1284679"/>
              <a:ext cx="1392233" cy="43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200" b="1">
                  <a:latin typeface="黑体" panose="02010609060101010101" pitchFamily="49" charset="-122"/>
                  <a:ea typeface="黑体" panose="02010609060101010101" pitchFamily="49" charset="-122"/>
                </a:rPr>
                <a:t>阅读书目</a:t>
              </a:r>
              <a:endParaRPr lang="zh-CN" altLang="en-US" sz="2200" b="1">
                <a:latin typeface="黑体" panose="02010609060101010101" pitchFamily="49" charset="-122"/>
                <a:ea typeface="黑体" panose="02010609060101010101" pitchFamily="49" charset="-122"/>
              </a:endParaRPr>
            </a:p>
          </p:txBody>
        </p:sp>
      </p:grpSp>
      <p:grpSp>
        <p:nvGrpSpPr>
          <p:cNvPr id="45" name="组合 45"/>
          <p:cNvGrpSpPr/>
          <p:nvPr/>
        </p:nvGrpSpPr>
        <p:grpSpPr>
          <a:xfrm>
            <a:off x="3321340" y="577749"/>
            <a:ext cx="3630788" cy="566223"/>
            <a:chOff x="407710" y="1243718"/>
            <a:chExt cx="1775800" cy="566192"/>
          </a:xfrm>
        </p:grpSpPr>
        <p:pic>
          <p:nvPicPr>
            <p:cNvPr id="46" name="图片 46"/>
            <p:cNvPicPr>
              <a:picLocks noChangeAspect="1" noChangeArrowheads="1"/>
            </p:cNvPicPr>
            <p:nvPr/>
          </p:nvPicPr>
          <p:blipFill>
            <a:blip r:embed="rId3" cstate="email"/>
            <a:stretch>
              <a:fillRect/>
            </a:stretch>
          </p:blipFill>
          <p:spPr bwMode="auto">
            <a:xfrm>
              <a:off x="407710" y="1243718"/>
              <a:ext cx="1775800" cy="566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矩形 3"/>
            <p:cNvSpPr>
              <a:spLocks noChangeArrowheads="1"/>
            </p:cNvSpPr>
            <p:nvPr/>
          </p:nvSpPr>
          <p:spPr bwMode="auto">
            <a:xfrm>
              <a:off x="554338" y="1306672"/>
              <a:ext cx="1479604" cy="43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200" b="1">
                  <a:latin typeface="黑体" panose="02010609060101010101" pitchFamily="49" charset="-122"/>
                  <a:ea typeface="黑体" panose="02010609060101010101" pitchFamily="49" charset="-122"/>
                </a:rPr>
                <a:t>对这些书的感受或评价</a:t>
              </a:r>
              <a:endParaRPr lang="en-US" altLang="zh-CN" sz="2200" b="1">
                <a:latin typeface="黑体" panose="02010609060101010101" pitchFamily="49" charset="-122"/>
                <a:ea typeface="黑体" panose="02010609060101010101" pitchFamily="49" charset="-122"/>
              </a:endParaRPr>
            </a:p>
          </p:txBody>
        </p:sp>
      </p:grpSp>
      <p:grpSp>
        <p:nvGrpSpPr>
          <p:cNvPr id="48" name="组合 48"/>
          <p:cNvGrpSpPr/>
          <p:nvPr/>
        </p:nvGrpSpPr>
        <p:grpSpPr>
          <a:xfrm>
            <a:off x="6997080" y="574178"/>
            <a:ext cx="1826461" cy="566223"/>
            <a:chOff x="562428" y="1238425"/>
            <a:chExt cx="1446092" cy="566192"/>
          </a:xfrm>
        </p:grpSpPr>
        <p:pic>
          <p:nvPicPr>
            <p:cNvPr id="49" name="图片 49"/>
            <p:cNvPicPr>
              <a:picLocks noChangeAspect="1" noChangeArrowheads="1"/>
            </p:cNvPicPr>
            <p:nvPr/>
          </p:nvPicPr>
          <p:blipFill>
            <a:blip r:embed="rId4" cstate="email"/>
            <a:stretch>
              <a:fillRect/>
            </a:stretch>
          </p:blipFill>
          <p:spPr bwMode="auto">
            <a:xfrm>
              <a:off x="562428" y="1238425"/>
              <a:ext cx="1446092" cy="566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矩形 3"/>
            <p:cNvSpPr>
              <a:spLocks noChangeArrowheads="1"/>
            </p:cNvSpPr>
            <p:nvPr/>
          </p:nvSpPr>
          <p:spPr bwMode="auto">
            <a:xfrm>
              <a:off x="637186" y="1284679"/>
              <a:ext cx="1296578" cy="43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200" b="1">
                  <a:latin typeface="黑体" panose="02010609060101010101" pitchFamily="49" charset="-122"/>
                  <a:ea typeface="黑体" panose="02010609060101010101" pitchFamily="49" charset="-122"/>
                </a:rPr>
                <a:t>好书的标准</a:t>
              </a:r>
              <a:endParaRPr lang="en-US" altLang="zh-CN" sz="2200" b="1">
                <a:latin typeface="黑体" panose="02010609060101010101" pitchFamily="49" charset="-122"/>
                <a:ea typeface="黑体" panose="02010609060101010101" pitchFamily="49"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55"/>
                                        </p:tgtEl>
                                        <p:attrNameLst>
                                          <p:attrName>style.visibility</p:attrName>
                                        </p:attrNameLst>
                                      </p:cBhvr>
                                      <p:to>
                                        <p:strVal val="visible"/>
                                      </p:to>
                                    </p:set>
                                    <p:animEffect transition="in" filter="fade">
                                      <p:cBhvr>
                                        <p:cTn id="7" dur="500"/>
                                        <p:tgtEl>
                                          <p:spTgt spid="102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58"/>
                                        </p:tgtEl>
                                        <p:attrNameLst>
                                          <p:attrName>style.visibility</p:attrName>
                                        </p:attrNameLst>
                                      </p:cBhvr>
                                      <p:to>
                                        <p:strVal val="visible"/>
                                      </p:to>
                                    </p:set>
                                    <p:animEffect transition="in" filter="fade">
                                      <p:cBhvr>
                                        <p:cTn id="12" dur="500"/>
                                        <p:tgtEl>
                                          <p:spTgt spid="1025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261"/>
                                        </p:tgtEl>
                                        <p:attrNameLst>
                                          <p:attrName>style.visibility</p:attrName>
                                        </p:attrNameLst>
                                      </p:cBhvr>
                                      <p:to>
                                        <p:strVal val="visible"/>
                                      </p:to>
                                    </p:set>
                                    <p:animEffect transition="in" filter="fade">
                                      <p:cBhvr>
                                        <p:cTn id="17" dur="500"/>
                                        <p:tgtEl>
                                          <p:spTgt spid="1026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256"/>
                                        </p:tgtEl>
                                        <p:attrNameLst>
                                          <p:attrName>style.visibility</p:attrName>
                                        </p:attrNameLst>
                                      </p:cBhvr>
                                      <p:to>
                                        <p:strVal val="visible"/>
                                      </p:to>
                                    </p:set>
                                    <p:animEffect transition="in" filter="fade">
                                      <p:cBhvr>
                                        <p:cTn id="22" dur="500"/>
                                        <p:tgtEl>
                                          <p:spTgt spid="1025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259"/>
                                        </p:tgtEl>
                                        <p:attrNameLst>
                                          <p:attrName>style.visibility</p:attrName>
                                        </p:attrNameLst>
                                      </p:cBhvr>
                                      <p:to>
                                        <p:strVal val="visible"/>
                                      </p:to>
                                    </p:set>
                                    <p:animEffect transition="in" filter="fade">
                                      <p:cBhvr>
                                        <p:cTn id="27" dur="500"/>
                                        <p:tgtEl>
                                          <p:spTgt spid="1025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257"/>
                                        </p:tgtEl>
                                        <p:attrNameLst>
                                          <p:attrName>style.visibility</p:attrName>
                                        </p:attrNameLst>
                                      </p:cBhvr>
                                      <p:to>
                                        <p:strVal val="visible"/>
                                      </p:to>
                                    </p:set>
                                    <p:animEffect transition="in" filter="fade">
                                      <p:cBhvr>
                                        <p:cTn id="32" dur="500"/>
                                        <p:tgtEl>
                                          <p:spTgt spid="1025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260"/>
                                        </p:tgtEl>
                                        <p:attrNameLst>
                                          <p:attrName>style.visibility</p:attrName>
                                        </p:attrNameLst>
                                      </p:cBhvr>
                                      <p:to>
                                        <p:strVal val="visible"/>
                                      </p:to>
                                    </p:set>
                                    <p:animEffect transition="in" filter="fade">
                                      <p:cBhvr>
                                        <p:cTn id="37" dur="500"/>
                                        <p:tgtEl>
                                          <p:spTgt spid="1026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262"/>
                                        </p:tgtEl>
                                        <p:attrNameLst>
                                          <p:attrName>style.visibility</p:attrName>
                                        </p:attrNameLst>
                                      </p:cBhvr>
                                      <p:to>
                                        <p:strVal val="visible"/>
                                      </p:to>
                                    </p:set>
                                    <p:animEffect transition="in" filter="fade">
                                      <p:cBhvr>
                                        <p:cTn id="42" dur="500"/>
                                        <p:tgtEl>
                                          <p:spTgt spid="102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p:bldP spid="10256" grpId="0"/>
      <p:bldP spid="10257" grpId="0"/>
      <p:bldP spid="10258" grpId="0"/>
      <p:bldP spid="10259" grpId="0"/>
      <p:bldP spid="10260" grpId="0"/>
      <p:bldP spid="10261" grpId="0"/>
      <p:bldP spid="102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圆角 33"/>
          <p:cNvSpPr/>
          <p:nvPr/>
        </p:nvSpPr>
        <p:spPr bwMode="auto">
          <a:xfrm>
            <a:off x="188913" y="2466974"/>
            <a:ext cx="1354137" cy="2486025"/>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35" name="矩形: 圆角 34"/>
          <p:cNvSpPr/>
          <p:nvPr/>
        </p:nvSpPr>
        <p:spPr bwMode="auto">
          <a:xfrm>
            <a:off x="1652588" y="2466974"/>
            <a:ext cx="1797050" cy="2486011"/>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36" name="矩形: 圆角 35"/>
          <p:cNvSpPr/>
          <p:nvPr/>
        </p:nvSpPr>
        <p:spPr bwMode="auto">
          <a:xfrm>
            <a:off x="3529013" y="2473325"/>
            <a:ext cx="3214687" cy="2486010"/>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37" name="矩形: 圆角 36"/>
          <p:cNvSpPr/>
          <p:nvPr/>
        </p:nvSpPr>
        <p:spPr bwMode="auto">
          <a:xfrm>
            <a:off x="6823075" y="2459038"/>
            <a:ext cx="2139950" cy="2493946"/>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11277" name="矩形 3"/>
          <p:cNvSpPr>
            <a:spLocks noChangeArrowheads="1"/>
          </p:cNvSpPr>
          <p:nvPr/>
        </p:nvSpPr>
        <p:spPr bwMode="auto">
          <a:xfrm>
            <a:off x="91211" y="3481417"/>
            <a:ext cx="15312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400" b="1">
                <a:solidFill>
                  <a:schemeClr val="bg1"/>
                </a:solidFill>
                <a:latin typeface="宋体" panose="02010600030101010101" pitchFamily="2" charset="-122"/>
              </a:rPr>
              <a:t>1980</a:t>
            </a:r>
            <a:r>
              <a:rPr lang="zh-CN" altLang="en-US" sz="2400" b="1">
                <a:solidFill>
                  <a:schemeClr val="bg1"/>
                </a:solidFill>
                <a:latin typeface="宋体" panose="02010600030101010101" pitchFamily="2" charset="-122"/>
              </a:rPr>
              <a:t>年后</a:t>
            </a:r>
            <a:endParaRPr lang="zh-CN" altLang="en-US" sz="2400" b="1">
              <a:solidFill>
                <a:schemeClr val="bg1"/>
              </a:solidFill>
              <a:latin typeface="宋体" panose="02010600030101010101" pitchFamily="2" charset="-122"/>
            </a:endParaRPr>
          </a:p>
        </p:txBody>
      </p:sp>
      <p:sp>
        <p:nvSpPr>
          <p:cNvPr id="11278" name="矩形 8"/>
          <p:cNvSpPr>
            <a:spLocks noChangeArrowheads="1"/>
          </p:cNvSpPr>
          <p:nvPr/>
        </p:nvSpPr>
        <p:spPr bwMode="auto">
          <a:xfrm>
            <a:off x="1846527" y="2567448"/>
            <a:ext cx="142199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r>
              <a:rPr lang="en-US" altLang="zh-CN" sz="2200" b="1">
                <a:solidFill>
                  <a:schemeClr val="bg1"/>
                </a:solidFill>
                <a:latin typeface="楷体" panose="02010609060101010101" pitchFamily="49" charset="-122"/>
                <a:ea typeface="楷体" panose="02010609060101010101" pitchFamily="49" charset="-122"/>
              </a:rPr>
              <a:t>《</a:t>
            </a:r>
            <a:r>
              <a:rPr lang="zh-CN" altLang="en-US" sz="2200" b="1">
                <a:solidFill>
                  <a:schemeClr val="bg1"/>
                </a:solidFill>
                <a:latin typeface="楷体" panose="02010609060101010101" pitchFamily="49" charset="-122"/>
                <a:ea typeface="楷体" panose="02010609060101010101" pitchFamily="49" charset="-122"/>
              </a:rPr>
              <a:t>西游记</a:t>
            </a:r>
            <a:r>
              <a:rPr lang="en-US" altLang="zh-CN" sz="2200" b="1">
                <a:solidFill>
                  <a:schemeClr val="bg1"/>
                </a:solidFill>
                <a:latin typeface="楷体" panose="02010609060101010101" pitchFamily="49" charset="-122"/>
                <a:ea typeface="楷体" panose="02010609060101010101" pitchFamily="49" charset="-122"/>
              </a:rPr>
              <a:t>》</a:t>
            </a:r>
            <a:endParaRPr lang="zh-CN" altLang="en-US" sz="2200" b="1">
              <a:solidFill>
                <a:schemeClr val="bg1"/>
              </a:solidFill>
              <a:latin typeface="楷体" panose="02010609060101010101" pitchFamily="49" charset="-122"/>
              <a:ea typeface="楷体" panose="02010609060101010101" pitchFamily="49" charset="-122"/>
            </a:endParaRPr>
          </a:p>
        </p:txBody>
      </p:sp>
      <p:sp>
        <p:nvSpPr>
          <p:cNvPr id="11279" name="矩形 8"/>
          <p:cNvSpPr>
            <a:spLocks noChangeArrowheads="1"/>
          </p:cNvSpPr>
          <p:nvPr/>
        </p:nvSpPr>
        <p:spPr bwMode="auto">
          <a:xfrm>
            <a:off x="1621127" y="3032664"/>
            <a:ext cx="186052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r>
              <a:rPr lang="en-US" altLang="zh-CN" sz="2200" b="1">
                <a:solidFill>
                  <a:schemeClr val="bg1"/>
                </a:solidFill>
                <a:latin typeface="楷体" panose="02010609060101010101" pitchFamily="49" charset="-122"/>
                <a:ea typeface="楷体" panose="02010609060101010101" pitchFamily="49" charset="-122"/>
              </a:rPr>
              <a:t>《</a:t>
            </a:r>
            <a:r>
              <a:rPr lang="zh-CN" altLang="en-US" sz="2200" b="1">
                <a:solidFill>
                  <a:schemeClr val="bg1"/>
                </a:solidFill>
                <a:latin typeface="楷体" panose="02010609060101010101" pitchFamily="49" charset="-122"/>
                <a:ea typeface="楷体" panose="02010609060101010101" pitchFamily="49" charset="-122"/>
              </a:rPr>
              <a:t>封神榜</a:t>
            </a:r>
            <a:r>
              <a:rPr lang="en-US" altLang="zh-CN" sz="2200" b="1">
                <a:solidFill>
                  <a:schemeClr val="bg1"/>
                </a:solidFill>
                <a:latin typeface="楷体" panose="02010609060101010101" pitchFamily="49" charset="-122"/>
                <a:ea typeface="楷体" panose="02010609060101010101" pitchFamily="49" charset="-122"/>
              </a:rPr>
              <a:t>》</a:t>
            </a:r>
            <a:endParaRPr lang="zh-CN" altLang="en-US" sz="2200" b="1">
              <a:solidFill>
                <a:schemeClr val="bg1"/>
              </a:solidFill>
              <a:latin typeface="楷体" panose="02010609060101010101" pitchFamily="49" charset="-122"/>
              <a:ea typeface="楷体" panose="02010609060101010101" pitchFamily="49" charset="-122"/>
            </a:endParaRPr>
          </a:p>
        </p:txBody>
      </p:sp>
      <p:sp>
        <p:nvSpPr>
          <p:cNvPr id="11280" name="矩形 8"/>
          <p:cNvSpPr>
            <a:spLocks noChangeArrowheads="1"/>
          </p:cNvSpPr>
          <p:nvPr/>
        </p:nvSpPr>
        <p:spPr bwMode="auto">
          <a:xfrm>
            <a:off x="3588976" y="2571631"/>
            <a:ext cx="305660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r>
              <a:rPr lang="zh-CN" altLang="en-US" sz="2200" b="1">
                <a:solidFill>
                  <a:schemeClr val="bg1"/>
                </a:solidFill>
                <a:latin typeface="楷体" panose="02010609060101010101" pitchFamily="49" charset="-122"/>
                <a:ea typeface="楷体" panose="02010609060101010101" pitchFamily="49" charset="-122"/>
              </a:rPr>
              <a:t>精彩</a:t>
            </a:r>
            <a:endParaRPr lang="zh-CN" altLang="en-US" sz="2200" b="1">
              <a:solidFill>
                <a:schemeClr val="bg1"/>
              </a:solidFill>
              <a:latin typeface="楷体" panose="02010609060101010101" pitchFamily="49" charset="-122"/>
              <a:ea typeface="楷体" panose="02010609060101010101" pitchFamily="49" charset="-122"/>
            </a:endParaRPr>
          </a:p>
        </p:txBody>
      </p:sp>
      <p:sp>
        <p:nvSpPr>
          <p:cNvPr id="11281" name="矩形 8"/>
          <p:cNvSpPr>
            <a:spLocks noChangeArrowheads="1"/>
          </p:cNvSpPr>
          <p:nvPr/>
        </p:nvSpPr>
        <p:spPr bwMode="auto">
          <a:xfrm>
            <a:off x="3601010" y="3024950"/>
            <a:ext cx="304457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r>
              <a:rPr lang="zh-CN" altLang="en-US" sz="2200" b="1">
                <a:solidFill>
                  <a:schemeClr val="bg1"/>
                </a:solidFill>
                <a:latin typeface="楷体" panose="02010609060101010101" pitchFamily="49" charset="-122"/>
                <a:ea typeface="楷体" panose="02010609060101010101" pitchFamily="49" charset="-122"/>
              </a:rPr>
              <a:t>烦琐</a:t>
            </a:r>
            <a:endParaRPr lang="zh-CN" altLang="en-US" sz="2200" b="1">
              <a:solidFill>
                <a:schemeClr val="bg1"/>
              </a:solidFill>
              <a:latin typeface="楷体" panose="02010609060101010101" pitchFamily="49" charset="-122"/>
              <a:ea typeface="楷体" panose="02010609060101010101" pitchFamily="49" charset="-122"/>
            </a:endParaRPr>
          </a:p>
        </p:txBody>
      </p:sp>
      <p:sp>
        <p:nvSpPr>
          <p:cNvPr id="11282" name="矩形 8"/>
          <p:cNvSpPr>
            <a:spLocks noChangeArrowheads="1"/>
          </p:cNvSpPr>
          <p:nvPr/>
        </p:nvSpPr>
        <p:spPr bwMode="auto">
          <a:xfrm>
            <a:off x="6860044" y="2604522"/>
            <a:ext cx="207467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latinLnBrk="1" hangingPunct="1"/>
            <a:r>
              <a:rPr lang="zh-CN" altLang="en-US" sz="2200" b="1">
                <a:solidFill>
                  <a:schemeClr val="bg1"/>
                </a:solidFill>
                <a:latin typeface="楷体" panose="02010609060101010101" pitchFamily="49" charset="-122"/>
                <a:ea typeface="楷体" panose="02010609060101010101" pitchFamily="49" charset="-122"/>
              </a:rPr>
              <a:t>故事情节精彩，不烦琐</a:t>
            </a:r>
            <a:endParaRPr lang="zh-CN" altLang="en-US" sz="2200" b="1">
              <a:solidFill>
                <a:schemeClr val="bg1"/>
              </a:solidFill>
              <a:latin typeface="楷体" panose="02010609060101010101" pitchFamily="49" charset="-122"/>
              <a:ea typeface="楷体" panose="02010609060101010101" pitchFamily="49" charset="-122"/>
            </a:endParaRPr>
          </a:p>
        </p:txBody>
      </p:sp>
      <p:cxnSp>
        <p:nvCxnSpPr>
          <p:cNvPr id="59" name="直接连接符 58"/>
          <p:cNvCxnSpPr/>
          <p:nvPr/>
        </p:nvCxnSpPr>
        <p:spPr bwMode="auto">
          <a:xfrm>
            <a:off x="1668463" y="2962275"/>
            <a:ext cx="1774825" cy="0"/>
          </a:xfrm>
          <a:prstGeom prst="line">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60" name="直接连接符 59"/>
          <p:cNvCxnSpPr/>
          <p:nvPr/>
        </p:nvCxnSpPr>
        <p:spPr bwMode="auto">
          <a:xfrm>
            <a:off x="1679575" y="3451225"/>
            <a:ext cx="1774825" cy="0"/>
          </a:xfrm>
          <a:prstGeom prst="line">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61" name="直接连接符 60"/>
          <p:cNvCxnSpPr/>
          <p:nvPr/>
        </p:nvCxnSpPr>
        <p:spPr bwMode="auto">
          <a:xfrm>
            <a:off x="3541713" y="2968625"/>
            <a:ext cx="3168650" cy="0"/>
          </a:xfrm>
          <a:prstGeom prst="line">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62" name="直接连接符 61"/>
          <p:cNvCxnSpPr/>
          <p:nvPr/>
        </p:nvCxnSpPr>
        <p:spPr bwMode="auto">
          <a:xfrm>
            <a:off x="3552825" y="3451225"/>
            <a:ext cx="3168650" cy="0"/>
          </a:xfrm>
          <a:prstGeom prst="line">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63" name="直接连接符 62"/>
          <p:cNvCxnSpPr/>
          <p:nvPr/>
        </p:nvCxnSpPr>
        <p:spPr bwMode="auto">
          <a:xfrm>
            <a:off x="6816725" y="3454400"/>
            <a:ext cx="2159000" cy="0"/>
          </a:xfrm>
          <a:prstGeom prst="line">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64" name="矩形: 圆角 63"/>
          <p:cNvSpPr/>
          <p:nvPr/>
        </p:nvSpPr>
        <p:spPr bwMode="auto">
          <a:xfrm>
            <a:off x="188913" y="1204913"/>
            <a:ext cx="1354137" cy="1247775"/>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5" name="矩形: 圆角 64"/>
          <p:cNvSpPr/>
          <p:nvPr/>
        </p:nvSpPr>
        <p:spPr bwMode="auto">
          <a:xfrm>
            <a:off x="1652588" y="1204913"/>
            <a:ext cx="1797050" cy="1247775"/>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6" name="矩形: 圆角 65"/>
          <p:cNvSpPr/>
          <p:nvPr/>
        </p:nvSpPr>
        <p:spPr bwMode="auto">
          <a:xfrm>
            <a:off x="3529013" y="1211263"/>
            <a:ext cx="3214687" cy="1247775"/>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7" name="矩形: 圆角 66"/>
          <p:cNvSpPr/>
          <p:nvPr/>
        </p:nvSpPr>
        <p:spPr bwMode="auto">
          <a:xfrm>
            <a:off x="6823075" y="1198563"/>
            <a:ext cx="2139950" cy="1247775"/>
          </a:xfrm>
          <a:prstGeom prst="roundRect">
            <a:avLst/>
          </a:prstGeom>
          <a:noFill/>
          <a:ln>
            <a:solidFill>
              <a:srgbClr val="B1E6F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297" name="矩形 3"/>
          <p:cNvSpPr>
            <a:spLocks noChangeArrowheads="1"/>
          </p:cNvSpPr>
          <p:nvPr/>
        </p:nvSpPr>
        <p:spPr bwMode="auto">
          <a:xfrm>
            <a:off x="95551" y="1442369"/>
            <a:ext cx="144286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latinLnBrk="1" hangingPunct="1"/>
            <a:r>
              <a:rPr lang="zh-CN" altLang="en-US" sz="2400" b="1">
                <a:solidFill>
                  <a:schemeClr val="bg1"/>
                </a:solidFill>
                <a:latin typeface="宋体" panose="02010600030101010101" pitchFamily="2" charset="-122"/>
              </a:rPr>
              <a:t>十二三岁；中年以后</a:t>
            </a:r>
            <a:endParaRPr lang="zh-CN" altLang="en-US" sz="2400" b="1">
              <a:solidFill>
                <a:schemeClr val="bg1"/>
              </a:solidFill>
              <a:latin typeface="宋体" panose="02010600030101010101" pitchFamily="2" charset="-122"/>
            </a:endParaRPr>
          </a:p>
        </p:txBody>
      </p:sp>
      <p:sp>
        <p:nvSpPr>
          <p:cNvPr id="11298" name="矩形 8"/>
          <p:cNvSpPr>
            <a:spLocks noChangeArrowheads="1"/>
          </p:cNvSpPr>
          <p:nvPr/>
        </p:nvSpPr>
        <p:spPr bwMode="auto">
          <a:xfrm>
            <a:off x="1621127" y="1588532"/>
            <a:ext cx="1860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r>
              <a:rPr lang="en-US" altLang="zh-CN" sz="2800" b="1">
                <a:solidFill>
                  <a:schemeClr val="bg1"/>
                </a:solidFill>
                <a:latin typeface="楷体" panose="02010609060101010101" pitchFamily="49" charset="-122"/>
                <a:ea typeface="楷体" panose="02010609060101010101" pitchFamily="49" charset="-122"/>
              </a:rPr>
              <a:t>《</a:t>
            </a:r>
            <a:r>
              <a:rPr lang="zh-CN" altLang="en-US" sz="2800" b="1">
                <a:solidFill>
                  <a:schemeClr val="bg1"/>
                </a:solidFill>
                <a:latin typeface="楷体" panose="02010609060101010101" pitchFamily="49" charset="-122"/>
                <a:ea typeface="楷体" panose="02010609060101010101" pitchFamily="49" charset="-122"/>
              </a:rPr>
              <a:t>红楼梦</a:t>
            </a:r>
            <a:r>
              <a:rPr lang="en-US" altLang="zh-CN" sz="2800" b="1">
                <a:solidFill>
                  <a:schemeClr val="bg1"/>
                </a:solidFill>
                <a:latin typeface="楷体" panose="02010609060101010101" pitchFamily="49" charset="-122"/>
                <a:ea typeface="楷体" panose="02010609060101010101" pitchFamily="49" charset="-122"/>
              </a:rPr>
              <a:t>》</a:t>
            </a:r>
            <a:endParaRPr lang="zh-CN" altLang="en-US" sz="2800" b="1">
              <a:solidFill>
                <a:schemeClr val="bg1"/>
              </a:solidFill>
              <a:latin typeface="楷体" panose="02010609060101010101" pitchFamily="49" charset="-122"/>
              <a:ea typeface="楷体" panose="02010609060101010101" pitchFamily="49" charset="-122"/>
            </a:endParaRPr>
          </a:p>
        </p:txBody>
      </p:sp>
      <p:sp>
        <p:nvSpPr>
          <p:cNvPr id="53" name="矩形 8"/>
          <p:cNvSpPr>
            <a:spLocks noChangeArrowheads="1"/>
          </p:cNvSpPr>
          <p:nvPr/>
        </p:nvSpPr>
        <p:spPr bwMode="auto">
          <a:xfrm>
            <a:off x="1712187" y="3908589"/>
            <a:ext cx="16476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r>
              <a:rPr lang="zh-CN" altLang="en-US" sz="2400" b="1">
                <a:solidFill>
                  <a:schemeClr val="bg1"/>
                </a:solidFill>
                <a:latin typeface="楷体" panose="02010609060101010101" pitchFamily="49" charset="-122"/>
                <a:ea typeface="楷体" panose="02010609060101010101" pitchFamily="49" charset="-122"/>
              </a:rPr>
              <a:t>现代文艺作品</a:t>
            </a:r>
            <a:endParaRPr lang="zh-CN" altLang="en-US" sz="2400" b="1">
              <a:solidFill>
                <a:schemeClr val="bg1"/>
              </a:solidFill>
              <a:latin typeface="楷体" panose="02010609060101010101" pitchFamily="49" charset="-122"/>
              <a:ea typeface="楷体" panose="02010609060101010101" pitchFamily="49" charset="-122"/>
            </a:endParaRPr>
          </a:p>
        </p:txBody>
      </p:sp>
      <p:sp>
        <p:nvSpPr>
          <p:cNvPr id="56" name="矩形 8"/>
          <p:cNvSpPr>
            <a:spLocks noChangeArrowheads="1"/>
          </p:cNvSpPr>
          <p:nvPr/>
        </p:nvSpPr>
        <p:spPr bwMode="auto">
          <a:xfrm>
            <a:off x="3581400" y="3484563"/>
            <a:ext cx="3268663"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latinLnBrk="1" hangingPunct="1"/>
            <a:r>
              <a:rPr lang="zh-CN" altLang="en-US" sz="2200" b="1">
                <a:solidFill>
                  <a:schemeClr val="bg1"/>
                </a:solidFill>
                <a:latin typeface="楷体" panose="02010609060101010101" pitchFamily="49" charset="-122"/>
                <a:ea typeface="楷体" panose="02010609060101010101" pitchFamily="49" charset="-122"/>
              </a:rPr>
              <a:t>有的堆砌华丽词句，无病呻吟；有的满带真情实感、质朴浅显，使人心动神移，不能自已</a:t>
            </a:r>
            <a:endParaRPr lang="zh-CN" altLang="en-US" sz="2200" b="1">
              <a:solidFill>
                <a:schemeClr val="bg1"/>
              </a:solidFill>
              <a:latin typeface="楷体" panose="02010609060101010101" pitchFamily="49" charset="-122"/>
              <a:ea typeface="楷体" panose="02010609060101010101" pitchFamily="49" charset="-122"/>
            </a:endParaRPr>
          </a:p>
        </p:txBody>
      </p:sp>
      <p:sp>
        <p:nvSpPr>
          <p:cNvPr id="58" name="矩形 8"/>
          <p:cNvSpPr>
            <a:spLocks noChangeArrowheads="1"/>
          </p:cNvSpPr>
          <p:nvPr/>
        </p:nvSpPr>
        <p:spPr bwMode="auto">
          <a:xfrm>
            <a:off x="6877050" y="3467100"/>
            <a:ext cx="2074863"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latinLnBrk="1" hangingPunct="1"/>
            <a:r>
              <a:rPr lang="zh-CN" altLang="en-US" sz="2200" b="1">
                <a:solidFill>
                  <a:schemeClr val="bg1"/>
                </a:solidFill>
                <a:latin typeface="楷体" panose="02010609060101010101" pitchFamily="49" charset="-122"/>
                <a:ea typeface="楷体" panose="02010609060101010101" pitchFamily="49" charset="-122"/>
              </a:rPr>
              <a:t>满带真情实感、质朴浅显，使人心动神移，不能自已</a:t>
            </a:r>
            <a:endParaRPr lang="zh-CN" altLang="en-US" sz="2200" b="1">
              <a:solidFill>
                <a:schemeClr val="bg1"/>
              </a:solidFill>
              <a:latin typeface="楷体" panose="02010609060101010101" pitchFamily="49" charset="-122"/>
              <a:ea typeface="楷体" panose="02010609060101010101" pitchFamily="49" charset="-122"/>
            </a:endParaRPr>
          </a:p>
        </p:txBody>
      </p:sp>
      <p:sp>
        <p:nvSpPr>
          <p:cNvPr id="71" name="矩形 8"/>
          <p:cNvSpPr>
            <a:spLocks noChangeArrowheads="1"/>
          </p:cNvSpPr>
          <p:nvPr/>
        </p:nvSpPr>
        <p:spPr bwMode="auto">
          <a:xfrm>
            <a:off x="3441699" y="1311532"/>
            <a:ext cx="3349626"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latinLnBrk="1" hangingPunct="1"/>
            <a:r>
              <a:rPr lang="zh-CN" altLang="en-US" sz="2200" b="1">
                <a:solidFill>
                  <a:schemeClr val="bg1"/>
                </a:solidFill>
                <a:latin typeface="楷体" panose="02010609060101010101" pitchFamily="49" charset="-122"/>
                <a:ea typeface="楷体" panose="02010609060101010101" pitchFamily="49" charset="-122"/>
              </a:rPr>
              <a:t>十二三岁时读，兴趣不大，人物使人厌烦；中年以后再读，尝到其中滋味</a:t>
            </a:r>
            <a:endParaRPr lang="zh-CN" altLang="en-US" sz="2200" b="1">
              <a:solidFill>
                <a:schemeClr val="bg1"/>
              </a:solidFill>
              <a:latin typeface="楷体" panose="02010609060101010101" pitchFamily="49" charset="-122"/>
              <a:ea typeface="楷体" panose="02010609060101010101" pitchFamily="49" charset="-122"/>
            </a:endParaRPr>
          </a:p>
        </p:txBody>
      </p:sp>
      <p:sp>
        <p:nvSpPr>
          <p:cNvPr id="72" name="矩形 8"/>
          <p:cNvSpPr>
            <a:spLocks noChangeArrowheads="1"/>
          </p:cNvSpPr>
          <p:nvPr/>
        </p:nvSpPr>
        <p:spPr bwMode="auto">
          <a:xfrm>
            <a:off x="7091502" y="1567190"/>
            <a:ext cx="167454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r>
              <a:rPr lang="zh-CN" altLang="en-US" sz="2800" b="1">
                <a:solidFill>
                  <a:schemeClr val="bg1"/>
                </a:solidFill>
                <a:latin typeface="楷体" panose="02010609060101010101" pitchFamily="49" charset="-122"/>
                <a:ea typeface="楷体" panose="02010609060101010101" pitchFamily="49" charset="-122"/>
              </a:rPr>
              <a:t>耐人寻味</a:t>
            </a:r>
            <a:endParaRPr lang="zh-CN" altLang="en-US" sz="2800" b="1">
              <a:solidFill>
                <a:schemeClr val="bg1"/>
              </a:solidFill>
              <a:latin typeface="楷体" panose="02010609060101010101" pitchFamily="49" charset="-122"/>
              <a:ea typeface="楷体" panose="02010609060101010101" pitchFamily="49" charset="-122"/>
            </a:endParaRPr>
          </a:p>
        </p:txBody>
      </p:sp>
      <p:grpSp>
        <p:nvGrpSpPr>
          <p:cNvPr id="43" name="组合 41"/>
          <p:cNvGrpSpPr/>
          <p:nvPr/>
        </p:nvGrpSpPr>
        <p:grpSpPr>
          <a:xfrm>
            <a:off x="164784" y="544363"/>
            <a:ext cx="1404766" cy="566223"/>
            <a:chOff x="578864" y="1238426"/>
            <a:chExt cx="1404906" cy="566192"/>
          </a:xfrm>
        </p:grpSpPr>
        <p:pic>
          <p:nvPicPr>
            <p:cNvPr id="44" name="图片 39"/>
            <p:cNvPicPr>
              <a:picLocks noChangeAspect="1" noChangeArrowheads="1"/>
            </p:cNvPicPr>
            <p:nvPr/>
          </p:nvPicPr>
          <p:blipFill>
            <a:blip r:embed="rId1" cstate="email"/>
            <a:stretch>
              <a:fillRect/>
            </a:stretch>
          </p:blipFill>
          <p:spPr bwMode="auto">
            <a:xfrm>
              <a:off x="578864" y="1238426"/>
              <a:ext cx="1404906" cy="566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矩形 3"/>
            <p:cNvSpPr>
              <a:spLocks noChangeArrowheads="1"/>
            </p:cNvSpPr>
            <p:nvPr/>
          </p:nvSpPr>
          <p:spPr bwMode="auto">
            <a:xfrm>
              <a:off x="597430" y="1311183"/>
              <a:ext cx="1386340" cy="43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200" b="1">
                  <a:latin typeface="黑体" panose="02010609060101010101" pitchFamily="49" charset="-122"/>
                  <a:ea typeface="黑体" panose="02010609060101010101" pitchFamily="49" charset="-122"/>
                </a:rPr>
                <a:t>阅读时间</a:t>
              </a:r>
              <a:endParaRPr lang="zh-CN" altLang="en-US" sz="2200" b="1">
                <a:latin typeface="黑体" panose="02010609060101010101" pitchFamily="49" charset="-122"/>
                <a:ea typeface="黑体" panose="02010609060101010101" pitchFamily="49" charset="-122"/>
              </a:endParaRPr>
            </a:p>
          </p:txBody>
        </p:sp>
      </p:grpSp>
      <p:grpSp>
        <p:nvGrpSpPr>
          <p:cNvPr id="46" name="组合 42"/>
          <p:cNvGrpSpPr/>
          <p:nvPr/>
        </p:nvGrpSpPr>
        <p:grpSpPr>
          <a:xfrm>
            <a:off x="1798521" y="565545"/>
            <a:ext cx="1405346" cy="566223"/>
            <a:chOff x="541530" y="1238426"/>
            <a:chExt cx="1405486" cy="566192"/>
          </a:xfrm>
        </p:grpSpPr>
        <p:pic>
          <p:nvPicPr>
            <p:cNvPr id="47" name="图片 43"/>
            <p:cNvPicPr>
              <a:picLocks noChangeAspect="1" noChangeArrowheads="1"/>
            </p:cNvPicPr>
            <p:nvPr/>
          </p:nvPicPr>
          <p:blipFill>
            <a:blip r:embed="rId2" cstate="email"/>
            <a:stretch>
              <a:fillRect/>
            </a:stretch>
          </p:blipFill>
          <p:spPr bwMode="auto">
            <a:xfrm>
              <a:off x="578864" y="1238426"/>
              <a:ext cx="1368152" cy="566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矩形 3"/>
            <p:cNvSpPr>
              <a:spLocks noChangeArrowheads="1"/>
            </p:cNvSpPr>
            <p:nvPr/>
          </p:nvSpPr>
          <p:spPr bwMode="auto">
            <a:xfrm>
              <a:off x="541530" y="1284679"/>
              <a:ext cx="1392233" cy="43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200" b="1">
                  <a:latin typeface="黑体" panose="02010609060101010101" pitchFamily="49" charset="-122"/>
                  <a:ea typeface="黑体" panose="02010609060101010101" pitchFamily="49" charset="-122"/>
                </a:rPr>
                <a:t>阅读书目</a:t>
              </a:r>
              <a:endParaRPr lang="zh-CN" altLang="en-US" sz="2200" b="1">
                <a:latin typeface="黑体" panose="02010609060101010101" pitchFamily="49" charset="-122"/>
                <a:ea typeface="黑体" panose="02010609060101010101" pitchFamily="49" charset="-122"/>
              </a:endParaRPr>
            </a:p>
          </p:txBody>
        </p:sp>
      </p:grpSp>
      <p:grpSp>
        <p:nvGrpSpPr>
          <p:cNvPr id="49" name="组合 45"/>
          <p:cNvGrpSpPr/>
          <p:nvPr/>
        </p:nvGrpSpPr>
        <p:grpSpPr>
          <a:xfrm>
            <a:off x="3321340" y="577749"/>
            <a:ext cx="3630788" cy="566223"/>
            <a:chOff x="407710" y="1243718"/>
            <a:chExt cx="1775800" cy="566192"/>
          </a:xfrm>
        </p:grpSpPr>
        <p:pic>
          <p:nvPicPr>
            <p:cNvPr id="50" name="图片 46"/>
            <p:cNvPicPr>
              <a:picLocks noChangeAspect="1" noChangeArrowheads="1"/>
            </p:cNvPicPr>
            <p:nvPr/>
          </p:nvPicPr>
          <p:blipFill>
            <a:blip r:embed="rId3" cstate="email"/>
            <a:stretch>
              <a:fillRect/>
            </a:stretch>
          </p:blipFill>
          <p:spPr bwMode="auto">
            <a:xfrm>
              <a:off x="407710" y="1243718"/>
              <a:ext cx="1775800" cy="566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矩形 3"/>
            <p:cNvSpPr>
              <a:spLocks noChangeArrowheads="1"/>
            </p:cNvSpPr>
            <p:nvPr/>
          </p:nvSpPr>
          <p:spPr bwMode="auto">
            <a:xfrm>
              <a:off x="554338" y="1306672"/>
              <a:ext cx="1479604" cy="43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200" b="1">
                  <a:latin typeface="黑体" panose="02010609060101010101" pitchFamily="49" charset="-122"/>
                  <a:ea typeface="黑体" panose="02010609060101010101" pitchFamily="49" charset="-122"/>
                </a:rPr>
                <a:t>对这些书的感受或评价</a:t>
              </a:r>
              <a:endParaRPr lang="en-US" altLang="zh-CN" sz="2200" b="1">
                <a:latin typeface="黑体" panose="02010609060101010101" pitchFamily="49" charset="-122"/>
                <a:ea typeface="黑体" panose="02010609060101010101" pitchFamily="49" charset="-122"/>
              </a:endParaRPr>
            </a:p>
          </p:txBody>
        </p:sp>
      </p:grpSp>
      <p:grpSp>
        <p:nvGrpSpPr>
          <p:cNvPr id="52" name="组合 48"/>
          <p:cNvGrpSpPr/>
          <p:nvPr/>
        </p:nvGrpSpPr>
        <p:grpSpPr>
          <a:xfrm>
            <a:off x="6997080" y="574178"/>
            <a:ext cx="1826461" cy="566223"/>
            <a:chOff x="562428" y="1238425"/>
            <a:chExt cx="1446092" cy="566192"/>
          </a:xfrm>
        </p:grpSpPr>
        <p:pic>
          <p:nvPicPr>
            <p:cNvPr id="54" name="图片 49"/>
            <p:cNvPicPr>
              <a:picLocks noChangeAspect="1" noChangeArrowheads="1"/>
            </p:cNvPicPr>
            <p:nvPr/>
          </p:nvPicPr>
          <p:blipFill>
            <a:blip r:embed="rId4" cstate="email"/>
            <a:stretch>
              <a:fillRect/>
            </a:stretch>
          </p:blipFill>
          <p:spPr bwMode="auto">
            <a:xfrm>
              <a:off x="562428" y="1238425"/>
              <a:ext cx="1446092" cy="566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矩形 3"/>
            <p:cNvSpPr>
              <a:spLocks noChangeArrowheads="1"/>
            </p:cNvSpPr>
            <p:nvPr/>
          </p:nvSpPr>
          <p:spPr bwMode="auto">
            <a:xfrm>
              <a:off x="637186" y="1284679"/>
              <a:ext cx="1296578" cy="43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200" b="1">
                  <a:latin typeface="黑体" panose="02010609060101010101" pitchFamily="49" charset="-122"/>
                  <a:ea typeface="黑体" panose="02010609060101010101" pitchFamily="49" charset="-122"/>
                </a:rPr>
                <a:t>好书的标准</a:t>
              </a:r>
              <a:endParaRPr lang="en-US" altLang="zh-CN" sz="2200" b="1">
                <a:latin typeface="黑体" panose="02010609060101010101" pitchFamily="49" charset="-122"/>
                <a:ea typeface="黑体" panose="02010609060101010101" pitchFamily="49"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298"/>
                                        </p:tgtEl>
                                        <p:attrNameLst>
                                          <p:attrName>style.visibility</p:attrName>
                                        </p:attrNameLst>
                                      </p:cBhvr>
                                      <p:to>
                                        <p:strVal val="visible"/>
                                      </p:to>
                                    </p:set>
                                    <p:animEffect transition="in" filter="fade">
                                      <p:cBhvr>
                                        <p:cTn id="7" dur="500"/>
                                        <p:tgtEl>
                                          <p:spTgt spid="112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500"/>
                                        <p:tgtEl>
                                          <p:spTgt spid="7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500"/>
                                        <p:tgtEl>
                                          <p:spTgt spid="7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278"/>
                                        </p:tgtEl>
                                        <p:attrNameLst>
                                          <p:attrName>style.visibility</p:attrName>
                                        </p:attrNameLst>
                                      </p:cBhvr>
                                      <p:to>
                                        <p:strVal val="visible"/>
                                      </p:to>
                                    </p:set>
                                    <p:animEffect transition="in" filter="fade">
                                      <p:cBhvr>
                                        <p:cTn id="22" dur="500"/>
                                        <p:tgtEl>
                                          <p:spTgt spid="1127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280"/>
                                        </p:tgtEl>
                                        <p:attrNameLst>
                                          <p:attrName>style.visibility</p:attrName>
                                        </p:attrNameLst>
                                      </p:cBhvr>
                                      <p:to>
                                        <p:strVal val="visible"/>
                                      </p:to>
                                    </p:set>
                                    <p:animEffect transition="in" filter="fade">
                                      <p:cBhvr>
                                        <p:cTn id="27" dur="500"/>
                                        <p:tgtEl>
                                          <p:spTgt spid="1128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279"/>
                                        </p:tgtEl>
                                        <p:attrNameLst>
                                          <p:attrName>style.visibility</p:attrName>
                                        </p:attrNameLst>
                                      </p:cBhvr>
                                      <p:to>
                                        <p:strVal val="visible"/>
                                      </p:to>
                                    </p:set>
                                    <p:animEffect transition="in" filter="fade">
                                      <p:cBhvr>
                                        <p:cTn id="32" dur="500"/>
                                        <p:tgtEl>
                                          <p:spTgt spid="1127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281"/>
                                        </p:tgtEl>
                                        <p:attrNameLst>
                                          <p:attrName>style.visibility</p:attrName>
                                        </p:attrNameLst>
                                      </p:cBhvr>
                                      <p:to>
                                        <p:strVal val="visible"/>
                                      </p:to>
                                    </p:set>
                                    <p:animEffect transition="in" filter="fade">
                                      <p:cBhvr>
                                        <p:cTn id="37" dur="500"/>
                                        <p:tgtEl>
                                          <p:spTgt spid="1128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282"/>
                                        </p:tgtEl>
                                        <p:attrNameLst>
                                          <p:attrName>style.visibility</p:attrName>
                                        </p:attrNameLst>
                                      </p:cBhvr>
                                      <p:to>
                                        <p:strVal val="visible"/>
                                      </p:to>
                                    </p:set>
                                    <p:animEffect transition="in" filter="fade">
                                      <p:cBhvr>
                                        <p:cTn id="42" dur="500"/>
                                        <p:tgtEl>
                                          <p:spTgt spid="1128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8" grpId="0"/>
      <p:bldP spid="11279" grpId="0"/>
      <p:bldP spid="11280" grpId="0"/>
      <p:bldP spid="11281" grpId="0"/>
      <p:bldP spid="11282" grpId="0"/>
      <p:bldP spid="11298" grpId="0"/>
      <p:bldP spid="53" grpId="0"/>
      <p:bldP spid="56" grpId="0"/>
      <p:bldP spid="58" grpId="0"/>
      <p:bldP spid="71" grpId="0"/>
      <p:bldP spid="7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22922" y="1011825"/>
          <a:ext cx="8717322" cy="3943258"/>
        </p:xfrm>
        <a:graphic>
          <a:graphicData uri="http://schemas.openxmlformats.org/drawingml/2006/table">
            <a:tbl>
              <a:tblPr firstRow="1" bandRow="1">
                <a:tableStyleId>{5940675A-B579-460E-94D1-54222C63F5DA}</a:tableStyleId>
              </a:tblPr>
              <a:tblGrid>
                <a:gridCol w="2234011"/>
                <a:gridCol w="2218267"/>
                <a:gridCol w="4265044"/>
              </a:tblGrid>
              <a:tr h="495242">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643466">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032934">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973666">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797950">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zh-CN" altLang="en-US"/>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
        <p:nvSpPr>
          <p:cNvPr id="2" name="文本框 5"/>
          <p:cNvSpPr txBox="1">
            <a:spLocks noChangeArrowheads="1"/>
          </p:cNvSpPr>
          <p:nvPr/>
        </p:nvSpPr>
        <p:spPr bwMode="auto">
          <a:xfrm>
            <a:off x="428716" y="80667"/>
            <a:ext cx="7430014" cy="959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10000"/>
              </a:lnSpc>
            </a:pPr>
            <a:r>
              <a:rPr lang="zh-CN" altLang="en-US" sz="2800" b="1">
                <a:solidFill>
                  <a:schemeClr val="bg1"/>
                </a:solidFill>
                <a:latin typeface="宋体" panose="02010600030101010101" pitchFamily="2" charset="-122"/>
              </a:rPr>
              <a:t>    交流对比不同的梳理信息的方式，说一说：都有哪些优缺点？</a:t>
            </a:r>
            <a:endParaRPr lang="en-US" altLang="zh-CN" sz="2800" b="1">
              <a:solidFill>
                <a:schemeClr val="bg1"/>
              </a:solidFill>
              <a:latin typeface="宋体" panose="02010600030101010101" pitchFamily="2" charset="-122"/>
            </a:endParaRPr>
          </a:p>
        </p:txBody>
      </p:sp>
      <p:sp>
        <p:nvSpPr>
          <p:cNvPr id="4" name="文本框 5"/>
          <p:cNvSpPr txBox="1">
            <a:spLocks noChangeArrowheads="1"/>
          </p:cNvSpPr>
          <p:nvPr/>
        </p:nvSpPr>
        <p:spPr bwMode="auto">
          <a:xfrm>
            <a:off x="306862" y="1504866"/>
            <a:ext cx="2457707"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accent6">
                    <a:lumMod val="75000"/>
                  </a:schemeClr>
                </a:solidFill>
                <a:latin typeface="楷体" panose="02010609060101010101" pitchFamily="49" charset="-122"/>
                <a:ea typeface="楷体" panose="02010609060101010101" pitchFamily="49" charset="-122"/>
              </a:rPr>
              <a:t>圈画关键词句</a:t>
            </a:r>
            <a:endParaRPr lang="en-US" altLang="zh-CN" sz="2800" b="1">
              <a:solidFill>
                <a:schemeClr val="accent6">
                  <a:lumMod val="75000"/>
                </a:schemeClr>
              </a:solidFill>
              <a:latin typeface="楷体" panose="02010609060101010101" pitchFamily="49" charset="-122"/>
              <a:ea typeface="楷体" panose="02010609060101010101" pitchFamily="49" charset="-122"/>
            </a:endParaRPr>
          </a:p>
        </p:txBody>
      </p:sp>
      <p:sp>
        <p:nvSpPr>
          <p:cNvPr id="5" name="文本框 5"/>
          <p:cNvSpPr txBox="1">
            <a:spLocks noChangeArrowheads="1"/>
          </p:cNvSpPr>
          <p:nvPr/>
        </p:nvSpPr>
        <p:spPr bwMode="auto">
          <a:xfrm>
            <a:off x="313239" y="2411096"/>
            <a:ext cx="1258132"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accent6">
                    <a:lumMod val="75000"/>
                  </a:schemeClr>
                </a:solidFill>
                <a:latin typeface="楷体" panose="02010609060101010101" pitchFamily="49" charset="-122"/>
                <a:ea typeface="楷体" panose="02010609060101010101" pitchFamily="49" charset="-122"/>
              </a:rPr>
              <a:t>列表格</a:t>
            </a:r>
            <a:endParaRPr lang="en-US" altLang="zh-CN" sz="2800" b="1">
              <a:solidFill>
                <a:schemeClr val="accent6">
                  <a:lumMod val="75000"/>
                </a:schemeClr>
              </a:solidFill>
              <a:latin typeface="楷体" panose="02010609060101010101" pitchFamily="49" charset="-122"/>
              <a:ea typeface="楷体" panose="02010609060101010101" pitchFamily="49" charset="-122"/>
            </a:endParaRPr>
          </a:p>
        </p:txBody>
      </p:sp>
      <p:sp>
        <p:nvSpPr>
          <p:cNvPr id="6" name="文本框 5"/>
          <p:cNvSpPr txBox="1">
            <a:spLocks noChangeArrowheads="1"/>
          </p:cNvSpPr>
          <p:nvPr/>
        </p:nvSpPr>
        <p:spPr bwMode="auto">
          <a:xfrm>
            <a:off x="306862" y="3204575"/>
            <a:ext cx="1858460" cy="959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10000"/>
              </a:lnSpc>
            </a:pPr>
            <a:r>
              <a:rPr lang="zh-CN" altLang="en-US" sz="2800" b="1">
                <a:solidFill>
                  <a:schemeClr val="accent6">
                    <a:lumMod val="75000"/>
                  </a:schemeClr>
                </a:solidFill>
                <a:latin typeface="楷体" panose="02010609060101010101" pitchFamily="49" charset="-122"/>
                <a:ea typeface="楷体" panose="02010609060101010101" pitchFamily="49" charset="-122"/>
              </a:rPr>
              <a:t>归纳成段</a:t>
            </a:r>
            <a:endParaRPr lang="en-US" altLang="zh-CN" sz="2800" b="1">
              <a:solidFill>
                <a:schemeClr val="accent6">
                  <a:lumMod val="75000"/>
                </a:schemeClr>
              </a:solidFill>
              <a:latin typeface="楷体" panose="02010609060101010101" pitchFamily="49" charset="-122"/>
              <a:ea typeface="楷体" panose="02010609060101010101" pitchFamily="49" charset="-122"/>
            </a:endParaRPr>
          </a:p>
          <a:p>
            <a:pPr eaLnBrk="1" hangingPunct="1">
              <a:lnSpc>
                <a:spcPct val="110000"/>
              </a:lnSpc>
            </a:pPr>
            <a:r>
              <a:rPr lang="zh-CN" altLang="en-US" sz="2800" b="1">
                <a:solidFill>
                  <a:schemeClr val="accent6">
                    <a:lumMod val="75000"/>
                  </a:schemeClr>
                </a:solidFill>
                <a:latin typeface="楷体" panose="02010609060101010101" pitchFamily="49" charset="-122"/>
                <a:ea typeface="楷体" panose="02010609060101010101" pitchFamily="49" charset="-122"/>
              </a:rPr>
              <a:t>并批注</a:t>
            </a:r>
            <a:endParaRPr lang="en-US" altLang="zh-CN" sz="2800" b="1">
              <a:solidFill>
                <a:schemeClr val="accent6">
                  <a:lumMod val="75000"/>
                </a:schemeClr>
              </a:solidFill>
              <a:latin typeface="楷体" panose="02010609060101010101" pitchFamily="49" charset="-122"/>
              <a:ea typeface="楷体" panose="02010609060101010101" pitchFamily="49" charset="-122"/>
            </a:endParaRPr>
          </a:p>
        </p:txBody>
      </p:sp>
      <p:sp>
        <p:nvSpPr>
          <p:cNvPr id="7" name="文本框 6"/>
          <p:cNvSpPr txBox="1">
            <a:spLocks noChangeArrowheads="1"/>
          </p:cNvSpPr>
          <p:nvPr/>
        </p:nvSpPr>
        <p:spPr bwMode="auto">
          <a:xfrm>
            <a:off x="306862" y="4284611"/>
            <a:ext cx="1700092"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accent6">
                    <a:lumMod val="75000"/>
                  </a:schemeClr>
                </a:solidFill>
                <a:latin typeface="楷体" panose="02010609060101010101" pitchFamily="49" charset="-122"/>
                <a:ea typeface="楷体" panose="02010609060101010101" pitchFamily="49" charset="-122"/>
              </a:rPr>
              <a:t>列时间轴</a:t>
            </a:r>
            <a:endParaRPr lang="en-US" altLang="zh-CN" sz="2800" b="1">
              <a:solidFill>
                <a:schemeClr val="accent6">
                  <a:lumMod val="75000"/>
                </a:schemeClr>
              </a:solidFill>
              <a:latin typeface="楷体" panose="02010609060101010101" pitchFamily="49" charset="-122"/>
              <a:ea typeface="楷体" panose="02010609060101010101" pitchFamily="49" charset="-122"/>
            </a:endParaRPr>
          </a:p>
        </p:txBody>
      </p:sp>
      <p:sp>
        <p:nvSpPr>
          <p:cNvPr id="8" name="文本框 5"/>
          <p:cNvSpPr txBox="1">
            <a:spLocks noChangeArrowheads="1"/>
          </p:cNvSpPr>
          <p:nvPr/>
        </p:nvSpPr>
        <p:spPr bwMode="auto">
          <a:xfrm>
            <a:off x="2784076" y="1504866"/>
            <a:ext cx="1924625"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lnSpc>
                <a:spcPct val="130000"/>
              </a:lnSpc>
              <a:defRPr sz="2800" b="1">
                <a:solidFill>
                  <a:srgbClr val="FFFF00"/>
                </a:solidFill>
                <a:latin typeface="楷体" panose="02010609060101010101" pitchFamily="49" charset="-122"/>
                <a:ea typeface="楷体" panose="02010609060101010101" pitchFamily="49"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zh-CN" altLang="en-US"/>
              <a:t>便于操作</a:t>
            </a:r>
            <a:endParaRPr lang="en-US" altLang="zh-CN"/>
          </a:p>
        </p:txBody>
      </p:sp>
      <p:sp>
        <p:nvSpPr>
          <p:cNvPr id="9" name="文本框 5"/>
          <p:cNvSpPr txBox="1">
            <a:spLocks noChangeArrowheads="1"/>
          </p:cNvSpPr>
          <p:nvPr/>
        </p:nvSpPr>
        <p:spPr bwMode="auto">
          <a:xfrm>
            <a:off x="3324166" y="935318"/>
            <a:ext cx="975227"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accent6">
                    <a:lumMod val="75000"/>
                  </a:schemeClr>
                </a:solidFill>
                <a:latin typeface="楷体" panose="02010609060101010101" pitchFamily="49" charset="-122"/>
                <a:ea typeface="楷体" panose="02010609060101010101" pitchFamily="49" charset="-122"/>
              </a:rPr>
              <a:t>优点</a:t>
            </a:r>
            <a:endParaRPr lang="en-US" altLang="zh-CN" sz="2800" b="1">
              <a:solidFill>
                <a:schemeClr val="accent6">
                  <a:lumMod val="75000"/>
                </a:schemeClr>
              </a:solidFill>
              <a:latin typeface="楷体" panose="02010609060101010101" pitchFamily="49" charset="-122"/>
              <a:ea typeface="楷体" panose="02010609060101010101" pitchFamily="49" charset="-122"/>
            </a:endParaRPr>
          </a:p>
        </p:txBody>
      </p:sp>
      <p:sp>
        <p:nvSpPr>
          <p:cNvPr id="10" name="文本框 5"/>
          <p:cNvSpPr txBox="1">
            <a:spLocks noChangeArrowheads="1"/>
          </p:cNvSpPr>
          <p:nvPr/>
        </p:nvSpPr>
        <p:spPr bwMode="auto">
          <a:xfrm>
            <a:off x="4938770" y="1569499"/>
            <a:ext cx="4101474" cy="485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lnSpc>
                <a:spcPct val="110000"/>
              </a:lnSpc>
              <a:defRPr sz="2800" b="1">
                <a:solidFill>
                  <a:srgbClr val="FFFF00"/>
                </a:solidFill>
                <a:latin typeface="楷体" panose="02010609060101010101" pitchFamily="49" charset="-122"/>
                <a:ea typeface="楷体" panose="02010609060101010101" pitchFamily="49"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zh-CN" altLang="en-US"/>
              <a:t>找信息时还要重新看文章</a:t>
            </a:r>
            <a:endParaRPr lang="en-US" altLang="zh-CN"/>
          </a:p>
        </p:txBody>
      </p:sp>
      <p:sp>
        <p:nvSpPr>
          <p:cNvPr id="11" name="文本框 5"/>
          <p:cNvSpPr txBox="1">
            <a:spLocks noChangeArrowheads="1"/>
          </p:cNvSpPr>
          <p:nvPr/>
        </p:nvSpPr>
        <p:spPr bwMode="auto">
          <a:xfrm>
            <a:off x="6501894" y="916589"/>
            <a:ext cx="975225"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lnSpc>
                <a:spcPct val="130000"/>
              </a:lnSpc>
              <a:defRPr sz="2800" b="1">
                <a:solidFill>
                  <a:srgbClr val="FFFF00"/>
                </a:solidFill>
                <a:latin typeface="楷体" panose="02010609060101010101" pitchFamily="49" charset="-122"/>
                <a:ea typeface="楷体" panose="02010609060101010101" pitchFamily="49"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zh-CN" altLang="en-US">
                <a:solidFill>
                  <a:schemeClr val="accent6">
                    <a:lumMod val="75000"/>
                  </a:schemeClr>
                </a:solidFill>
              </a:rPr>
              <a:t>缺点</a:t>
            </a:r>
            <a:endParaRPr lang="en-US" altLang="zh-CN">
              <a:solidFill>
                <a:schemeClr val="accent6">
                  <a:lumMod val="75000"/>
                </a:schemeClr>
              </a:solidFill>
            </a:endParaRPr>
          </a:p>
        </p:txBody>
      </p:sp>
      <p:sp>
        <p:nvSpPr>
          <p:cNvPr id="12" name="文本框 5"/>
          <p:cNvSpPr txBox="1">
            <a:spLocks noChangeArrowheads="1"/>
          </p:cNvSpPr>
          <p:nvPr/>
        </p:nvSpPr>
        <p:spPr bwMode="auto">
          <a:xfrm>
            <a:off x="2784076" y="2157669"/>
            <a:ext cx="1821949" cy="959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lnSpc>
                <a:spcPct val="130000"/>
              </a:lnSpc>
              <a:defRPr sz="2800" b="1">
                <a:solidFill>
                  <a:srgbClr val="FFFF00"/>
                </a:solidFill>
                <a:latin typeface="楷体" panose="02010609060101010101" pitchFamily="49" charset="-122"/>
                <a:ea typeface="楷体" panose="02010609060101010101" pitchFamily="49"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10000"/>
              </a:lnSpc>
            </a:pPr>
            <a:r>
              <a:rPr lang="zh-CN" altLang="en-US"/>
              <a:t>分类归纳，清楚明了</a:t>
            </a:r>
            <a:endParaRPr lang="en-US" altLang="zh-CN"/>
          </a:p>
        </p:txBody>
      </p:sp>
      <p:sp>
        <p:nvSpPr>
          <p:cNvPr id="13" name="文本框 5"/>
          <p:cNvSpPr txBox="1">
            <a:spLocks noChangeArrowheads="1"/>
          </p:cNvSpPr>
          <p:nvPr/>
        </p:nvSpPr>
        <p:spPr bwMode="auto">
          <a:xfrm>
            <a:off x="4938770" y="2395073"/>
            <a:ext cx="3686561" cy="485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lnSpc>
                <a:spcPct val="110000"/>
              </a:lnSpc>
              <a:defRPr sz="2800" b="1">
                <a:solidFill>
                  <a:srgbClr val="FFFF00"/>
                </a:solidFill>
                <a:latin typeface="楷体" panose="02010609060101010101" pitchFamily="49" charset="-122"/>
                <a:ea typeface="楷体" panose="02010609060101010101" pitchFamily="49"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zh-CN" altLang="en-US"/>
              <a:t>表格设计有时有困难</a:t>
            </a:r>
            <a:endParaRPr lang="en-US" altLang="zh-CN"/>
          </a:p>
        </p:txBody>
      </p:sp>
      <p:sp>
        <p:nvSpPr>
          <p:cNvPr id="14" name="文本框 5"/>
          <p:cNvSpPr txBox="1">
            <a:spLocks noChangeArrowheads="1"/>
          </p:cNvSpPr>
          <p:nvPr/>
        </p:nvSpPr>
        <p:spPr bwMode="auto">
          <a:xfrm>
            <a:off x="2784076" y="3219815"/>
            <a:ext cx="2010809" cy="959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lnSpc>
                <a:spcPct val="110000"/>
              </a:lnSpc>
              <a:defRPr sz="2800" b="1">
                <a:solidFill>
                  <a:srgbClr val="FFFF00"/>
                </a:solidFill>
                <a:latin typeface="楷体" panose="02010609060101010101" pitchFamily="49" charset="-122"/>
                <a:ea typeface="楷体" panose="02010609060101010101" pitchFamily="49"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zh-CN" altLang="en-US"/>
              <a:t>能突出文章的主要信息</a:t>
            </a:r>
            <a:endParaRPr lang="en-US" altLang="zh-CN"/>
          </a:p>
        </p:txBody>
      </p:sp>
      <p:sp>
        <p:nvSpPr>
          <p:cNvPr id="15" name="文本框 5"/>
          <p:cNvSpPr txBox="1">
            <a:spLocks noChangeArrowheads="1"/>
          </p:cNvSpPr>
          <p:nvPr/>
        </p:nvSpPr>
        <p:spPr bwMode="auto">
          <a:xfrm>
            <a:off x="4938770" y="3325419"/>
            <a:ext cx="1565922"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rgbClr val="FFFF00"/>
                </a:solidFill>
                <a:latin typeface="楷体" panose="02010609060101010101" pitchFamily="49" charset="-122"/>
                <a:ea typeface="楷体" panose="02010609060101010101" pitchFamily="49" charset="-122"/>
              </a:rPr>
              <a:t>不够简明</a:t>
            </a:r>
            <a:endParaRPr lang="en-US" altLang="zh-CN" sz="2800" b="1">
              <a:solidFill>
                <a:srgbClr val="FFFF00"/>
              </a:solidFill>
              <a:latin typeface="楷体" panose="02010609060101010101" pitchFamily="49" charset="-122"/>
              <a:ea typeface="楷体" panose="02010609060101010101" pitchFamily="49" charset="-122"/>
            </a:endParaRPr>
          </a:p>
        </p:txBody>
      </p:sp>
      <p:sp>
        <p:nvSpPr>
          <p:cNvPr id="16" name="文本框 5"/>
          <p:cNvSpPr txBox="1">
            <a:spLocks noChangeArrowheads="1"/>
          </p:cNvSpPr>
          <p:nvPr/>
        </p:nvSpPr>
        <p:spPr bwMode="auto">
          <a:xfrm>
            <a:off x="2784076" y="4281962"/>
            <a:ext cx="1789817"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rgbClr val="FFFF00"/>
                </a:solidFill>
                <a:latin typeface="楷体" panose="02010609060101010101" pitchFamily="49" charset="-122"/>
                <a:ea typeface="楷体" panose="02010609060101010101" pitchFamily="49" charset="-122"/>
              </a:rPr>
              <a:t>生动形象</a:t>
            </a:r>
            <a:endParaRPr lang="en-US" altLang="zh-CN" sz="2800" b="1">
              <a:solidFill>
                <a:srgbClr val="FFFF00"/>
              </a:solidFill>
              <a:latin typeface="楷体" panose="02010609060101010101" pitchFamily="49" charset="-122"/>
              <a:ea typeface="楷体" panose="02010609060101010101" pitchFamily="49" charset="-122"/>
            </a:endParaRPr>
          </a:p>
        </p:txBody>
      </p:sp>
      <p:sp>
        <p:nvSpPr>
          <p:cNvPr id="17" name="文本框 5"/>
          <p:cNvSpPr txBox="1">
            <a:spLocks noChangeArrowheads="1"/>
          </p:cNvSpPr>
          <p:nvPr/>
        </p:nvSpPr>
        <p:spPr bwMode="auto">
          <a:xfrm>
            <a:off x="4938770" y="4076143"/>
            <a:ext cx="4101474" cy="959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lnSpc>
                <a:spcPct val="110000"/>
              </a:lnSpc>
              <a:defRPr sz="2800" b="1">
                <a:solidFill>
                  <a:srgbClr val="FFFF00"/>
                </a:solidFill>
                <a:latin typeface="楷体" panose="02010609060101010101" pitchFamily="49" charset="-122"/>
                <a:ea typeface="楷体" panose="02010609060101010101" pitchFamily="49"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a:t>有的信息不容易通过时间轴体现出来</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1394" y="473078"/>
            <a:ext cx="783112" cy="245190"/>
            <a:chOff x="341394" y="552671"/>
            <a:chExt cx="783112" cy="245190"/>
          </a:xfrm>
        </p:grpSpPr>
        <p:sp>
          <p:nvSpPr>
            <p:cNvPr id="5" name="平行四边形 4"/>
            <p:cNvSpPr/>
            <p:nvPr/>
          </p:nvSpPr>
          <p:spPr>
            <a:xfrm rot="10800000" flipH="1">
              <a:off x="341394" y="552671"/>
              <a:ext cx="187900" cy="245190"/>
            </a:xfrm>
            <a:prstGeom prst="parallelogram">
              <a:avLst>
                <a:gd name="adj" fmla="val 25061"/>
              </a:avLst>
            </a:prstGeom>
            <a:solidFill>
              <a:srgbClr val="F57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rot="10800000" flipH="1">
              <a:off x="529294" y="552671"/>
              <a:ext cx="187900" cy="245190"/>
            </a:xfrm>
            <a:prstGeom prst="parallelogram">
              <a:avLst>
                <a:gd name="adj" fmla="val 25061"/>
              </a:avLst>
            </a:prstGeom>
            <a:solidFill>
              <a:srgbClr val="84C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rot="10800000" flipH="1">
              <a:off x="736006" y="552671"/>
              <a:ext cx="187900" cy="245190"/>
            </a:xfrm>
            <a:prstGeom prst="parallelogram">
              <a:avLst>
                <a:gd name="adj" fmla="val 25061"/>
              </a:avLst>
            </a:prstGeom>
            <a:solidFill>
              <a:srgbClr val="F4B2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rot="10800000" flipH="1">
              <a:off x="936606" y="552671"/>
              <a:ext cx="187900" cy="245190"/>
            </a:xfrm>
            <a:prstGeom prst="parallelogram">
              <a:avLst>
                <a:gd name="adj" fmla="val 25061"/>
              </a:avLst>
            </a:prstGeom>
            <a:solidFill>
              <a:srgbClr val="89E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 name="直接连接符 8"/>
          <p:cNvCxnSpPr/>
          <p:nvPr/>
        </p:nvCxnSpPr>
        <p:spPr>
          <a:xfrm flipH="1">
            <a:off x="1200150" y="691685"/>
            <a:ext cx="7650751" cy="0"/>
          </a:xfrm>
          <a:prstGeom prst="line">
            <a:avLst/>
          </a:prstGeom>
          <a:ln w="28575">
            <a:solidFill>
              <a:srgbClr val="89E0EB"/>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12" idx="5"/>
          </p:cNvCxnSpPr>
          <p:nvPr/>
        </p:nvCxnSpPr>
        <p:spPr>
          <a:xfrm flipH="1">
            <a:off x="341395" y="4804662"/>
            <a:ext cx="5263942" cy="6102"/>
          </a:xfrm>
          <a:prstGeom prst="line">
            <a:avLst/>
          </a:prstGeom>
          <a:ln w="28575">
            <a:solidFill>
              <a:srgbClr val="F57A8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flipV="1">
            <a:off x="5581792" y="4682067"/>
            <a:ext cx="783112" cy="245190"/>
            <a:chOff x="816949" y="456978"/>
            <a:chExt cx="783112" cy="245190"/>
          </a:xfrm>
        </p:grpSpPr>
        <p:sp>
          <p:nvSpPr>
            <p:cNvPr id="12" name="平行四边形 11"/>
            <p:cNvSpPr/>
            <p:nvPr/>
          </p:nvSpPr>
          <p:spPr>
            <a:xfrm rot="10800000" flipH="1">
              <a:off x="816949" y="456978"/>
              <a:ext cx="187900" cy="245190"/>
            </a:xfrm>
            <a:prstGeom prst="parallelogram">
              <a:avLst>
                <a:gd name="adj" fmla="val 25061"/>
              </a:avLst>
            </a:prstGeom>
            <a:solidFill>
              <a:srgbClr val="F57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rot="10800000" flipH="1">
              <a:off x="1017549" y="456978"/>
              <a:ext cx="187900" cy="245190"/>
            </a:xfrm>
            <a:prstGeom prst="parallelogram">
              <a:avLst>
                <a:gd name="adj" fmla="val 25061"/>
              </a:avLst>
            </a:prstGeom>
            <a:solidFill>
              <a:srgbClr val="84C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nvSpPr>
          <p:spPr>
            <a:xfrm rot="10800000" flipH="1">
              <a:off x="1224261" y="456978"/>
              <a:ext cx="187900" cy="245190"/>
            </a:xfrm>
            <a:prstGeom prst="parallelogram">
              <a:avLst>
                <a:gd name="adj" fmla="val 25061"/>
              </a:avLst>
            </a:prstGeom>
            <a:solidFill>
              <a:srgbClr val="F4B2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nvSpPr>
          <p:spPr>
            <a:xfrm rot="10800000" flipH="1">
              <a:off x="1412161" y="456978"/>
              <a:ext cx="187900" cy="245190"/>
            </a:xfrm>
            <a:prstGeom prst="parallelogram">
              <a:avLst>
                <a:gd name="adj" fmla="val 25061"/>
              </a:avLst>
            </a:prstGeom>
            <a:solidFill>
              <a:srgbClr val="89E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a:spLocks noChangeArrowheads="1"/>
          </p:cNvSpPr>
          <p:nvPr/>
        </p:nvSpPr>
        <p:spPr bwMode="auto">
          <a:xfrm>
            <a:off x="255240" y="597789"/>
            <a:ext cx="3358817" cy="57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457200" indent="-457200" eaLnBrk="1" hangingPunct="1">
              <a:lnSpc>
                <a:spcPct val="130000"/>
              </a:lnSpc>
              <a:buFont typeface="Wingdings" panose="05000000000000000000" pitchFamily="2" charset="2"/>
              <a:buChar char="l"/>
            </a:pPr>
            <a:r>
              <a:rPr lang="zh-CN" altLang="en-US" sz="2800" b="1">
                <a:solidFill>
                  <a:schemeClr val="bg1"/>
                </a:solidFill>
                <a:latin typeface="宋体" panose="02010600030101010101" pitchFamily="2" charset="-122"/>
              </a:rPr>
              <a:t>名著知识填空。</a:t>
            </a:r>
            <a:endParaRPr lang="zh-CN" altLang="en-US" sz="2800" b="1">
              <a:solidFill>
                <a:schemeClr val="bg1"/>
              </a:solidFill>
              <a:latin typeface="宋体" panose="02010600030101010101" pitchFamily="2" charset="-122"/>
            </a:endParaRPr>
          </a:p>
        </p:txBody>
      </p:sp>
      <p:sp>
        <p:nvSpPr>
          <p:cNvPr id="19" name="文本框 18"/>
          <p:cNvSpPr txBox="1">
            <a:spLocks noChangeArrowheads="1"/>
          </p:cNvSpPr>
          <p:nvPr/>
        </p:nvSpPr>
        <p:spPr bwMode="auto">
          <a:xfrm>
            <a:off x="341393" y="1135432"/>
            <a:ext cx="8547367" cy="3659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514350" indent="-514350" eaLnBrk="1" hangingPunct="1">
              <a:lnSpc>
                <a:spcPct val="130000"/>
              </a:lnSpc>
              <a:buFont typeface="+mj-lt"/>
              <a:buAutoNum type="arabicPeriod"/>
            </a:pPr>
            <a:r>
              <a:rPr lang="zh-CN" altLang="en-US" sz="2600" b="1">
                <a:solidFill>
                  <a:schemeClr val="bg1"/>
                </a:solidFill>
                <a:latin typeface="宋体" panose="02010600030101010101" pitchFamily="2" charset="-122"/>
              </a:rPr>
              <a:t>“满纸荒唐言，一把辛酸泪，都云作者痴，谁解其中味？</a:t>
            </a:r>
            <a:r>
              <a:rPr lang="en-US" altLang="zh-CN" sz="2600" b="1">
                <a:solidFill>
                  <a:schemeClr val="bg1"/>
                </a:solidFill>
                <a:latin typeface="宋体" panose="02010600030101010101" pitchFamily="2" charset="-122"/>
              </a:rPr>
              <a:t>”</a:t>
            </a:r>
            <a:r>
              <a:rPr lang="zh-CN" altLang="en-US" sz="2600" b="1">
                <a:solidFill>
                  <a:schemeClr val="bg1"/>
                </a:solidFill>
                <a:latin typeface="宋体" panose="02010600030101010101" pitchFamily="2" charset="-122"/>
              </a:rPr>
              <a:t>这是我国古典名著</a:t>
            </a:r>
            <a:r>
              <a:rPr lang="en-US" altLang="zh-CN" sz="2600" b="1">
                <a:solidFill>
                  <a:schemeClr val="bg1"/>
                </a:solidFill>
                <a:latin typeface="宋体" panose="02010600030101010101" pitchFamily="2" charset="-122"/>
              </a:rPr>
              <a:t>__________</a:t>
            </a:r>
            <a:r>
              <a:rPr lang="zh-CN" altLang="en-US" sz="2600" b="1">
                <a:solidFill>
                  <a:schemeClr val="bg1"/>
                </a:solidFill>
                <a:latin typeface="宋体" panose="02010600030101010101" pitchFamily="2" charset="-122"/>
              </a:rPr>
              <a:t>中的句子，这部著作的作者是</a:t>
            </a:r>
            <a:r>
              <a:rPr lang="en-US" altLang="zh-CN" sz="2600" b="1">
                <a:solidFill>
                  <a:schemeClr val="bg1"/>
                </a:solidFill>
                <a:latin typeface="宋体" panose="02010600030101010101" pitchFamily="2" charset="-122"/>
              </a:rPr>
              <a:t>_________</a:t>
            </a:r>
            <a:r>
              <a:rPr lang="zh-CN" altLang="en-US" sz="2600" b="1">
                <a:solidFill>
                  <a:schemeClr val="bg1"/>
                </a:solidFill>
                <a:latin typeface="宋体" panose="02010600030101010101" pitchFamily="2" charset="-122"/>
              </a:rPr>
              <a:t>。</a:t>
            </a:r>
            <a:endParaRPr lang="en-US" altLang="zh-CN" sz="2600" b="1">
              <a:solidFill>
                <a:schemeClr val="bg1"/>
              </a:solidFill>
              <a:latin typeface="宋体" panose="02010600030101010101" pitchFamily="2" charset="-122"/>
            </a:endParaRPr>
          </a:p>
          <a:p>
            <a:pPr marL="514350" indent="-514350" eaLnBrk="1" hangingPunct="1">
              <a:lnSpc>
                <a:spcPct val="130000"/>
              </a:lnSpc>
              <a:buFont typeface="+mj-lt"/>
              <a:buAutoNum type="arabicPeriod"/>
            </a:pPr>
            <a:r>
              <a:rPr lang="en-US" altLang="zh-CN" sz="2600" b="1">
                <a:solidFill>
                  <a:schemeClr val="bg1"/>
                </a:solidFill>
                <a:latin typeface="宋体" panose="02010600030101010101" pitchFamily="2" charset="-122"/>
              </a:rPr>
              <a:t>“</a:t>
            </a:r>
            <a:r>
              <a:rPr lang="zh-CN" altLang="en-US" sz="2600" b="1">
                <a:solidFill>
                  <a:schemeClr val="bg1"/>
                </a:solidFill>
                <a:latin typeface="宋体" panose="02010600030101010101" pitchFamily="2" charset="-122"/>
              </a:rPr>
              <a:t>宴桃园豪杰三结义，斩黄巾英雄首立功”中的“豪杰”指的是</a:t>
            </a:r>
            <a:r>
              <a:rPr lang="en-US" altLang="zh-CN" sz="2600" b="1">
                <a:solidFill>
                  <a:schemeClr val="bg1"/>
                </a:solidFill>
                <a:latin typeface="宋体" panose="02010600030101010101" pitchFamily="2" charset="-122"/>
              </a:rPr>
              <a:t>__________________</a:t>
            </a:r>
            <a:r>
              <a:rPr lang="zh-CN" altLang="en-US" sz="2600" b="1">
                <a:solidFill>
                  <a:schemeClr val="bg1"/>
                </a:solidFill>
                <a:latin typeface="宋体" panose="02010600030101010101" pitchFamily="2" charset="-122"/>
              </a:rPr>
              <a:t>。</a:t>
            </a:r>
            <a:endParaRPr lang="en-US" altLang="zh-CN" sz="2600" b="1">
              <a:solidFill>
                <a:schemeClr val="bg1"/>
              </a:solidFill>
              <a:latin typeface="宋体" panose="02010600030101010101" pitchFamily="2" charset="-122"/>
            </a:endParaRPr>
          </a:p>
          <a:p>
            <a:pPr marL="514350" indent="-514350" eaLnBrk="1" hangingPunct="1">
              <a:lnSpc>
                <a:spcPct val="130000"/>
              </a:lnSpc>
              <a:buFont typeface="+mj-lt"/>
              <a:buAutoNum type="arabicPeriod"/>
            </a:pPr>
            <a:r>
              <a:rPr lang="zh-CN" altLang="en-US" sz="2600" b="1">
                <a:solidFill>
                  <a:schemeClr val="bg1"/>
                </a:solidFill>
                <a:latin typeface="宋体" panose="02010600030101010101" pitchFamily="2" charset="-122"/>
              </a:rPr>
              <a:t>冰心对于那部述说“官迫民反”的古典著作</a:t>
            </a:r>
            <a:r>
              <a:rPr lang="en-US" altLang="zh-CN" sz="2600" b="1">
                <a:solidFill>
                  <a:schemeClr val="bg1"/>
                </a:solidFill>
                <a:latin typeface="宋体" panose="02010600030101010101" pitchFamily="2" charset="-122"/>
              </a:rPr>
              <a:t>________</a:t>
            </a:r>
            <a:r>
              <a:rPr lang="zh-CN" altLang="en-US" sz="2600" b="1">
                <a:solidFill>
                  <a:schemeClr val="bg1"/>
                </a:solidFill>
                <a:latin typeface="宋体" panose="02010600030101010101" pitchFamily="2" charset="-122"/>
              </a:rPr>
              <a:t>尤其欣赏。</a:t>
            </a:r>
            <a:endParaRPr lang="zh-CN" altLang="en-US" sz="2600" b="1">
              <a:solidFill>
                <a:schemeClr val="bg1"/>
              </a:solidFill>
              <a:latin typeface="宋体" panose="02010600030101010101" pitchFamily="2" charset="-122"/>
            </a:endParaRPr>
          </a:p>
        </p:txBody>
      </p:sp>
      <p:sp>
        <p:nvSpPr>
          <p:cNvPr id="39" name="文本框 38"/>
          <p:cNvSpPr txBox="1">
            <a:spLocks noChangeArrowheads="1"/>
          </p:cNvSpPr>
          <p:nvPr/>
        </p:nvSpPr>
        <p:spPr bwMode="auto">
          <a:xfrm>
            <a:off x="4537791" y="1612141"/>
            <a:ext cx="1981795" cy="50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600" b="1">
                <a:solidFill>
                  <a:srgbClr val="FFFF00"/>
                </a:solidFill>
                <a:latin typeface="楷体" panose="02010609060101010101" pitchFamily="49" charset="-122"/>
                <a:ea typeface="楷体" panose="02010609060101010101" pitchFamily="49" charset="-122"/>
              </a:rPr>
              <a:t>《</a:t>
            </a:r>
            <a:r>
              <a:rPr lang="zh-CN" altLang="en-US" sz="2600" b="1">
                <a:solidFill>
                  <a:srgbClr val="FFFF00"/>
                </a:solidFill>
                <a:latin typeface="楷体" panose="02010609060101010101" pitchFamily="49" charset="-122"/>
                <a:ea typeface="楷体" panose="02010609060101010101" pitchFamily="49" charset="-122"/>
              </a:rPr>
              <a:t>红楼梦</a:t>
            </a:r>
            <a:r>
              <a:rPr lang="en-US" altLang="zh-CN" sz="2600" b="1">
                <a:solidFill>
                  <a:srgbClr val="FFFF00"/>
                </a:solidFill>
                <a:latin typeface="楷体" panose="02010609060101010101" pitchFamily="49" charset="-122"/>
                <a:ea typeface="楷体" panose="02010609060101010101" pitchFamily="49" charset="-122"/>
              </a:rPr>
              <a:t>》</a:t>
            </a:r>
            <a:endParaRPr lang="zh-CN" altLang="en-US" sz="2600" b="1">
              <a:solidFill>
                <a:srgbClr val="FFFF00"/>
              </a:solidFill>
              <a:latin typeface="楷体" panose="02010609060101010101" pitchFamily="49" charset="-122"/>
              <a:ea typeface="楷体" panose="02010609060101010101" pitchFamily="49" charset="-122"/>
            </a:endParaRPr>
          </a:p>
        </p:txBody>
      </p:sp>
      <p:sp>
        <p:nvSpPr>
          <p:cNvPr id="18" name="文本框 17"/>
          <p:cNvSpPr txBox="1">
            <a:spLocks noChangeArrowheads="1"/>
          </p:cNvSpPr>
          <p:nvPr/>
        </p:nvSpPr>
        <p:spPr bwMode="auto">
          <a:xfrm>
            <a:off x="2711285" y="3157463"/>
            <a:ext cx="3058407" cy="50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zh-CN" altLang="en-US" sz="2600" b="1">
                <a:solidFill>
                  <a:srgbClr val="FFFF00"/>
                </a:solidFill>
                <a:latin typeface="楷体" panose="02010609060101010101" pitchFamily="49" charset="-122"/>
                <a:ea typeface="楷体" panose="02010609060101010101" pitchFamily="49" charset="-122"/>
              </a:rPr>
              <a:t>刘备、关羽、张飞</a:t>
            </a:r>
            <a:endParaRPr lang="zh-CN" altLang="en-US" sz="2600" b="1">
              <a:solidFill>
                <a:srgbClr val="FFFF00"/>
              </a:solidFill>
              <a:latin typeface="楷体" panose="02010609060101010101" pitchFamily="49" charset="-122"/>
              <a:ea typeface="楷体" panose="02010609060101010101" pitchFamily="49" charset="-122"/>
            </a:endParaRPr>
          </a:p>
        </p:txBody>
      </p:sp>
      <p:sp>
        <p:nvSpPr>
          <p:cNvPr id="20" name="文本框 19"/>
          <p:cNvSpPr txBox="1">
            <a:spLocks noChangeArrowheads="1"/>
          </p:cNvSpPr>
          <p:nvPr/>
        </p:nvSpPr>
        <p:spPr bwMode="auto">
          <a:xfrm>
            <a:off x="3082043" y="2154040"/>
            <a:ext cx="1291559" cy="50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zh-CN" altLang="en-US" sz="2600" b="1">
                <a:solidFill>
                  <a:srgbClr val="FFFF00"/>
                </a:solidFill>
                <a:latin typeface="楷体" panose="02010609060101010101" pitchFamily="49" charset="-122"/>
                <a:ea typeface="楷体" panose="02010609060101010101" pitchFamily="49" charset="-122"/>
              </a:rPr>
              <a:t>曹雪芹</a:t>
            </a:r>
            <a:endParaRPr lang="zh-CN" altLang="en-US" sz="2600" b="1">
              <a:solidFill>
                <a:srgbClr val="FFFF00"/>
              </a:solidFill>
              <a:latin typeface="楷体" panose="02010609060101010101" pitchFamily="49" charset="-122"/>
              <a:ea typeface="楷体" panose="02010609060101010101" pitchFamily="49" charset="-122"/>
            </a:endParaRPr>
          </a:p>
        </p:txBody>
      </p:sp>
      <p:sp>
        <p:nvSpPr>
          <p:cNvPr id="21" name="文本框 20"/>
          <p:cNvSpPr txBox="1">
            <a:spLocks noChangeArrowheads="1"/>
          </p:cNvSpPr>
          <p:nvPr/>
        </p:nvSpPr>
        <p:spPr bwMode="auto">
          <a:xfrm>
            <a:off x="7030031" y="3659368"/>
            <a:ext cx="1858730" cy="50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600" b="1">
                <a:solidFill>
                  <a:srgbClr val="FFFF00"/>
                </a:solidFill>
                <a:latin typeface="楷体" panose="02010609060101010101" pitchFamily="49" charset="-122"/>
                <a:ea typeface="楷体" panose="02010609060101010101" pitchFamily="49" charset="-122"/>
              </a:rPr>
              <a:t>《</a:t>
            </a:r>
            <a:r>
              <a:rPr lang="zh-CN" altLang="en-US" sz="2600" b="1">
                <a:solidFill>
                  <a:srgbClr val="FFFF00"/>
                </a:solidFill>
                <a:latin typeface="楷体" panose="02010609060101010101" pitchFamily="49" charset="-122"/>
                <a:ea typeface="楷体" panose="02010609060101010101" pitchFamily="49" charset="-122"/>
              </a:rPr>
              <a:t>水浒传</a:t>
            </a:r>
            <a:r>
              <a:rPr lang="en-US" altLang="zh-CN" sz="2600" b="1">
                <a:solidFill>
                  <a:srgbClr val="FFFF00"/>
                </a:solidFill>
                <a:latin typeface="楷体" panose="02010609060101010101" pitchFamily="49" charset="-122"/>
                <a:ea typeface="楷体" panose="02010609060101010101" pitchFamily="49" charset="-122"/>
              </a:rPr>
              <a:t>》</a:t>
            </a:r>
            <a:endParaRPr lang="zh-CN" altLang="en-US" sz="2600" b="1">
              <a:solidFill>
                <a:srgbClr val="FFFF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Effect transition="in" filter="randombar(horizontal)">
                                      <p:cBhvr>
                                        <p:cTn id="7" dur="500"/>
                                        <p:tgtEl>
                                          <p:spTgt spid="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12" dur="500"/>
                                        <p:tgtEl>
                                          <p:spTgt spid="2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17" dur="500"/>
                                        <p:tgtEl>
                                          <p:spTgt spid="1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21">
                                            <p:txEl>
                                              <p:pRg st="0" end="0"/>
                                            </p:txEl>
                                          </p:spTgt>
                                        </p:tgtEl>
                                        <p:attrNameLst>
                                          <p:attrName>style.visibility</p:attrName>
                                        </p:attrNameLst>
                                      </p:cBhvr>
                                      <p:to>
                                        <p:strVal val="visible"/>
                                      </p:to>
                                    </p:set>
                                    <p:animEffect transition="in" filter="randombar(horizontal)">
                                      <p:cBhvr>
                                        <p:cTn id="2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7"/>
          <p:cNvSpPr/>
          <p:nvPr/>
        </p:nvSpPr>
        <p:spPr>
          <a:xfrm>
            <a:off x="3651568" y="61805"/>
            <a:ext cx="1729845" cy="646986"/>
          </a:xfrm>
          <a:prstGeom prst="roundRect">
            <a:avLst/>
          </a:prstGeom>
          <a:noFill/>
          <a:ln>
            <a:noFill/>
          </a:ln>
        </p:spPr>
        <p:txBody>
          <a:bodyPr>
            <a:spAutoFit/>
          </a:bodyPr>
          <a:lstStyle/>
          <a:p>
            <a:pPr eaLnBrk="1" hangingPunct="1">
              <a:tabLst>
                <a:tab pos="1344295" algn="l"/>
              </a:tabLst>
              <a:defRPr/>
            </a:pPr>
            <a:r>
              <a:rPr lang="zh-CN" altLang="en-US" sz="3200" b="1">
                <a:solidFill>
                  <a:srgbClr val="000000"/>
                </a:solidFill>
                <a:effectLst>
                  <a:glow rad="63500">
                    <a:srgbClr val="FFFFFF"/>
                  </a:glow>
                </a:effectLst>
                <a:latin typeface="楷体" panose="02010609060101010101" pitchFamily="49" charset="-122"/>
                <a:ea typeface="楷体" panose="02010609060101010101" pitchFamily="49" charset="-122"/>
              </a:rPr>
              <a:t>第</a:t>
            </a:r>
            <a:r>
              <a:rPr lang="en-US" altLang="zh-CN" sz="3200" b="1">
                <a:solidFill>
                  <a:srgbClr val="000000"/>
                </a:solidFill>
                <a:effectLst>
                  <a:glow rad="63500">
                    <a:srgbClr val="FFFFFF"/>
                  </a:glow>
                </a:effectLst>
                <a:latin typeface="楷体" panose="02010609060101010101" pitchFamily="49" charset="-122"/>
                <a:ea typeface="楷体" panose="02010609060101010101" pitchFamily="49" charset="-122"/>
              </a:rPr>
              <a:t>2</a:t>
            </a:r>
            <a:r>
              <a:rPr lang="zh-CN" altLang="en-US" sz="3200" b="1">
                <a:solidFill>
                  <a:srgbClr val="000000"/>
                </a:solidFill>
                <a:effectLst>
                  <a:glow rad="63500">
                    <a:srgbClr val="FFFFFF"/>
                  </a:glow>
                </a:effectLst>
                <a:latin typeface="楷体" panose="02010609060101010101" pitchFamily="49" charset="-122"/>
                <a:ea typeface="楷体" panose="02010609060101010101" pitchFamily="49" charset="-122"/>
              </a:rPr>
              <a:t>课时</a:t>
            </a:r>
            <a:endParaRPr lang="zh-CN" altLang="en-US" sz="3200" b="1">
              <a:solidFill>
                <a:srgbClr val="000000"/>
              </a:solidFill>
              <a:effectLst>
                <a:glow rad="63500">
                  <a:srgbClr val="FFFFFF"/>
                </a:glow>
              </a:effectLst>
              <a:latin typeface="楷体" panose="02010609060101010101" pitchFamily="49" charset="-122"/>
              <a:ea typeface="楷体" panose="02010609060101010101" pitchFamily="49" charset="-122"/>
            </a:endParaRPr>
          </a:p>
        </p:txBody>
      </p:sp>
      <p:grpSp>
        <p:nvGrpSpPr>
          <p:cNvPr id="3" name="组合 2"/>
          <p:cNvGrpSpPr/>
          <p:nvPr/>
        </p:nvGrpSpPr>
        <p:grpSpPr>
          <a:xfrm>
            <a:off x="206525" y="278618"/>
            <a:ext cx="2089541" cy="628335"/>
            <a:chOff x="206525" y="278618"/>
            <a:chExt cx="2089541" cy="628335"/>
          </a:xfrm>
        </p:grpSpPr>
        <p:sp>
          <p:nvSpPr>
            <p:cNvPr id="4" name="文本框 13"/>
            <p:cNvSpPr txBox="1">
              <a:spLocks noChangeArrowheads="1"/>
            </p:cNvSpPr>
            <p:nvPr/>
          </p:nvSpPr>
          <p:spPr bwMode="auto">
            <a:xfrm>
              <a:off x="437682" y="278618"/>
              <a:ext cx="185838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a:solidFill>
                    <a:schemeClr val="accent5"/>
                  </a:solidFill>
                  <a:latin typeface="黑体" panose="02010609060101010101" pitchFamily="49" charset="-122"/>
                  <a:ea typeface="黑体" panose="02010609060101010101" pitchFamily="49" charset="-122"/>
                </a:rPr>
                <a:t>复习导入</a:t>
              </a:r>
              <a:endParaRPr lang="zh-CN" altLang="en-US" sz="3200" b="1">
                <a:solidFill>
                  <a:schemeClr val="accent5"/>
                </a:solidFill>
                <a:latin typeface="黑体" panose="02010609060101010101" pitchFamily="49" charset="-122"/>
                <a:ea typeface="黑体" panose="02010609060101010101" pitchFamily="49" charset="-122"/>
              </a:endParaRPr>
            </a:p>
          </p:txBody>
        </p:sp>
        <p:sp>
          <p:nvSpPr>
            <p:cNvPr id="5" name="1"/>
            <p:cNvSpPr/>
            <p:nvPr/>
          </p:nvSpPr>
          <p:spPr>
            <a:xfrm>
              <a:off x="206525" y="297268"/>
              <a:ext cx="231157"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455839 w 606244"/>
                <a:gd name="T25" fmla="*/ 455839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455839 w 606244"/>
                <a:gd name="T41" fmla="*/ 455839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7" h="3875">
                  <a:moveTo>
                    <a:pt x="67" y="0"/>
                  </a:moveTo>
                  <a:cubicBezTo>
                    <a:pt x="30" y="0"/>
                    <a:pt x="0" y="30"/>
                    <a:pt x="0" y="67"/>
                  </a:cubicBezTo>
                  <a:lnTo>
                    <a:pt x="0" y="3800"/>
                  </a:lnTo>
                  <a:cubicBezTo>
                    <a:pt x="0" y="3837"/>
                    <a:pt x="30" y="3867"/>
                    <a:pt x="67" y="3867"/>
                  </a:cubicBezTo>
                  <a:cubicBezTo>
                    <a:pt x="86" y="3867"/>
                    <a:pt x="105" y="3858"/>
                    <a:pt x="118" y="3843"/>
                  </a:cubicBezTo>
                  <a:lnTo>
                    <a:pt x="733" y="3104"/>
                  </a:lnTo>
                  <a:lnTo>
                    <a:pt x="1349" y="3843"/>
                  </a:lnTo>
                  <a:cubicBezTo>
                    <a:pt x="1372" y="3871"/>
                    <a:pt x="1414" y="3875"/>
                    <a:pt x="1443" y="3851"/>
                  </a:cubicBezTo>
                  <a:cubicBezTo>
                    <a:pt x="1458" y="3839"/>
                    <a:pt x="1467" y="3820"/>
                    <a:pt x="1467" y="3800"/>
                  </a:cubicBezTo>
                  <a:lnTo>
                    <a:pt x="1467" y="67"/>
                  </a:lnTo>
                  <a:cubicBezTo>
                    <a:pt x="1467" y="30"/>
                    <a:pt x="1437" y="0"/>
                    <a:pt x="1400" y="0"/>
                  </a:cubicBezTo>
                  <a:lnTo>
                    <a:pt x="67" y="0"/>
                  </a:lnTo>
                  <a:close/>
                  <a:moveTo>
                    <a:pt x="133" y="133"/>
                  </a:moveTo>
                  <a:lnTo>
                    <a:pt x="1333" y="133"/>
                  </a:lnTo>
                  <a:lnTo>
                    <a:pt x="1333" y="3616"/>
                  </a:lnTo>
                  <a:lnTo>
                    <a:pt x="785" y="2957"/>
                  </a:lnTo>
                  <a:cubicBezTo>
                    <a:pt x="761" y="2929"/>
                    <a:pt x="719" y="2925"/>
                    <a:pt x="691" y="2949"/>
                  </a:cubicBezTo>
                  <a:cubicBezTo>
                    <a:pt x="688" y="2951"/>
                    <a:pt x="685" y="2954"/>
                    <a:pt x="682" y="2957"/>
                  </a:cubicBezTo>
                  <a:lnTo>
                    <a:pt x="133" y="3616"/>
                  </a:lnTo>
                  <a:lnTo>
                    <a:pt x="133" y="133"/>
                  </a:lnTo>
                  <a:close/>
                  <a:moveTo>
                    <a:pt x="267" y="233"/>
                  </a:moveTo>
                  <a:cubicBezTo>
                    <a:pt x="248" y="233"/>
                    <a:pt x="233" y="248"/>
                    <a:pt x="233" y="267"/>
                  </a:cubicBezTo>
                  <a:lnTo>
                    <a:pt x="233" y="1133"/>
                  </a:lnTo>
                  <a:cubicBezTo>
                    <a:pt x="233" y="1152"/>
                    <a:pt x="248" y="1167"/>
                    <a:pt x="266" y="1167"/>
                  </a:cubicBezTo>
                  <a:cubicBezTo>
                    <a:pt x="285" y="1167"/>
                    <a:pt x="300" y="1153"/>
                    <a:pt x="300" y="1134"/>
                  </a:cubicBezTo>
                  <a:lnTo>
                    <a:pt x="300" y="1133"/>
                  </a:lnTo>
                  <a:lnTo>
                    <a:pt x="300" y="300"/>
                  </a:lnTo>
                  <a:lnTo>
                    <a:pt x="733" y="300"/>
                  </a:lnTo>
                  <a:cubicBezTo>
                    <a:pt x="752" y="300"/>
                    <a:pt x="767" y="286"/>
                    <a:pt x="767" y="267"/>
                  </a:cubicBezTo>
                  <a:cubicBezTo>
                    <a:pt x="767" y="249"/>
                    <a:pt x="753" y="234"/>
                    <a:pt x="734" y="233"/>
                  </a:cubicBezTo>
                  <a:lnTo>
                    <a:pt x="733" y="233"/>
                  </a:lnTo>
                  <a:lnTo>
                    <a:pt x="267" y="2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75000"/>
                  </a:schemeClr>
                </a:solidFill>
              </a:endParaRPr>
            </a:p>
          </p:txBody>
        </p:sp>
      </p:grpSp>
      <p:sp>
        <p:nvSpPr>
          <p:cNvPr id="6" name="Rectangle 6"/>
          <p:cNvSpPr>
            <a:spLocks noChangeArrowheads="1"/>
          </p:cNvSpPr>
          <p:nvPr/>
        </p:nvSpPr>
        <p:spPr bwMode="auto">
          <a:xfrm>
            <a:off x="911530" y="905116"/>
            <a:ext cx="7776931" cy="604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3200" b="1">
                <a:solidFill>
                  <a:schemeClr val="bg1"/>
                </a:solidFill>
                <a:latin typeface="宋体" panose="02010600030101010101" pitchFamily="2" charset="-122"/>
              </a:rPr>
              <a:t>利用已学归纳方法，梳理作者的读书方法。</a:t>
            </a:r>
            <a:endParaRPr kumimoji="1" lang="zh-CN" altLang="en-US" sz="3200" b="1">
              <a:solidFill>
                <a:schemeClr val="bg1"/>
              </a:solidFill>
              <a:latin typeface="宋体" panose="02010600030101010101" pitchFamily="2" charset="-122"/>
            </a:endParaRPr>
          </a:p>
        </p:txBody>
      </p:sp>
      <p:grpSp>
        <p:nvGrpSpPr>
          <p:cNvPr id="19" name="组合 18"/>
          <p:cNvGrpSpPr/>
          <p:nvPr/>
        </p:nvGrpSpPr>
        <p:grpSpPr>
          <a:xfrm>
            <a:off x="169033" y="1799885"/>
            <a:ext cx="1858384" cy="2857790"/>
            <a:chOff x="322104" y="1762307"/>
            <a:chExt cx="1858384" cy="2857790"/>
          </a:xfrm>
        </p:grpSpPr>
        <p:sp>
          <p:nvSpPr>
            <p:cNvPr id="12" name="矩形 11"/>
            <p:cNvSpPr/>
            <p:nvPr/>
          </p:nvSpPr>
          <p:spPr>
            <a:xfrm>
              <a:off x="376974" y="1806442"/>
              <a:ext cx="1594318" cy="2813655"/>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8"/>
            <p:cNvSpPr>
              <a:spLocks noChangeArrowheads="1"/>
            </p:cNvSpPr>
            <p:nvPr/>
          </p:nvSpPr>
          <p:spPr bwMode="auto">
            <a:xfrm>
              <a:off x="322104" y="1762307"/>
              <a:ext cx="1858384" cy="2813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50000"/>
                </a:spcBef>
              </a:pPr>
              <a:r>
                <a:rPr kumimoji="1" lang="zh-CN" altLang="en-US" sz="2800" b="1" dirty="0">
                  <a:latin typeface="楷体" panose="02010609060101010101" pitchFamily="49" charset="-122"/>
                  <a:ea typeface="楷体" panose="02010609060101010101" pitchFamily="49" charset="-122"/>
                </a:rPr>
                <a:t>七岁时读</a:t>
              </a:r>
              <a:r>
                <a:rPr kumimoji="1" lang="en-US" altLang="zh-CN" sz="2800" b="1" dirty="0">
                  <a:latin typeface="楷体" panose="02010609060101010101" pitchFamily="49" charset="-122"/>
                  <a:ea typeface="楷体" panose="02010609060101010101" pitchFamily="49" charset="-122"/>
                </a:rPr>
                <a:t>《</a:t>
              </a:r>
              <a:r>
                <a:rPr kumimoji="1" lang="zh-CN" altLang="en-US" sz="2800" b="1" dirty="0">
                  <a:latin typeface="楷体" panose="02010609060101010101" pitchFamily="49" charset="-122"/>
                  <a:ea typeface="楷体" panose="02010609060101010101" pitchFamily="49" charset="-122"/>
                </a:rPr>
                <a:t>三国演义</a:t>
              </a:r>
              <a:r>
                <a:rPr kumimoji="1" lang="en-US" altLang="zh-CN" sz="2800" b="1" dirty="0">
                  <a:latin typeface="楷体" panose="02010609060101010101" pitchFamily="49" charset="-122"/>
                  <a:ea typeface="楷体" panose="02010609060101010101" pitchFamily="49" charset="-122"/>
                </a:rPr>
                <a:t>》</a:t>
              </a:r>
              <a:r>
                <a:rPr kumimoji="1" lang="zh-CN" altLang="en-US" sz="2800" b="1" dirty="0">
                  <a:latin typeface="楷体" panose="02010609060101010101" pitchFamily="49" charset="-122"/>
                  <a:ea typeface="楷体" panose="02010609060101010101" pitchFamily="49" charset="-122"/>
                </a:rPr>
                <a:t>，是一知半解地读。</a:t>
              </a:r>
              <a:endParaRPr kumimoji="1" lang="zh-CN" altLang="en-US" sz="2800" b="1" dirty="0">
                <a:latin typeface="楷体" panose="02010609060101010101" pitchFamily="49" charset="-122"/>
                <a:ea typeface="楷体" panose="02010609060101010101" pitchFamily="49" charset="-122"/>
              </a:endParaRPr>
            </a:p>
          </p:txBody>
        </p:sp>
      </p:grpSp>
      <p:grpSp>
        <p:nvGrpSpPr>
          <p:cNvPr id="20" name="组合 19"/>
          <p:cNvGrpSpPr/>
          <p:nvPr/>
        </p:nvGrpSpPr>
        <p:grpSpPr>
          <a:xfrm>
            <a:off x="2164578" y="1844020"/>
            <a:ext cx="2082044" cy="2813655"/>
            <a:chOff x="2420898" y="1806442"/>
            <a:chExt cx="2082044" cy="2813655"/>
          </a:xfrm>
        </p:grpSpPr>
        <p:sp>
          <p:nvSpPr>
            <p:cNvPr id="13" name="矩形 12"/>
            <p:cNvSpPr/>
            <p:nvPr/>
          </p:nvSpPr>
          <p:spPr>
            <a:xfrm>
              <a:off x="2525496" y="1806442"/>
              <a:ext cx="1977446" cy="2813655"/>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8"/>
            <p:cNvSpPr>
              <a:spLocks noChangeArrowheads="1"/>
            </p:cNvSpPr>
            <p:nvPr/>
          </p:nvSpPr>
          <p:spPr bwMode="auto">
            <a:xfrm>
              <a:off x="2420898" y="2382067"/>
              <a:ext cx="2012710" cy="1693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50000"/>
                </a:spcBef>
              </a:pPr>
              <a:r>
                <a:rPr kumimoji="1" lang="zh-CN" altLang="en-US" sz="2800" b="1">
                  <a:latin typeface="楷体" panose="02010609060101010101" pitchFamily="49" charset="-122"/>
                  <a:ea typeface="楷体" panose="02010609060101010101" pitchFamily="49" charset="-122"/>
                </a:rPr>
                <a:t>读</a:t>
              </a:r>
              <a:r>
                <a:rPr kumimoji="1" lang="en-US" altLang="zh-CN" sz="2800" b="1">
                  <a:latin typeface="楷体" panose="02010609060101010101" pitchFamily="49" charset="-122"/>
                  <a:ea typeface="楷体" panose="02010609060101010101" pitchFamily="49" charset="-122"/>
                </a:rPr>
                <a:t>《</a:t>
              </a:r>
              <a:r>
                <a:rPr kumimoji="1" lang="zh-CN" altLang="en-US" sz="2800" b="1">
                  <a:latin typeface="楷体" panose="02010609060101010101" pitchFamily="49" charset="-122"/>
                  <a:ea typeface="楷体" panose="02010609060101010101" pitchFamily="49" charset="-122"/>
                </a:rPr>
                <a:t>水浒传</a:t>
              </a:r>
              <a:r>
                <a:rPr kumimoji="1" lang="en-US" altLang="zh-CN" sz="2800" b="1">
                  <a:latin typeface="楷体" panose="02010609060101010101" pitchFamily="49" charset="-122"/>
                  <a:ea typeface="楷体" panose="02010609060101010101" pitchFamily="49" charset="-122"/>
                </a:rPr>
                <a:t>》《</a:t>
              </a:r>
              <a:r>
                <a:rPr kumimoji="1" lang="zh-CN" altLang="en-US" sz="2800" b="1">
                  <a:latin typeface="楷体" panose="02010609060101010101" pitchFamily="49" charset="-122"/>
                  <a:ea typeface="楷体" panose="02010609060101010101" pitchFamily="49" charset="-122"/>
                </a:rPr>
                <a:t>荡寇志</a:t>
              </a:r>
              <a:r>
                <a:rPr kumimoji="1" lang="en-US" altLang="zh-CN" sz="2800" b="1">
                  <a:latin typeface="楷体" panose="02010609060101010101" pitchFamily="49" charset="-122"/>
                  <a:ea typeface="楷体" panose="02010609060101010101" pitchFamily="49" charset="-122"/>
                </a:rPr>
                <a:t>》</a:t>
              </a:r>
              <a:r>
                <a:rPr kumimoji="1" lang="zh-CN" altLang="en-US" sz="2800" b="1">
                  <a:latin typeface="楷体" panose="02010609060101010101" pitchFamily="49" charset="-122"/>
                  <a:ea typeface="楷体" panose="02010609060101010101" pitchFamily="49" charset="-122"/>
                </a:rPr>
                <a:t>是比较着读。</a:t>
              </a:r>
              <a:endParaRPr kumimoji="1" lang="zh-CN" altLang="en-US" sz="2800" b="1">
                <a:latin typeface="楷体" panose="02010609060101010101" pitchFamily="49" charset="-122"/>
                <a:ea typeface="楷体" panose="02010609060101010101" pitchFamily="49" charset="-122"/>
              </a:endParaRPr>
            </a:p>
          </p:txBody>
        </p:sp>
      </p:grpSp>
      <p:grpSp>
        <p:nvGrpSpPr>
          <p:cNvPr id="21" name="组合 20"/>
          <p:cNvGrpSpPr/>
          <p:nvPr/>
        </p:nvGrpSpPr>
        <p:grpSpPr>
          <a:xfrm>
            <a:off x="4557575" y="1809340"/>
            <a:ext cx="2012710" cy="2857790"/>
            <a:chOff x="4674018" y="1762307"/>
            <a:chExt cx="2012710" cy="2857790"/>
          </a:xfrm>
        </p:grpSpPr>
        <p:sp>
          <p:nvSpPr>
            <p:cNvPr id="14" name="矩形 13"/>
            <p:cNvSpPr/>
            <p:nvPr/>
          </p:nvSpPr>
          <p:spPr>
            <a:xfrm>
              <a:off x="4799996" y="1806442"/>
              <a:ext cx="1760754" cy="2813655"/>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Rectangle 8"/>
            <p:cNvSpPr>
              <a:spLocks noChangeArrowheads="1"/>
            </p:cNvSpPr>
            <p:nvPr/>
          </p:nvSpPr>
          <p:spPr bwMode="auto">
            <a:xfrm>
              <a:off x="4674018" y="1762307"/>
              <a:ext cx="2012710" cy="2813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50000"/>
                </a:spcBef>
              </a:pPr>
              <a:r>
                <a:rPr kumimoji="1" lang="en-US" altLang="zh-CN" sz="2800" b="1">
                  <a:latin typeface="楷体" panose="02010609060101010101" pitchFamily="49" charset="-122"/>
                  <a:ea typeface="楷体" panose="02010609060101010101" pitchFamily="49" charset="-122"/>
                </a:rPr>
                <a:t>《</a:t>
              </a:r>
              <a:r>
                <a:rPr kumimoji="1" lang="zh-CN" altLang="en-US" sz="2800" b="1">
                  <a:latin typeface="楷体" panose="02010609060101010101" pitchFamily="49" charset="-122"/>
                  <a:ea typeface="楷体" panose="02010609060101010101" pitchFamily="49" charset="-122"/>
                </a:rPr>
                <a:t>红楼梦</a:t>
              </a:r>
              <a:r>
                <a:rPr kumimoji="1" lang="en-US" altLang="zh-CN" sz="2800" b="1">
                  <a:latin typeface="楷体" panose="02010609060101010101" pitchFamily="49" charset="-122"/>
                  <a:ea typeface="楷体" panose="02010609060101010101" pitchFamily="49" charset="-122"/>
                </a:rPr>
                <a:t>》</a:t>
              </a:r>
              <a:r>
                <a:rPr kumimoji="1" lang="zh-CN" altLang="en-US" sz="2800" b="1">
                  <a:latin typeface="楷体" panose="02010609060101010101" pitchFamily="49" charset="-122"/>
                  <a:ea typeface="楷体" panose="02010609060101010101" pitchFamily="49" charset="-122"/>
                </a:rPr>
                <a:t>在十二三岁读过，到中年又读，是反复读。</a:t>
              </a:r>
              <a:endParaRPr kumimoji="1" lang="zh-CN" altLang="en-US" sz="2800" b="1">
                <a:latin typeface="楷体" panose="02010609060101010101" pitchFamily="49" charset="-122"/>
                <a:ea typeface="楷体" panose="02010609060101010101" pitchFamily="49" charset="-122"/>
              </a:endParaRPr>
            </a:p>
          </p:txBody>
        </p:sp>
      </p:grpSp>
      <p:grpSp>
        <p:nvGrpSpPr>
          <p:cNvPr id="22" name="组合 21"/>
          <p:cNvGrpSpPr/>
          <p:nvPr/>
        </p:nvGrpSpPr>
        <p:grpSpPr>
          <a:xfrm>
            <a:off x="6780374" y="1853475"/>
            <a:ext cx="2012710" cy="2813655"/>
            <a:chOff x="6927139" y="1815897"/>
            <a:chExt cx="2012710" cy="2813655"/>
          </a:xfrm>
        </p:grpSpPr>
        <p:sp>
          <p:nvSpPr>
            <p:cNvPr id="15" name="矩形 14"/>
            <p:cNvSpPr/>
            <p:nvPr/>
          </p:nvSpPr>
          <p:spPr>
            <a:xfrm>
              <a:off x="6996473" y="1815897"/>
              <a:ext cx="1943375" cy="2813655"/>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8"/>
            <p:cNvSpPr>
              <a:spLocks noChangeArrowheads="1"/>
            </p:cNvSpPr>
            <p:nvPr/>
          </p:nvSpPr>
          <p:spPr bwMode="auto">
            <a:xfrm>
              <a:off x="6927139" y="2178867"/>
              <a:ext cx="2012710" cy="2253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50000"/>
                </a:spcBef>
              </a:pPr>
              <a:r>
                <a:rPr kumimoji="1" lang="en-US" altLang="zh-CN" sz="2800" b="1">
                  <a:latin typeface="楷体" panose="02010609060101010101" pitchFamily="49" charset="-122"/>
                  <a:ea typeface="楷体" panose="02010609060101010101" pitchFamily="49" charset="-122"/>
                </a:rPr>
                <a:t>1980</a:t>
              </a:r>
              <a:r>
                <a:rPr kumimoji="1" lang="zh-CN" altLang="en-US" sz="2800" b="1">
                  <a:latin typeface="楷体" panose="02010609060101010101" pitchFamily="49" charset="-122"/>
                  <a:ea typeface="楷体" panose="02010609060101010101" pitchFamily="49" charset="-122"/>
                </a:rPr>
                <a:t>年后读“万卷书”，是挑选、比较读。</a:t>
              </a:r>
              <a:endParaRPr kumimoji="1" lang="zh-CN" altLang="en-US" sz="2800" b="1">
                <a:latin typeface="楷体" panose="02010609060101010101" pitchFamily="49" charset="-122"/>
                <a:ea typeface="楷体" panose="02010609060101010101" pitchFamily="49" charset="-122"/>
              </a:endParaRPr>
            </a:p>
          </p:txBody>
        </p:sp>
      </p:grpSp>
      <p:sp>
        <p:nvSpPr>
          <p:cNvPr id="16" name="箭头: 右 15"/>
          <p:cNvSpPr/>
          <p:nvPr/>
        </p:nvSpPr>
        <p:spPr>
          <a:xfrm>
            <a:off x="1864660" y="2997756"/>
            <a:ext cx="373019" cy="345440"/>
          </a:xfrm>
          <a:prstGeom prst="rightArrow">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箭头: 右 16"/>
          <p:cNvSpPr/>
          <p:nvPr/>
        </p:nvSpPr>
        <p:spPr>
          <a:xfrm>
            <a:off x="4271258" y="3033992"/>
            <a:ext cx="387769" cy="345440"/>
          </a:xfrm>
          <a:prstGeom prst="rightArrow">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箭头: 右 17"/>
          <p:cNvSpPr/>
          <p:nvPr/>
        </p:nvSpPr>
        <p:spPr>
          <a:xfrm>
            <a:off x="6467312" y="3033992"/>
            <a:ext cx="366388" cy="345440"/>
          </a:xfrm>
          <a:prstGeom prst="rightArrow">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childTnLst>
                          </p:cTn>
                        </p:par>
                        <p:par>
                          <p:cTn id="31" fill="hold">
                            <p:stCondLst>
                              <p:cond delay="500"/>
                            </p:stCondLst>
                            <p:childTnLst>
                              <p:par>
                                <p:cTn id="32" presetID="2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352294" y="469213"/>
            <a:ext cx="7597470" cy="119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3200" b="1">
                <a:solidFill>
                  <a:schemeClr val="bg1"/>
                </a:solidFill>
                <a:latin typeface="宋体" panose="02010600030101010101" pitchFamily="2" charset="-122"/>
              </a:rPr>
              <a:t>    结合生活经验说一说：你有用过哪些读书方法？还有哪些读书方法？</a:t>
            </a:r>
            <a:endParaRPr kumimoji="1" lang="zh-CN" altLang="en-US" sz="3200" b="1">
              <a:solidFill>
                <a:schemeClr val="bg1"/>
              </a:solidFill>
              <a:latin typeface="宋体" panose="02010600030101010101" pitchFamily="2" charset="-122"/>
            </a:endParaRPr>
          </a:p>
        </p:txBody>
      </p:sp>
      <p:sp>
        <p:nvSpPr>
          <p:cNvPr id="4" name="Rectangle 6"/>
          <p:cNvSpPr>
            <a:spLocks noChangeArrowheads="1"/>
          </p:cNvSpPr>
          <p:nvPr/>
        </p:nvSpPr>
        <p:spPr bwMode="auto">
          <a:xfrm>
            <a:off x="2381502" y="1757874"/>
            <a:ext cx="6005754"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3200" b="1">
                <a:solidFill>
                  <a:srgbClr val="FFFF00"/>
                </a:solidFill>
                <a:latin typeface="楷体" panose="02010609060101010101" pitchFamily="49" charset="-122"/>
                <a:ea typeface="楷体" panose="02010609060101010101" pitchFamily="49" charset="-122"/>
              </a:rPr>
              <a:t>    我最喜欢读</a:t>
            </a:r>
            <a:r>
              <a:rPr kumimoji="1" lang="en-US" altLang="zh-CN" sz="3200" b="1">
                <a:solidFill>
                  <a:srgbClr val="FFFF00"/>
                </a:solidFill>
                <a:latin typeface="楷体" panose="02010609060101010101" pitchFamily="49" charset="-122"/>
                <a:ea typeface="楷体" panose="02010609060101010101" pitchFamily="49" charset="-122"/>
              </a:rPr>
              <a:t>《</a:t>
            </a:r>
            <a:r>
              <a:rPr kumimoji="1" lang="zh-CN" altLang="en-US" sz="3200" b="1">
                <a:solidFill>
                  <a:srgbClr val="FFFF00"/>
                </a:solidFill>
                <a:latin typeface="楷体" panose="02010609060101010101" pitchFamily="49" charset="-122"/>
                <a:ea typeface="楷体" panose="02010609060101010101" pitchFamily="49" charset="-122"/>
              </a:rPr>
              <a:t>三国演义</a:t>
            </a:r>
            <a:r>
              <a:rPr kumimoji="1" lang="en-US" altLang="zh-CN" sz="3200" b="1">
                <a:solidFill>
                  <a:srgbClr val="FFFF00"/>
                </a:solidFill>
                <a:latin typeface="楷体" panose="02010609060101010101" pitchFamily="49" charset="-122"/>
                <a:ea typeface="楷体" panose="02010609060101010101" pitchFamily="49" charset="-122"/>
              </a:rPr>
              <a:t>》</a:t>
            </a:r>
            <a:r>
              <a:rPr kumimoji="1" lang="zh-CN" altLang="en-US" sz="3200" b="1">
                <a:solidFill>
                  <a:srgbClr val="FFFF00"/>
                </a:solidFill>
                <a:latin typeface="楷体" panose="02010609060101010101" pitchFamily="49" charset="-122"/>
                <a:ea typeface="楷体" panose="02010609060101010101" pitchFamily="49" charset="-122"/>
              </a:rPr>
              <a:t>，一般边读边批注、边读边想象画面。为了不一知半解，总是要弄清楚每一部分的意思，还会把遇到的好词好句摘抄下来。</a:t>
            </a:r>
            <a:endParaRPr kumimoji="1" lang="en-US" altLang="zh-CN" sz="3200" b="1">
              <a:solidFill>
                <a:srgbClr val="FFFF00"/>
              </a:solidFill>
              <a:latin typeface="楷体" panose="02010609060101010101" pitchFamily="49" charset="-122"/>
              <a:ea typeface="楷体" panose="02010609060101010101" pitchFamily="49" charset="-122"/>
            </a:endParaRPr>
          </a:p>
        </p:txBody>
      </p:sp>
      <p:pic>
        <p:nvPicPr>
          <p:cNvPr id="5" name="图片 4"/>
          <p:cNvPicPr>
            <a:picLocks noChangeAspect="1"/>
          </p:cNvPicPr>
          <p:nvPr/>
        </p:nvPicPr>
        <p:blipFill>
          <a:blip r:embed="rId1" cstate="email"/>
          <a:stretch>
            <a:fillRect/>
          </a:stretch>
        </p:blipFill>
        <p:spPr>
          <a:xfrm>
            <a:off x="289231" y="2736952"/>
            <a:ext cx="1992496" cy="198304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1104900" y="4078828"/>
            <a:ext cx="6621780" cy="604781"/>
          </a:xfrm>
          <a:prstGeom prst="rect">
            <a:avLst/>
          </a:prstGeom>
          <a:solidFill>
            <a:schemeClr val="accent5">
              <a:lumMod val="40000"/>
              <a:lumOff val="60000"/>
            </a:schemeClr>
          </a:solidFill>
          <a:ln>
            <a:noFill/>
          </a:ln>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lnSpc>
                <a:spcPct val="100000"/>
              </a:lnSpc>
            </a:pPr>
            <a:r>
              <a:rPr lang="zh-CN" altLang="en-US" sz="3200">
                <a:solidFill>
                  <a:schemeClr val="accent2"/>
                </a:solidFill>
                <a:latin typeface="黑体" panose="02010609060101010101" pitchFamily="49" charset="-122"/>
                <a:ea typeface="黑体" panose="02010609060101010101" pitchFamily="49" charset="-122"/>
              </a:rPr>
              <a:t>    读书是否可以一知半解</a:t>
            </a:r>
            <a:endParaRPr lang="zh-CN" altLang="en-US" sz="3200">
              <a:solidFill>
                <a:schemeClr val="accent2"/>
              </a:solidFill>
              <a:latin typeface="黑体" panose="02010609060101010101" pitchFamily="49" charset="-122"/>
              <a:ea typeface="黑体" panose="02010609060101010101" pitchFamily="49" charset="-122"/>
            </a:endParaRPr>
          </a:p>
        </p:txBody>
      </p:sp>
      <p:sp>
        <p:nvSpPr>
          <p:cNvPr id="2" name="Rectangle 6"/>
          <p:cNvSpPr>
            <a:spLocks noChangeArrowheads="1"/>
          </p:cNvSpPr>
          <p:nvPr/>
        </p:nvSpPr>
        <p:spPr bwMode="auto">
          <a:xfrm>
            <a:off x="289231" y="264332"/>
            <a:ext cx="7773101" cy="1126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3000" b="1" dirty="0">
                <a:solidFill>
                  <a:schemeClr val="bg1"/>
                </a:solidFill>
                <a:latin typeface="宋体" panose="02010600030101010101" pitchFamily="2" charset="-122"/>
              </a:rPr>
              <a:t>    你是否赞同作者的这种读书方法？和同学讨论，说明理由。</a:t>
            </a:r>
            <a:endParaRPr kumimoji="1" lang="zh-CN" altLang="en-US" sz="3000" b="1" dirty="0">
              <a:solidFill>
                <a:schemeClr val="bg1"/>
              </a:solidFill>
              <a:latin typeface="宋体" panose="02010600030101010101" pitchFamily="2" charset="-122"/>
            </a:endParaRPr>
          </a:p>
        </p:txBody>
      </p:sp>
      <p:sp>
        <p:nvSpPr>
          <p:cNvPr id="3" name="Rectangle 6"/>
          <p:cNvSpPr>
            <a:spLocks noChangeArrowheads="1"/>
          </p:cNvSpPr>
          <p:nvPr/>
        </p:nvSpPr>
        <p:spPr bwMode="auto">
          <a:xfrm>
            <a:off x="357811" y="1525790"/>
            <a:ext cx="8246645" cy="2091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lnSpc>
                <a:spcPct val="120000"/>
              </a:lnSpc>
            </a:pPr>
            <a:r>
              <a:rPr kumimoji="1" lang="zh-CN" altLang="en-US" sz="2800" b="1" dirty="0">
                <a:solidFill>
                  <a:schemeClr val="bg1"/>
                </a:solidFill>
                <a:latin typeface="楷体" panose="02010609060101010101" pitchFamily="49" charset="-122"/>
                <a:ea typeface="楷体" panose="02010609060101010101" pitchFamily="49" charset="-122"/>
              </a:rPr>
              <a:t>    我决定拿起一本</a:t>
            </a:r>
            <a:r>
              <a:rPr kumimoji="1" lang="en-US" altLang="zh-CN" sz="2800" b="1" dirty="0">
                <a:solidFill>
                  <a:schemeClr val="bg1"/>
                </a:solidFill>
                <a:latin typeface="楷体" panose="02010609060101010101" pitchFamily="49" charset="-122"/>
                <a:ea typeface="楷体" panose="02010609060101010101" pitchFamily="49" charset="-122"/>
              </a:rPr>
              <a:t>《</a:t>
            </a:r>
            <a:r>
              <a:rPr kumimoji="1" lang="zh-CN" altLang="en-US" sz="2800" b="1" dirty="0">
                <a:solidFill>
                  <a:schemeClr val="bg1"/>
                </a:solidFill>
                <a:latin typeface="楷体" panose="02010609060101010101" pitchFamily="49" charset="-122"/>
                <a:ea typeface="楷体" panose="02010609060101010101" pitchFamily="49" charset="-122"/>
              </a:rPr>
              <a:t>三国演义</a:t>
            </a:r>
            <a:r>
              <a:rPr kumimoji="1" lang="en-US" altLang="zh-CN" sz="2800" b="1" dirty="0">
                <a:solidFill>
                  <a:schemeClr val="bg1"/>
                </a:solidFill>
                <a:latin typeface="楷体" panose="02010609060101010101" pitchFamily="49" charset="-122"/>
                <a:ea typeface="楷体" panose="02010609060101010101" pitchFamily="49" charset="-122"/>
              </a:rPr>
              <a:t>》</a:t>
            </a:r>
            <a:r>
              <a:rPr kumimoji="1" lang="zh-CN" altLang="en-US" sz="2800" b="1" dirty="0">
                <a:solidFill>
                  <a:schemeClr val="bg1"/>
                </a:solidFill>
                <a:latin typeface="楷体" panose="02010609060101010101" pitchFamily="49" charset="-122"/>
                <a:ea typeface="楷体" panose="02010609060101010101" pitchFamily="49" charset="-122"/>
              </a:rPr>
              <a:t>，自己一知半解地读了起来，居然越看越明白。虽然字音都读得不对，比如把“凯”念作“岂”，把“诸”念作“者”之类，因为只学过那个字的一半。</a:t>
            </a:r>
            <a:endParaRPr kumimoji="1" lang="zh-CN" altLang="en-US" sz="2800" b="1" dirty="0">
              <a:solidFill>
                <a:schemeClr val="bg1"/>
              </a:solidFill>
              <a:latin typeface="楷体" panose="02010609060101010101" pitchFamily="49" charset="-122"/>
              <a:ea typeface="楷体" panose="02010609060101010101" pitchFamily="49" charset="-122"/>
            </a:endParaRPr>
          </a:p>
        </p:txBody>
      </p:sp>
      <p:pic>
        <p:nvPicPr>
          <p:cNvPr id="6" name="图片 5"/>
          <p:cNvPicPr>
            <a:picLocks noChangeAspect="1"/>
          </p:cNvPicPr>
          <p:nvPr/>
        </p:nvPicPr>
        <p:blipFill>
          <a:blip r:embed="rId1" cstate="email"/>
          <a:stretch>
            <a:fillRect/>
          </a:stretch>
        </p:blipFill>
        <p:spPr>
          <a:xfrm flipH="1">
            <a:off x="6950789" y="3289199"/>
            <a:ext cx="1268614" cy="1635842"/>
          </a:xfrm>
          <a:prstGeom prst="rect">
            <a:avLst/>
          </a:prstGeom>
        </p:spPr>
      </p:pic>
      <p:sp>
        <p:nvSpPr>
          <p:cNvPr id="8" name="1"/>
          <p:cNvSpPr/>
          <p:nvPr/>
        </p:nvSpPr>
        <p:spPr>
          <a:xfrm rot="20610430">
            <a:off x="6792780" y="3184169"/>
            <a:ext cx="395105" cy="609685"/>
          </a:xfrm>
          <a:custGeom>
            <a:avLst/>
            <a:gdLst>
              <a:gd name="connsiteX0" fmla="*/ 148049 w 391493"/>
              <a:gd name="connsiteY0" fmla="*/ 466367 h 604111"/>
              <a:gd name="connsiteX1" fmla="*/ 196111 w 391493"/>
              <a:gd name="connsiteY1" fmla="*/ 466367 h 604111"/>
              <a:gd name="connsiteX2" fmla="*/ 251915 w 391493"/>
              <a:gd name="connsiteY2" fmla="*/ 522109 h 604111"/>
              <a:gd name="connsiteX3" fmla="*/ 251915 w 391493"/>
              <a:gd name="connsiteY3" fmla="*/ 548208 h 604111"/>
              <a:gd name="connsiteX4" fmla="*/ 196111 w 391493"/>
              <a:gd name="connsiteY4" fmla="*/ 604111 h 604111"/>
              <a:gd name="connsiteX5" fmla="*/ 148049 w 391493"/>
              <a:gd name="connsiteY5" fmla="*/ 604111 h 604111"/>
              <a:gd name="connsiteX6" fmla="*/ 92084 w 391493"/>
              <a:gd name="connsiteY6" fmla="*/ 548208 h 604111"/>
              <a:gd name="connsiteX7" fmla="*/ 92084 w 391493"/>
              <a:gd name="connsiteY7" fmla="*/ 522109 h 604111"/>
              <a:gd name="connsiteX8" fmla="*/ 148049 w 391493"/>
              <a:gd name="connsiteY8" fmla="*/ 466367 h 604111"/>
              <a:gd name="connsiteX9" fmla="*/ 188697 w 391493"/>
              <a:gd name="connsiteY9" fmla="*/ 0 h 604111"/>
              <a:gd name="connsiteX10" fmla="*/ 391493 w 391493"/>
              <a:gd name="connsiteY10" fmla="*/ 170104 h 604111"/>
              <a:gd name="connsiteX11" fmla="*/ 391493 w 391493"/>
              <a:gd name="connsiteY11" fmla="*/ 171715 h 604111"/>
              <a:gd name="connsiteX12" fmla="*/ 233387 w 391493"/>
              <a:gd name="connsiteY12" fmla="*/ 367431 h 604111"/>
              <a:gd name="connsiteX13" fmla="*/ 228385 w 391493"/>
              <a:gd name="connsiteY13" fmla="*/ 393365 h 604111"/>
              <a:gd name="connsiteX14" fmla="*/ 174500 w 391493"/>
              <a:gd name="connsiteY14" fmla="*/ 419300 h 604111"/>
              <a:gd name="connsiteX15" fmla="*/ 117065 w 391493"/>
              <a:gd name="connsiteY15" fmla="*/ 364048 h 604111"/>
              <a:gd name="connsiteX16" fmla="*/ 113355 w 391493"/>
              <a:gd name="connsiteY16" fmla="*/ 339241 h 604111"/>
              <a:gd name="connsiteX17" fmla="*/ 108353 w 391493"/>
              <a:gd name="connsiteY17" fmla="*/ 280285 h 604111"/>
              <a:gd name="connsiteX18" fmla="*/ 111580 w 391493"/>
              <a:gd name="connsiteY18" fmla="*/ 276741 h 604111"/>
              <a:gd name="connsiteX19" fmla="*/ 239033 w 391493"/>
              <a:gd name="connsiteY19" fmla="*/ 183957 h 604111"/>
              <a:gd name="connsiteX20" fmla="*/ 239033 w 391493"/>
              <a:gd name="connsiteY20" fmla="*/ 183152 h 604111"/>
              <a:gd name="connsiteX21" fmla="*/ 178211 w 391493"/>
              <a:gd name="connsiteY21" fmla="*/ 138531 h 604111"/>
              <a:gd name="connsiteX22" fmla="*/ 104965 w 391493"/>
              <a:gd name="connsiteY22" fmla="*/ 159472 h 604111"/>
              <a:gd name="connsiteX23" fmla="*/ 25911 w 391493"/>
              <a:gd name="connsiteY23" fmla="*/ 147552 h 604111"/>
              <a:gd name="connsiteX24" fmla="*/ 12198 w 391493"/>
              <a:gd name="connsiteY24" fmla="*/ 129511 h 604111"/>
              <a:gd name="connsiteX25" fmla="*/ 21394 w 391493"/>
              <a:gd name="connsiteY25" fmla="*/ 49291 h 604111"/>
              <a:gd name="connsiteX26" fmla="*/ 188697 w 391493"/>
              <a:gd name="connsiteY26" fmla="*/ 0 h 604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1493" h="604111">
                <a:moveTo>
                  <a:pt x="148049" y="466367"/>
                </a:moveTo>
                <a:lnTo>
                  <a:pt x="196111" y="466367"/>
                </a:lnTo>
                <a:cubicBezTo>
                  <a:pt x="226916" y="466367"/>
                  <a:pt x="251915" y="491338"/>
                  <a:pt x="251915" y="522109"/>
                </a:cubicBezTo>
                <a:lnTo>
                  <a:pt x="251915" y="548208"/>
                </a:lnTo>
                <a:cubicBezTo>
                  <a:pt x="251915" y="579140"/>
                  <a:pt x="226916" y="604111"/>
                  <a:pt x="196111" y="604111"/>
                </a:cubicBezTo>
                <a:lnTo>
                  <a:pt x="148049" y="604111"/>
                </a:lnTo>
                <a:cubicBezTo>
                  <a:pt x="117244" y="604111"/>
                  <a:pt x="92084" y="579140"/>
                  <a:pt x="92084" y="548208"/>
                </a:cubicBezTo>
                <a:lnTo>
                  <a:pt x="92084" y="522109"/>
                </a:lnTo>
                <a:cubicBezTo>
                  <a:pt x="92084" y="491338"/>
                  <a:pt x="117083" y="466367"/>
                  <a:pt x="148049" y="466367"/>
                </a:cubicBezTo>
                <a:close/>
                <a:moveTo>
                  <a:pt x="188697" y="0"/>
                </a:moveTo>
                <a:cubicBezTo>
                  <a:pt x="307923" y="0"/>
                  <a:pt x="391493" y="64755"/>
                  <a:pt x="391493" y="170104"/>
                </a:cubicBezTo>
                <a:lnTo>
                  <a:pt x="391493" y="171715"/>
                </a:lnTo>
                <a:cubicBezTo>
                  <a:pt x="391493" y="273841"/>
                  <a:pt x="323411" y="345524"/>
                  <a:pt x="233387" y="367431"/>
                </a:cubicBezTo>
                <a:cubicBezTo>
                  <a:pt x="233387" y="367431"/>
                  <a:pt x="231128" y="379029"/>
                  <a:pt x="228385" y="393365"/>
                </a:cubicBezTo>
                <a:cubicBezTo>
                  <a:pt x="225804" y="407702"/>
                  <a:pt x="201604" y="419300"/>
                  <a:pt x="174500" y="419300"/>
                </a:cubicBezTo>
                <a:cubicBezTo>
                  <a:pt x="147396" y="419300"/>
                  <a:pt x="121744" y="394493"/>
                  <a:pt x="117065" y="364048"/>
                </a:cubicBezTo>
                <a:lnTo>
                  <a:pt x="113355" y="339241"/>
                </a:lnTo>
                <a:cubicBezTo>
                  <a:pt x="108837" y="308635"/>
                  <a:pt x="106579" y="282379"/>
                  <a:pt x="108353" y="280285"/>
                </a:cubicBezTo>
                <a:lnTo>
                  <a:pt x="111580" y="276741"/>
                </a:lnTo>
                <a:cubicBezTo>
                  <a:pt x="205799" y="268526"/>
                  <a:pt x="239033" y="218751"/>
                  <a:pt x="239033" y="183957"/>
                </a:cubicBezTo>
                <a:lnTo>
                  <a:pt x="239033" y="183152"/>
                </a:lnTo>
                <a:cubicBezTo>
                  <a:pt x="239033" y="155606"/>
                  <a:pt x="217092" y="138531"/>
                  <a:pt x="178211" y="138531"/>
                </a:cubicBezTo>
                <a:cubicBezTo>
                  <a:pt x="154656" y="138531"/>
                  <a:pt x="129649" y="145941"/>
                  <a:pt x="104965" y="159472"/>
                </a:cubicBezTo>
                <a:cubicBezTo>
                  <a:pt x="78022" y="174453"/>
                  <a:pt x="44465" y="172037"/>
                  <a:pt x="25911" y="147552"/>
                </a:cubicBezTo>
                <a:lnTo>
                  <a:pt x="12198" y="129511"/>
                </a:lnTo>
                <a:cubicBezTo>
                  <a:pt x="-6355" y="105026"/>
                  <a:pt x="-4097" y="66849"/>
                  <a:pt x="21394" y="49291"/>
                </a:cubicBezTo>
                <a:cubicBezTo>
                  <a:pt x="65115" y="19330"/>
                  <a:pt x="119808" y="0"/>
                  <a:pt x="18869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1"/>
          <p:cNvSpPr/>
          <p:nvPr/>
        </p:nvSpPr>
        <p:spPr>
          <a:xfrm rot="19215988">
            <a:off x="6500543" y="3424140"/>
            <a:ext cx="277929" cy="428871"/>
          </a:xfrm>
          <a:custGeom>
            <a:avLst/>
            <a:gdLst>
              <a:gd name="connsiteX0" fmla="*/ 148049 w 391493"/>
              <a:gd name="connsiteY0" fmla="*/ 466367 h 604111"/>
              <a:gd name="connsiteX1" fmla="*/ 196111 w 391493"/>
              <a:gd name="connsiteY1" fmla="*/ 466367 h 604111"/>
              <a:gd name="connsiteX2" fmla="*/ 251915 w 391493"/>
              <a:gd name="connsiteY2" fmla="*/ 522109 h 604111"/>
              <a:gd name="connsiteX3" fmla="*/ 251915 w 391493"/>
              <a:gd name="connsiteY3" fmla="*/ 548208 h 604111"/>
              <a:gd name="connsiteX4" fmla="*/ 196111 w 391493"/>
              <a:gd name="connsiteY4" fmla="*/ 604111 h 604111"/>
              <a:gd name="connsiteX5" fmla="*/ 148049 w 391493"/>
              <a:gd name="connsiteY5" fmla="*/ 604111 h 604111"/>
              <a:gd name="connsiteX6" fmla="*/ 92084 w 391493"/>
              <a:gd name="connsiteY6" fmla="*/ 548208 h 604111"/>
              <a:gd name="connsiteX7" fmla="*/ 92084 w 391493"/>
              <a:gd name="connsiteY7" fmla="*/ 522109 h 604111"/>
              <a:gd name="connsiteX8" fmla="*/ 148049 w 391493"/>
              <a:gd name="connsiteY8" fmla="*/ 466367 h 604111"/>
              <a:gd name="connsiteX9" fmla="*/ 188697 w 391493"/>
              <a:gd name="connsiteY9" fmla="*/ 0 h 604111"/>
              <a:gd name="connsiteX10" fmla="*/ 391493 w 391493"/>
              <a:gd name="connsiteY10" fmla="*/ 170104 h 604111"/>
              <a:gd name="connsiteX11" fmla="*/ 391493 w 391493"/>
              <a:gd name="connsiteY11" fmla="*/ 171715 h 604111"/>
              <a:gd name="connsiteX12" fmla="*/ 233387 w 391493"/>
              <a:gd name="connsiteY12" fmla="*/ 367431 h 604111"/>
              <a:gd name="connsiteX13" fmla="*/ 228385 w 391493"/>
              <a:gd name="connsiteY13" fmla="*/ 393365 h 604111"/>
              <a:gd name="connsiteX14" fmla="*/ 174500 w 391493"/>
              <a:gd name="connsiteY14" fmla="*/ 419300 h 604111"/>
              <a:gd name="connsiteX15" fmla="*/ 117065 w 391493"/>
              <a:gd name="connsiteY15" fmla="*/ 364048 h 604111"/>
              <a:gd name="connsiteX16" fmla="*/ 113355 w 391493"/>
              <a:gd name="connsiteY16" fmla="*/ 339241 h 604111"/>
              <a:gd name="connsiteX17" fmla="*/ 108353 w 391493"/>
              <a:gd name="connsiteY17" fmla="*/ 280285 h 604111"/>
              <a:gd name="connsiteX18" fmla="*/ 111580 w 391493"/>
              <a:gd name="connsiteY18" fmla="*/ 276741 h 604111"/>
              <a:gd name="connsiteX19" fmla="*/ 239033 w 391493"/>
              <a:gd name="connsiteY19" fmla="*/ 183957 h 604111"/>
              <a:gd name="connsiteX20" fmla="*/ 239033 w 391493"/>
              <a:gd name="connsiteY20" fmla="*/ 183152 h 604111"/>
              <a:gd name="connsiteX21" fmla="*/ 178211 w 391493"/>
              <a:gd name="connsiteY21" fmla="*/ 138531 h 604111"/>
              <a:gd name="connsiteX22" fmla="*/ 104965 w 391493"/>
              <a:gd name="connsiteY22" fmla="*/ 159472 h 604111"/>
              <a:gd name="connsiteX23" fmla="*/ 25911 w 391493"/>
              <a:gd name="connsiteY23" fmla="*/ 147552 h 604111"/>
              <a:gd name="connsiteX24" fmla="*/ 12198 w 391493"/>
              <a:gd name="connsiteY24" fmla="*/ 129511 h 604111"/>
              <a:gd name="connsiteX25" fmla="*/ 21394 w 391493"/>
              <a:gd name="connsiteY25" fmla="*/ 49291 h 604111"/>
              <a:gd name="connsiteX26" fmla="*/ 188697 w 391493"/>
              <a:gd name="connsiteY26" fmla="*/ 0 h 604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1493" h="604111">
                <a:moveTo>
                  <a:pt x="148049" y="466367"/>
                </a:moveTo>
                <a:lnTo>
                  <a:pt x="196111" y="466367"/>
                </a:lnTo>
                <a:cubicBezTo>
                  <a:pt x="226916" y="466367"/>
                  <a:pt x="251915" y="491338"/>
                  <a:pt x="251915" y="522109"/>
                </a:cubicBezTo>
                <a:lnTo>
                  <a:pt x="251915" y="548208"/>
                </a:lnTo>
                <a:cubicBezTo>
                  <a:pt x="251915" y="579140"/>
                  <a:pt x="226916" y="604111"/>
                  <a:pt x="196111" y="604111"/>
                </a:cubicBezTo>
                <a:lnTo>
                  <a:pt x="148049" y="604111"/>
                </a:lnTo>
                <a:cubicBezTo>
                  <a:pt x="117244" y="604111"/>
                  <a:pt x="92084" y="579140"/>
                  <a:pt x="92084" y="548208"/>
                </a:cubicBezTo>
                <a:lnTo>
                  <a:pt x="92084" y="522109"/>
                </a:lnTo>
                <a:cubicBezTo>
                  <a:pt x="92084" y="491338"/>
                  <a:pt x="117083" y="466367"/>
                  <a:pt x="148049" y="466367"/>
                </a:cubicBezTo>
                <a:close/>
                <a:moveTo>
                  <a:pt x="188697" y="0"/>
                </a:moveTo>
                <a:cubicBezTo>
                  <a:pt x="307923" y="0"/>
                  <a:pt x="391493" y="64755"/>
                  <a:pt x="391493" y="170104"/>
                </a:cubicBezTo>
                <a:lnTo>
                  <a:pt x="391493" y="171715"/>
                </a:lnTo>
                <a:cubicBezTo>
                  <a:pt x="391493" y="273841"/>
                  <a:pt x="323411" y="345524"/>
                  <a:pt x="233387" y="367431"/>
                </a:cubicBezTo>
                <a:cubicBezTo>
                  <a:pt x="233387" y="367431"/>
                  <a:pt x="231128" y="379029"/>
                  <a:pt x="228385" y="393365"/>
                </a:cubicBezTo>
                <a:cubicBezTo>
                  <a:pt x="225804" y="407702"/>
                  <a:pt x="201604" y="419300"/>
                  <a:pt x="174500" y="419300"/>
                </a:cubicBezTo>
                <a:cubicBezTo>
                  <a:pt x="147396" y="419300"/>
                  <a:pt x="121744" y="394493"/>
                  <a:pt x="117065" y="364048"/>
                </a:cubicBezTo>
                <a:lnTo>
                  <a:pt x="113355" y="339241"/>
                </a:lnTo>
                <a:cubicBezTo>
                  <a:pt x="108837" y="308635"/>
                  <a:pt x="106579" y="282379"/>
                  <a:pt x="108353" y="280285"/>
                </a:cubicBezTo>
                <a:lnTo>
                  <a:pt x="111580" y="276741"/>
                </a:lnTo>
                <a:cubicBezTo>
                  <a:pt x="205799" y="268526"/>
                  <a:pt x="239033" y="218751"/>
                  <a:pt x="239033" y="183957"/>
                </a:cubicBezTo>
                <a:lnTo>
                  <a:pt x="239033" y="183152"/>
                </a:lnTo>
                <a:cubicBezTo>
                  <a:pt x="239033" y="155606"/>
                  <a:pt x="217092" y="138531"/>
                  <a:pt x="178211" y="138531"/>
                </a:cubicBezTo>
                <a:cubicBezTo>
                  <a:pt x="154656" y="138531"/>
                  <a:pt x="129649" y="145941"/>
                  <a:pt x="104965" y="159472"/>
                </a:cubicBezTo>
                <a:cubicBezTo>
                  <a:pt x="78022" y="174453"/>
                  <a:pt x="44465" y="172037"/>
                  <a:pt x="25911" y="147552"/>
                </a:cubicBezTo>
                <a:lnTo>
                  <a:pt x="12198" y="129511"/>
                </a:lnTo>
                <a:cubicBezTo>
                  <a:pt x="-6355" y="105026"/>
                  <a:pt x="-4097" y="66849"/>
                  <a:pt x="21394" y="49291"/>
                </a:cubicBezTo>
                <a:cubicBezTo>
                  <a:pt x="65115" y="19330"/>
                  <a:pt x="119808" y="0"/>
                  <a:pt x="18869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1"/>
          <p:cNvSpPr/>
          <p:nvPr/>
        </p:nvSpPr>
        <p:spPr>
          <a:xfrm>
            <a:off x="7202241" y="3207042"/>
            <a:ext cx="169726" cy="261904"/>
          </a:xfrm>
          <a:custGeom>
            <a:avLst/>
            <a:gdLst>
              <a:gd name="connsiteX0" fmla="*/ 148049 w 391493"/>
              <a:gd name="connsiteY0" fmla="*/ 466367 h 604111"/>
              <a:gd name="connsiteX1" fmla="*/ 196111 w 391493"/>
              <a:gd name="connsiteY1" fmla="*/ 466367 h 604111"/>
              <a:gd name="connsiteX2" fmla="*/ 251915 w 391493"/>
              <a:gd name="connsiteY2" fmla="*/ 522109 h 604111"/>
              <a:gd name="connsiteX3" fmla="*/ 251915 w 391493"/>
              <a:gd name="connsiteY3" fmla="*/ 548208 h 604111"/>
              <a:gd name="connsiteX4" fmla="*/ 196111 w 391493"/>
              <a:gd name="connsiteY4" fmla="*/ 604111 h 604111"/>
              <a:gd name="connsiteX5" fmla="*/ 148049 w 391493"/>
              <a:gd name="connsiteY5" fmla="*/ 604111 h 604111"/>
              <a:gd name="connsiteX6" fmla="*/ 92084 w 391493"/>
              <a:gd name="connsiteY6" fmla="*/ 548208 h 604111"/>
              <a:gd name="connsiteX7" fmla="*/ 92084 w 391493"/>
              <a:gd name="connsiteY7" fmla="*/ 522109 h 604111"/>
              <a:gd name="connsiteX8" fmla="*/ 148049 w 391493"/>
              <a:gd name="connsiteY8" fmla="*/ 466367 h 604111"/>
              <a:gd name="connsiteX9" fmla="*/ 188697 w 391493"/>
              <a:gd name="connsiteY9" fmla="*/ 0 h 604111"/>
              <a:gd name="connsiteX10" fmla="*/ 391493 w 391493"/>
              <a:gd name="connsiteY10" fmla="*/ 170104 h 604111"/>
              <a:gd name="connsiteX11" fmla="*/ 391493 w 391493"/>
              <a:gd name="connsiteY11" fmla="*/ 171715 h 604111"/>
              <a:gd name="connsiteX12" fmla="*/ 233387 w 391493"/>
              <a:gd name="connsiteY12" fmla="*/ 367431 h 604111"/>
              <a:gd name="connsiteX13" fmla="*/ 228385 w 391493"/>
              <a:gd name="connsiteY13" fmla="*/ 393365 h 604111"/>
              <a:gd name="connsiteX14" fmla="*/ 174500 w 391493"/>
              <a:gd name="connsiteY14" fmla="*/ 419300 h 604111"/>
              <a:gd name="connsiteX15" fmla="*/ 117065 w 391493"/>
              <a:gd name="connsiteY15" fmla="*/ 364048 h 604111"/>
              <a:gd name="connsiteX16" fmla="*/ 113355 w 391493"/>
              <a:gd name="connsiteY16" fmla="*/ 339241 h 604111"/>
              <a:gd name="connsiteX17" fmla="*/ 108353 w 391493"/>
              <a:gd name="connsiteY17" fmla="*/ 280285 h 604111"/>
              <a:gd name="connsiteX18" fmla="*/ 111580 w 391493"/>
              <a:gd name="connsiteY18" fmla="*/ 276741 h 604111"/>
              <a:gd name="connsiteX19" fmla="*/ 239033 w 391493"/>
              <a:gd name="connsiteY19" fmla="*/ 183957 h 604111"/>
              <a:gd name="connsiteX20" fmla="*/ 239033 w 391493"/>
              <a:gd name="connsiteY20" fmla="*/ 183152 h 604111"/>
              <a:gd name="connsiteX21" fmla="*/ 178211 w 391493"/>
              <a:gd name="connsiteY21" fmla="*/ 138531 h 604111"/>
              <a:gd name="connsiteX22" fmla="*/ 104965 w 391493"/>
              <a:gd name="connsiteY22" fmla="*/ 159472 h 604111"/>
              <a:gd name="connsiteX23" fmla="*/ 25911 w 391493"/>
              <a:gd name="connsiteY23" fmla="*/ 147552 h 604111"/>
              <a:gd name="connsiteX24" fmla="*/ 12198 w 391493"/>
              <a:gd name="connsiteY24" fmla="*/ 129511 h 604111"/>
              <a:gd name="connsiteX25" fmla="*/ 21394 w 391493"/>
              <a:gd name="connsiteY25" fmla="*/ 49291 h 604111"/>
              <a:gd name="connsiteX26" fmla="*/ 188697 w 391493"/>
              <a:gd name="connsiteY26" fmla="*/ 0 h 604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1493" h="604111">
                <a:moveTo>
                  <a:pt x="148049" y="466367"/>
                </a:moveTo>
                <a:lnTo>
                  <a:pt x="196111" y="466367"/>
                </a:lnTo>
                <a:cubicBezTo>
                  <a:pt x="226916" y="466367"/>
                  <a:pt x="251915" y="491338"/>
                  <a:pt x="251915" y="522109"/>
                </a:cubicBezTo>
                <a:lnTo>
                  <a:pt x="251915" y="548208"/>
                </a:lnTo>
                <a:cubicBezTo>
                  <a:pt x="251915" y="579140"/>
                  <a:pt x="226916" y="604111"/>
                  <a:pt x="196111" y="604111"/>
                </a:cubicBezTo>
                <a:lnTo>
                  <a:pt x="148049" y="604111"/>
                </a:lnTo>
                <a:cubicBezTo>
                  <a:pt x="117244" y="604111"/>
                  <a:pt x="92084" y="579140"/>
                  <a:pt x="92084" y="548208"/>
                </a:cubicBezTo>
                <a:lnTo>
                  <a:pt x="92084" y="522109"/>
                </a:lnTo>
                <a:cubicBezTo>
                  <a:pt x="92084" y="491338"/>
                  <a:pt x="117083" y="466367"/>
                  <a:pt x="148049" y="466367"/>
                </a:cubicBezTo>
                <a:close/>
                <a:moveTo>
                  <a:pt x="188697" y="0"/>
                </a:moveTo>
                <a:cubicBezTo>
                  <a:pt x="307923" y="0"/>
                  <a:pt x="391493" y="64755"/>
                  <a:pt x="391493" y="170104"/>
                </a:cubicBezTo>
                <a:lnTo>
                  <a:pt x="391493" y="171715"/>
                </a:lnTo>
                <a:cubicBezTo>
                  <a:pt x="391493" y="273841"/>
                  <a:pt x="323411" y="345524"/>
                  <a:pt x="233387" y="367431"/>
                </a:cubicBezTo>
                <a:cubicBezTo>
                  <a:pt x="233387" y="367431"/>
                  <a:pt x="231128" y="379029"/>
                  <a:pt x="228385" y="393365"/>
                </a:cubicBezTo>
                <a:cubicBezTo>
                  <a:pt x="225804" y="407702"/>
                  <a:pt x="201604" y="419300"/>
                  <a:pt x="174500" y="419300"/>
                </a:cubicBezTo>
                <a:cubicBezTo>
                  <a:pt x="147396" y="419300"/>
                  <a:pt x="121744" y="394493"/>
                  <a:pt x="117065" y="364048"/>
                </a:cubicBezTo>
                <a:lnTo>
                  <a:pt x="113355" y="339241"/>
                </a:lnTo>
                <a:cubicBezTo>
                  <a:pt x="108837" y="308635"/>
                  <a:pt x="106579" y="282379"/>
                  <a:pt x="108353" y="280285"/>
                </a:cubicBezTo>
                <a:lnTo>
                  <a:pt x="111580" y="276741"/>
                </a:lnTo>
                <a:cubicBezTo>
                  <a:pt x="205799" y="268526"/>
                  <a:pt x="239033" y="218751"/>
                  <a:pt x="239033" y="183957"/>
                </a:cubicBezTo>
                <a:lnTo>
                  <a:pt x="239033" y="183152"/>
                </a:lnTo>
                <a:cubicBezTo>
                  <a:pt x="239033" y="155606"/>
                  <a:pt x="217092" y="138531"/>
                  <a:pt x="178211" y="138531"/>
                </a:cubicBezTo>
                <a:cubicBezTo>
                  <a:pt x="154656" y="138531"/>
                  <a:pt x="129649" y="145941"/>
                  <a:pt x="104965" y="159472"/>
                </a:cubicBezTo>
                <a:cubicBezTo>
                  <a:pt x="78022" y="174453"/>
                  <a:pt x="44465" y="172037"/>
                  <a:pt x="25911" y="147552"/>
                </a:cubicBezTo>
                <a:lnTo>
                  <a:pt x="12198" y="129511"/>
                </a:lnTo>
                <a:cubicBezTo>
                  <a:pt x="-6355" y="105026"/>
                  <a:pt x="-4097" y="66849"/>
                  <a:pt x="21394" y="49291"/>
                </a:cubicBezTo>
                <a:cubicBezTo>
                  <a:pt x="65115" y="19330"/>
                  <a:pt x="119808" y="0"/>
                  <a:pt x="18869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448677" y="1261058"/>
            <a:ext cx="8246645" cy="3559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10000"/>
              </a:lnSpc>
            </a:pPr>
            <a:r>
              <a:rPr kumimoji="1" lang="zh-CN" altLang="en-US" sz="2600" b="1" dirty="0">
                <a:solidFill>
                  <a:schemeClr val="bg1"/>
                </a:solidFill>
                <a:latin typeface="楷体" panose="02010609060101010101" pitchFamily="49" charset="-122"/>
                <a:ea typeface="楷体" panose="02010609060101010101" pitchFamily="49" charset="-122"/>
              </a:rPr>
              <a:t>    我有个很大的毛病：读书不求甚解。</a:t>
            </a:r>
            <a:endParaRPr kumimoji="1" lang="en-US" altLang="zh-CN" sz="2600" b="1" dirty="0">
              <a:solidFill>
                <a:schemeClr val="bg1"/>
              </a:solidFill>
              <a:latin typeface="楷体" panose="02010609060101010101" pitchFamily="49" charset="-122"/>
              <a:ea typeface="楷体" panose="02010609060101010101" pitchFamily="49" charset="-122"/>
            </a:endParaRPr>
          </a:p>
          <a:p>
            <a:pPr eaLnBrk="1" hangingPunct="1">
              <a:lnSpc>
                <a:spcPct val="110000"/>
              </a:lnSpc>
            </a:pPr>
            <a:r>
              <a:rPr kumimoji="1" lang="en-US" altLang="zh-CN" sz="2600" b="1" dirty="0">
                <a:solidFill>
                  <a:schemeClr val="bg1"/>
                </a:solidFill>
                <a:latin typeface="楷体" panose="02010609060101010101" pitchFamily="49" charset="-122"/>
                <a:ea typeface="楷体" panose="02010609060101010101" pitchFamily="49" charset="-122"/>
              </a:rPr>
              <a:t>    </a:t>
            </a:r>
            <a:r>
              <a:rPr kumimoji="1" lang="zh-CN" altLang="en-US" sz="2600" b="1" dirty="0">
                <a:solidFill>
                  <a:schemeClr val="bg1"/>
                </a:solidFill>
                <a:latin typeface="楷体" panose="02010609060101010101" pitchFamily="49" charset="-122"/>
                <a:ea typeface="楷体" panose="02010609060101010101" pitchFamily="49" charset="-122"/>
              </a:rPr>
              <a:t>从前看过的书，十之八九都不记得；我每每归过于记忆力不强，其实是因为阅读时马马虎虎，自然随看随忘。这叫我吃了亏</a:t>
            </a:r>
            <a:r>
              <a:rPr kumimoji="1" lang="en-US" altLang="zh-CN" sz="2600" b="1" dirty="0">
                <a:solidFill>
                  <a:schemeClr val="bg1"/>
                </a:solidFill>
                <a:latin typeface="楷体" panose="02010609060101010101" pitchFamily="49" charset="-122"/>
                <a:ea typeface="楷体" panose="02010609060101010101" pitchFamily="49" charset="-122"/>
              </a:rPr>
              <a:t>——</a:t>
            </a:r>
            <a:r>
              <a:rPr kumimoji="1" lang="zh-CN" altLang="en-US" sz="2600" b="1" dirty="0">
                <a:solidFill>
                  <a:schemeClr val="bg1"/>
                </a:solidFill>
                <a:latin typeface="楷体" panose="02010609060101010101" pitchFamily="49" charset="-122"/>
                <a:ea typeface="楷体" panose="02010609060101010101" pitchFamily="49" charset="-122"/>
              </a:rPr>
              <a:t>光翻动了书页，而没吸收到应得的营养，好似把好食品用凉水冲下去，没有细细咀嚼。因此，有人问我读过某部好书没有，我虽读过，也不敢点头，怕人家追问下去，无辞以答。这是个毛病，应当矫正！丢脸倒是小事，白费了时光实在可惜！</a:t>
            </a:r>
            <a:endParaRPr kumimoji="1" lang="zh-CN" altLang="en-US" sz="2600" b="1" dirty="0">
              <a:solidFill>
                <a:schemeClr val="bg1"/>
              </a:solidFill>
              <a:latin typeface="楷体" panose="02010609060101010101" pitchFamily="49" charset="-122"/>
              <a:ea typeface="楷体" panose="02010609060101010101" pitchFamily="49" charset="-122"/>
            </a:endParaRPr>
          </a:p>
        </p:txBody>
      </p:sp>
      <p:sp>
        <p:nvSpPr>
          <p:cNvPr id="3" name="Rectangle 6"/>
          <p:cNvSpPr>
            <a:spLocks noChangeArrowheads="1"/>
          </p:cNvSpPr>
          <p:nvPr/>
        </p:nvSpPr>
        <p:spPr bwMode="auto">
          <a:xfrm>
            <a:off x="384883" y="376179"/>
            <a:ext cx="7653332" cy="54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2800" b="1">
                <a:solidFill>
                  <a:schemeClr val="bg1"/>
                </a:solidFill>
                <a:latin typeface="宋体" panose="02010600030101010101" pitchFamily="2" charset="-122"/>
              </a:rPr>
              <a:t>读一读老舍</a:t>
            </a:r>
            <a:r>
              <a:rPr kumimoji="1" lang="en-US" altLang="zh-CN" sz="2800" b="1">
                <a:solidFill>
                  <a:schemeClr val="bg1"/>
                </a:solidFill>
                <a:latin typeface="宋体" panose="02010600030101010101" pitchFamily="2" charset="-122"/>
              </a:rPr>
              <a:t>《</a:t>
            </a:r>
            <a:r>
              <a:rPr kumimoji="1" lang="zh-CN" altLang="en-US" sz="2800" b="1">
                <a:solidFill>
                  <a:schemeClr val="bg1"/>
                </a:solidFill>
                <a:latin typeface="宋体" panose="02010600030101010101" pitchFamily="2" charset="-122"/>
              </a:rPr>
              <a:t>谈读书</a:t>
            </a:r>
            <a:r>
              <a:rPr kumimoji="1" lang="en-US" altLang="zh-CN" sz="2800" b="1">
                <a:solidFill>
                  <a:schemeClr val="bg1"/>
                </a:solidFill>
                <a:latin typeface="宋体" panose="02010600030101010101" pitchFamily="2" charset="-122"/>
              </a:rPr>
              <a:t>》</a:t>
            </a:r>
            <a:r>
              <a:rPr kumimoji="1" lang="zh-CN" altLang="en-US" sz="2800" b="1">
                <a:solidFill>
                  <a:schemeClr val="bg1"/>
                </a:solidFill>
                <a:latin typeface="宋体" panose="02010600030101010101" pitchFamily="2" charset="-122"/>
              </a:rPr>
              <a:t>片段，说说老舍的观点。</a:t>
            </a:r>
            <a:endParaRPr kumimoji="1" lang="zh-CN" altLang="en-US" sz="2800" b="1">
              <a:solidFill>
                <a:schemeClr val="bg1"/>
              </a:solidFill>
              <a:latin typeface="宋体" panose="02010600030101010101" pitchFamily="2" charset="-122"/>
            </a:endParaRPr>
          </a:p>
        </p:txBody>
      </p:sp>
      <p:sp>
        <p:nvSpPr>
          <p:cNvPr id="4" name="椭圆 3"/>
          <p:cNvSpPr/>
          <p:nvPr/>
        </p:nvSpPr>
        <p:spPr>
          <a:xfrm>
            <a:off x="4061637" y="1261058"/>
            <a:ext cx="2211572" cy="540725"/>
          </a:xfrm>
          <a:prstGeom prst="ellipse">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6378479" y="819398"/>
            <a:ext cx="2211572" cy="982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1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lgn="ctr">
              <a:lnSpc>
                <a:spcPct val="100000"/>
              </a:lnSpc>
            </a:pPr>
            <a:r>
              <a:rPr lang="zh-CN" altLang="en-US" sz="2800">
                <a:solidFill>
                  <a:schemeClr val="accent6">
                    <a:lumMod val="75000"/>
                  </a:schemeClr>
                </a:solidFill>
              </a:rPr>
              <a:t>“一知半解”读书法</a:t>
            </a:r>
            <a:endParaRPr lang="zh-CN" altLang="en-US" sz="2800">
              <a:solidFill>
                <a:schemeClr val="accent6">
                  <a:lumMod val="75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7"/>
          <p:cNvSpPr/>
          <p:nvPr/>
        </p:nvSpPr>
        <p:spPr>
          <a:xfrm>
            <a:off x="3651568" y="61805"/>
            <a:ext cx="1729845" cy="646986"/>
          </a:xfrm>
          <a:prstGeom prst="roundRect">
            <a:avLst/>
          </a:prstGeom>
          <a:noFill/>
          <a:ln>
            <a:noFill/>
          </a:ln>
        </p:spPr>
        <p:txBody>
          <a:bodyPr>
            <a:spAutoFit/>
          </a:bodyPr>
          <a:lstStyle/>
          <a:p>
            <a:pPr eaLnBrk="1" hangingPunct="1">
              <a:tabLst>
                <a:tab pos="1344295" algn="l"/>
              </a:tabLst>
              <a:defRPr/>
            </a:pPr>
            <a:r>
              <a:rPr lang="zh-CN" altLang="en-US" sz="3200" b="1">
                <a:solidFill>
                  <a:srgbClr val="000000"/>
                </a:solidFill>
                <a:effectLst>
                  <a:glow rad="63500">
                    <a:srgbClr val="FFFFFF"/>
                  </a:glow>
                </a:effectLst>
                <a:latin typeface="楷体" panose="02010609060101010101" pitchFamily="49" charset="-122"/>
                <a:ea typeface="楷体" panose="02010609060101010101" pitchFamily="49" charset="-122"/>
              </a:rPr>
              <a:t>第</a:t>
            </a:r>
            <a:r>
              <a:rPr lang="en-US" altLang="zh-CN" sz="3200" b="1">
                <a:solidFill>
                  <a:srgbClr val="000000"/>
                </a:solidFill>
                <a:effectLst>
                  <a:glow rad="63500">
                    <a:srgbClr val="FFFFFF"/>
                  </a:glow>
                </a:effectLst>
                <a:latin typeface="楷体" panose="02010609060101010101" pitchFamily="49" charset="-122"/>
                <a:ea typeface="楷体" panose="02010609060101010101" pitchFamily="49" charset="-122"/>
              </a:rPr>
              <a:t>1</a:t>
            </a:r>
            <a:r>
              <a:rPr lang="zh-CN" altLang="en-US" sz="3200" b="1">
                <a:solidFill>
                  <a:srgbClr val="000000"/>
                </a:solidFill>
                <a:effectLst>
                  <a:glow rad="63500">
                    <a:srgbClr val="FFFFFF"/>
                  </a:glow>
                </a:effectLst>
                <a:latin typeface="楷体" panose="02010609060101010101" pitchFamily="49" charset="-122"/>
                <a:ea typeface="楷体" panose="02010609060101010101" pitchFamily="49" charset="-122"/>
              </a:rPr>
              <a:t>课时</a:t>
            </a:r>
            <a:endParaRPr lang="zh-CN" altLang="en-US" sz="3200" b="1">
              <a:solidFill>
                <a:srgbClr val="000000"/>
              </a:solidFill>
              <a:effectLst>
                <a:glow rad="63500">
                  <a:srgbClr val="FFFFFF"/>
                </a:glow>
              </a:effectLst>
              <a:latin typeface="楷体" panose="02010609060101010101" pitchFamily="49" charset="-122"/>
              <a:ea typeface="楷体" panose="02010609060101010101" pitchFamily="49" charset="-122"/>
            </a:endParaRPr>
          </a:p>
        </p:txBody>
      </p:sp>
      <p:grpSp>
        <p:nvGrpSpPr>
          <p:cNvPr id="2" name="组合 1"/>
          <p:cNvGrpSpPr/>
          <p:nvPr/>
        </p:nvGrpSpPr>
        <p:grpSpPr>
          <a:xfrm>
            <a:off x="206525" y="278618"/>
            <a:ext cx="2089541" cy="628335"/>
            <a:chOff x="206525" y="278618"/>
            <a:chExt cx="2089541" cy="628335"/>
          </a:xfrm>
        </p:grpSpPr>
        <p:sp>
          <p:nvSpPr>
            <p:cNvPr id="8" name="文本框 13"/>
            <p:cNvSpPr txBox="1">
              <a:spLocks noChangeArrowheads="1"/>
            </p:cNvSpPr>
            <p:nvPr/>
          </p:nvSpPr>
          <p:spPr bwMode="auto">
            <a:xfrm>
              <a:off x="437682" y="278618"/>
              <a:ext cx="185838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a:solidFill>
                    <a:schemeClr val="accent5"/>
                  </a:solidFill>
                  <a:latin typeface="黑体" panose="02010609060101010101" pitchFamily="49" charset="-122"/>
                  <a:ea typeface="黑体" panose="02010609060101010101" pitchFamily="49" charset="-122"/>
                </a:rPr>
                <a:t>复习导入</a:t>
              </a:r>
              <a:endParaRPr lang="zh-CN" altLang="en-US" sz="3200" b="1">
                <a:solidFill>
                  <a:schemeClr val="accent5"/>
                </a:solidFill>
                <a:latin typeface="黑体" panose="02010609060101010101" pitchFamily="49" charset="-122"/>
                <a:ea typeface="黑体" panose="02010609060101010101" pitchFamily="49" charset="-122"/>
              </a:endParaRPr>
            </a:p>
          </p:txBody>
        </p:sp>
        <p:sp>
          <p:nvSpPr>
            <p:cNvPr id="10" name="1"/>
            <p:cNvSpPr/>
            <p:nvPr/>
          </p:nvSpPr>
          <p:spPr>
            <a:xfrm>
              <a:off x="206525" y="297268"/>
              <a:ext cx="231157"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455839 w 606244"/>
                <a:gd name="T25" fmla="*/ 455839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455839 w 606244"/>
                <a:gd name="T41" fmla="*/ 455839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7" h="3875">
                  <a:moveTo>
                    <a:pt x="67" y="0"/>
                  </a:moveTo>
                  <a:cubicBezTo>
                    <a:pt x="30" y="0"/>
                    <a:pt x="0" y="30"/>
                    <a:pt x="0" y="67"/>
                  </a:cubicBezTo>
                  <a:lnTo>
                    <a:pt x="0" y="3800"/>
                  </a:lnTo>
                  <a:cubicBezTo>
                    <a:pt x="0" y="3837"/>
                    <a:pt x="30" y="3867"/>
                    <a:pt x="67" y="3867"/>
                  </a:cubicBezTo>
                  <a:cubicBezTo>
                    <a:pt x="86" y="3867"/>
                    <a:pt x="105" y="3858"/>
                    <a:pt x="118" y="3843"/>
                  </a:cubicBezTo>
                  <a:lnTo>
                    <a:pt x="733" y="3104"/>
                  </a:lnTo>
                  <a:lnTo>
                    <a:pt x="1349" y="3843"/>
                  </a:lnTo>
                  <a:cubicBezTo>
                    <a:pt x="1372" y="3871"/>
                    <a:pt x="1414" y="3875"/>
                    <a:pt x="1443" y="3851"/>
                  </a:cubicBezTo>
                  <a:cubicBezTo>
                    <a:pt x="1458" y="3839"/>
                    <a:pt x="1467" y="3820"/>
                    <a:pt x="1467" y="3800"/>
                  </a:cubicBezTo>
                  <a:lnTo>
                    <a:pt x="1467" y="67"/>
                  </a:lnTo>
                  <a:cubicBezTo>
                    <a:pt x="1467" y="30"/>
                    <a:pt x="1437" y="0"/>
                    <a:pt x="1400" y="0"/>
                  </a:cubicBezTo>
                  <a:lnTo>
                    <a:pt x="67" y="0"/>
                  </a:lnTo>
                  <a:close/>
                  <a:moveTo>
                    <a:pt x="133" y="133"/>
                  </a:moveTo>
                  <a:lnTo>
                    <a:pt x="1333" y="133"/>
                  </a:lnTo>
                  <a:lnTo>
                    <a:pt x="1333" y="3616"/>
                  </a:lnTo>
                  <a:lnTo>
                    <a:pt x="785" y="2957"/>
                  </a:lnTo>
                  <a:cubicBezTo>
                    <a:pt x="761" y="2929"/>
                    <a:pt x="719" y="2925"/>
                    <a:pt x="691" y="2949"/>
                  </a:cubicBezTo>
                  <a:cubicBezTo>
                    <a:pt x="688" y="2951"/>
                    <a:pt x="685" y="2954"/>
                    <a:pt x="682" y="2957"/>
                  </a:cubicBezTo>
                  <a:lnTo>
                    <a:pt x="133" y="3616"/>
                  </a:lnTo>
                  <a:lnTo>
                    <a:pt x="133" y="133"/>
                  </a:lnTo>
                  <a:close/>
                  <a:moveTo>
                    <a:pt x="267" y="233"/>
                  </a:moveTo>
                  <a:cubicBezTo>
                    <a:pt x="248" y="233"/>
                    <a:pt x="233" y="248"/>
                    <a:pt x="233" y="267"/>
                  </a:cubicBezTo>
                  <a:lnTo>
                    <a:pt x="233" y="1133"/>
                  </a:lnTo>
                  <a:cubicBezTo>
                    <a:pt x="233" y="1152"/>
                    <a:pt x="248" y="1167"/>
                    <a:pt x="266" y="1167"/>
                  </a:cubicBezTo>
                  <a:cubicBezTo>
                    <a:pt x="285" y="1167"/>
                    <a:pt x="300" y="1153"/>
                    <a:pt x="300" y="1134"/>
                  </a:cubicBezTo>
                  <a:lnTo>
                    <a:pt x="300" y="1133"/>
                  </a:lnTo>
                  <a:lnTo>
                    <a:pt x="300" y="300"/>
                  </a:lnTo>
                  <a:lnTo>
                    <a:pt x="733" y="300"/>
                  </a:lnTo>
                  <a:cubicBezTo>
                    <a:pt x="752" y="300"/>
                    <a:pt x="767" y="286"/>
                    <a:pt x="767" y="267"/>
                  </a:cubicBezTo>
                  <a:cubicBezTo>
                    <a:pt x="767" y="249"/>
                    <a:pt x="753" y="234"/>
                    <a:pt x="734" y="233"/>
                  </a:cubicBezTo>
                  <a:lnTo>
                    <a:pt x="733" y="233"/>
                  </a:lnTo>
                  <a:lnTo>
                    <a:pt x="267" y="2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75000"/>
                  </a:schemeClr>
                </a:solidFill>
              </a:endParaRPr>
            </a:p>
          </p:txBody>
        </p:sp>
      </p:grpSp>
      <p:sp>
        <p:nvSpPr>
          <p:cNvPr id="12" name="Rectangle 6"/>
          <p:cNvSpPr>
            <a:spLocks noChangeArrowheads="1"/>
          </p:cNvSpPr>
          <p:nvPr/>
        </p:nvSpPr>
        <p:spPr bwMode="auto">
          <a:xfrm>
            <a:off x="695008" y="1057593"/>
            <a:ext cx="8098472" cy="119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3200" b="1" dirty="0">
                <a:solidFill>
                  <a:schemeClr val="bg1"/>
                </a:solidFill>
                <a:latin typeface="宋体" panose="02010600030101010101" pitchFamily="2" charset="-122"/>
              </a:rPr>
              <a:t>    回顾</a:t>
            </a:r>
            <a:r>
              <a:rPr kumimoji="1" lang="en-US" altLang="zh-CN" sz="3200" b="1" dirty="0">
                <a:solidFill>
                  <a:schemeClr val="bg1"/>
                </a:solidFill>
                <a:latin typeface="宋体" panose="02010600030101010101" pitchFamily="2" charset="-122"/>
              </a:rPr>
              <a:t>《</a:t>
            </a:r>
            <a:r>
              <a:rPr kumimoji="1" lang="zh-CN" altLang="en-US" sz="3200" b="1" dirty="0">
                <a:solidFill>
                  <a:schemeClr val="bg1"/>
                </a:solidFill>
                <a:latin typeface="宋体" panose="02010600030101010101" pitchFamily="2" charset="-122"/>
              </a:rPr>
              <a:t>古人谈读书</a:t>
            </a:r>
            <a:r>
              <a:rPr kumimoji="1" lang="en-US" altLang="zh-CN" sz="3200" b="1" dirty="0">
                <a:solidFill>
                  <a:schemeClr val="bg1"/>
                </a:solidFill>
                <a:latin typeface="宋体" panose="02010600030101010101" pitchFamily="2" charset="-122"/>
              </a:rPr>
              <a:t>》</a:t>
            </a:r>
            <a:r>
              <a:rPr kumimoji="1" lang="zh-CN" altLang="en-US" sz="3200" b="1" dirty="0">
                <a:solidFill>
                  <a:schemeClr val="bg1"/>
                </a:solidFill>
                <a:latin typeface="宋体" panose="02010600030101010101" pitchFamily="2" charset="-122"/>
              </a:rPr>
              <a:t>，说说古人读书求学的态度和方法。</a:t>
            </a:r>
            <a:endParaRPr kumimoji="1" lang="zh-CN" altLang="en-US" sz="3200" b="1" dirty="0">
              <a:solidFill>
                <a:schemeClr val="bg1"/>
              </a:solidFill>
              <a:latin typeface="宋体" panose="02010600030101010101" pitchFamily="2" charset="-122"/>
            </a:endParaRPr>
          </a:p>
        </p:txBody>
      </p:sp>
      <p:sp>
        <p:nvSpPr>
          <p:cNvPr id="3" name="文本框 2"/>
          <p:cNvSpPr txBox="1"/>
          <p:nvPr/>
        </p:nvSpPr>
        <p:spPr>
          <a:xfrm>
            <a:off x="327660" y="2666998"/>
            <a:ext cx="1859280" cy="604781"/>
          </a:xfrm>
          <a:prstGeom prst="rect">
            <a:avLst/>
          </a:prstGeom>
          <a:noFill/>
        </p:spPr>
        <p:txBody>
          <a:bodyPr wrap="square" rtlCol="0">
            <a:spAutoFit/>
          </a:bodyPr>
          <a:lstStyle/>
          <a:p>
            <a:pPr eaLnBrk="1" latinLnBrk="1" hangingPunct="1">
              <a:lnSpc>
                <a:spcPct val="120000"/>
              </a:lnSpc>
            </a:pPr>
            <a:r>
              <a:rPr lang="en-US" altLang="zh-CN" sz="3200" b="1">
                <a:solidFill>
                  <a:srgbClr val="00B0F0"/>
                </a:solidFill>
                <a:latin typeface="楷体" panose="02010609060101010101" pitchFamily="49" charset="-122"/>
                <a:ea typeface="楷体" panose="02010609060101010101" pitchFamily="49" charset="-122"/>
              </a:rPr>
              <a:t>《</a:t>
            </a:r>
            <a:r>
              <a:rPr lang="zh-CN" altLang="en-US" sz="3200" b="1">
                <a:solidFill>
                  <a:srgbClr val="00B0F0"/>
                </a:solidFill>
                <a:latin typeface="楷体" panose="02010609060101010101" pitchFamily="49" charset="-122"/>
                <a:ea typeface="楷体" panose="02010609060101010101" pitchFamily="49" charset="-122"/>
              </a:rPr>
              <a:t>论语</a:t>
            </a:r>
            <a:r>
              <a:rPr lang="en-US" altLang="zh-CN" sz="3200" b="1">
                <a:solidFill>
                  <a:srgbClr val="00B0F0"/>
                </a:solidFill>
                <a:latin typeface="楷体" panose="02010609060101010101" pitchFamily="49" charset="-122"/>
                <a:ea typeface="楷体" panose="02010609060101010101" pitchFamily="49" charset="-122"/>
              </a:rPr>
              <a:t>》</a:t>
            </a:r>
            <a:endParaRPr lang="zh-CN" altLang="en-US" sz="3200" b="1">
              <a:solidFill>
                <a:srgbClr val="00B0F0"/>
              </a:solidFill>
              <a:latin typeface="楷体" panose="02010609060101010101" pitchFamily="49" charset="-122"/>
              <a:ea typeface="楷体" panose="02010609060101010101" pitchFamily="49" charset="-122"/>
            </a:endParaRPr>
          </a:p>
        </p:txBody>
      </p:sp>
      <p:sp>
        <p:nvSpPr>
          <p:cNvPr id="15" name="文本框 14"/>
          <p:cNvSpPr txBox="1"/>
          <p:nvPr/>
        </p:nvSpPr>
        <p:spPr>
          <a:xfrm>
            <a:off x="2179320" y="2666998"/>
            <a:ext cx="1859280" cy="604781"/>
          </a:xfrm>
          <a:prstGeom prst="rect">
            <a:avLst/>
          </a:prstGeom>
          <a:noFill/>
        </p:spPr>
        <p:txBody>
          <a:bodyPr wrap="square" rtlCol="0">
            <a:spAutoFit/>
          </a:bodyPr>
          <a:lstStyle/>
          <a:p>
            <a:pPr eaLnBrk="1" latinLnBrk="1" hangingPunct="1">
              <a:lnSpc>
                <a:spcPct val="120000"/>
              </a:lnSpc>
            </a:pPr>
            <a:r>
              <a:rPr lang="zh-CN" altLang="en-US" sz="3200" b="1" dirty="0">
                <a:solidFill>
                  <a:schemeClr val="accent6">
                    <a:lumMod val="75000"/>
                  </a:schemeClr>
                </a:solidFill>
                <a:latin typeface="楷体" panose="02010609060101010101" pitchFamily="49" charset="-122"/>
                <a:ea typeface="楷体" panose="02010609060101010101" pitchFamily="49" charset="-122"/>
              </a:rPr>
              <a:t>谦虚好学</a:t>
            </a:r>
            <a:endParaRPr lang="zh-CN" altLang="en-US" sz="3200" b="1" dirty="0">
              <a:solidFill>
                <a:schemeClr val="accent6">
                  <a:lumMod val="75000"/>
                </a:schemeClr>
              </a:solidFill>
              <a:latin typeface="楷体" panose="02010609060101010101" pitchFamily="49" charset="-122"/>
              <a:ea typeface="楷体" panose="02010609060101010101" pitchFamily="49" charset="-122"/>
            </a:endParaRPr>
          </a:p>
        </p:txBody>
      </p:sp>
      <p:sp>
        <p:nvSpPr>
          <p:cNvPr id="16" name="文本框 15"/>
          <p:cNvSpPr txBox="1"/>
          <p:nvPr/>
        </p:nvSpPr>
        <p:spPr>
          <a:xfrm>
            <a:off x="4030980" y="2666998"/>
            <a:ext cx="1859280" cy="604781"/>
          </a:xfrm>
          <a:prstGeom prst="rect">
            <a:avLst/>
          </a:prstGeom>
          <a:noFill/>
        </p:spPr>
        <p:txBody>
          <a:bodyPr wrap="square" rtlCol="0">
            <a:spAutoFit/>
          </a:bodyPr>
          <a:lstStyle/>
          <a:p>
            <a:pPr eaLnBrk="1" latinLnBrk="1" hangingPunct="1">
              <a:lnSpc>
                <a:spcPct val="120000"/>
              </a:lnSpc>
            </a:pPr>
            <a:r>
              <a:rPr lang="zh-CN" altLang="en-US" sz="3200" b="1">
                <a:solidFill>
                  <a:schemeClr val="accent6">
                    <a:lumMod val="75000"/>
                  </a:schemeClr>
                </a:solidFill>
                <a:latin typeface="楷体" panose="02010609060101010101" pitchFamily="49" charset="-122"/>
                <a:ea typeface="楷体" panose="02010609060101010101" pitchFamily="49" charset="-122"/>
              </a:rPr>
              <a:t>实事求是</a:t>
            </a:r>
            <a:endParaRPr lang="zh-CN" altLang="en-US" sz="3200" b="1">
              <a:solidFill>
                <a:schemeClr val="accent6">
                  <a:lumMod val="75000"/>
                </a:schemeClr>
              </a:solidFill>
              <a:latin typeface="楷体" panose="02010609060101010101" pitchFamily="49" charset="-122"/>
              <a:ea typeface="楷体" panose="02010609060101010101" pitchFamily="49" charset="-122"/>
            </a:endParaRPr>
          </a:p>
        </p:txBody>
      </p:sp>
      <p:sp>
        <p:nvSpPr>
          <p:cNvPr id="17" name="文本框 16"/>
          <p:cNvSpPr txBox="1"/>
          <p:nvPr/>
        </p:nvSpPr>
        <p:spPr>
          <a:xfrm>
            <a:off x="5882640" y="2666998"/>
            <a:ext cx="1859280" cy="604781"/>
          </a:xfrm>
          <a:prstGeom prst="rect">
            <a:avLst/>
          </a:prstGeom>
          <a:noFill/>
        </p:spPr>
        <p:txBody>
          <a:bodyPr wrap="square" rtlCol="0">
            <a:spAutoFit/>
          </a:bodyPr>
          <a:lstStyle/>
          <a:p>
            <a:pPr eaLnBrk="1" latinLnBrk="1" hangingPunct="1">
              <a:lnSpc>
                <a:spcPct val="120000"/>
              </a:lnSpc>
            </a:pPr>
            <a:r>
              <a:rPr lang="zh-CN" altLang="en-US" sz="3200" b="1">
                <a:solidFill>
                  <a:schemeClr val="accent6">
                    <a:lumMod val="75000"/>
                  </a:schemeClr>
                </a:solidFill>
                <a:latin typeface="楷体" panose="02010609060101010101" pitchFamily="49" charset="-122"/>
                <a:ea typeface="楷体" panose="02010609060101010101" pitchFamily="49" charset="-122"/>
              </a:rPr>
              <a:t>持之以恒</a:t>
            </a:r>
            <a:endParaRPr lang="zh-CN" altLang="en-US" sz="3200" b="1">
              <a:solidFill>
                <a:schemeClr val="accent6">
                  <a:lumMod val="75000"/>
                </a:schemeClr>
              </a:solidFill>
              <a:latin typeface="楷体" panose="02010609060101010101" pitchFamily="49" charset="-122"/>
              <a:ea typeface="楷体" panose="02010609060101010101" pitchFamily="49" charset="-122"/>
            </a:endParaRPr>
          </a:p>
        </p:txBody>
      </p:sp>
      <p:sp>
        <p:nvSpPr>
          <p:cNvPr id="18" name="文本框 17"/>
          <p:cNvSpPr txBox="1"/>
          <p:nvPr/>
        </p:nvSpPr>
        <p:spPr>
          <a:xfrm>
            <a:off x="731520" y="3615679"/>
            <a:ext cx="1104900" cy="604781"/>
          </a:xfrm>
          <a:prstGeom prst="rect">
            <a:avLst/>
          </a:prstGeom>
          <a:noFill/>
        </p:spPr>
        <p:txBody>
          <a:bodyPr wrap="square" rtlCol="0">
            <a:spAutoFit/>
          </a:bodyPr>
          <a:lstStyle/>
          <a:p>
            <a:pPr eaLnBrk="1" latinLnBrk="1" hangingPunct="1">
              <a:lnSpc>
                <a:spcPct val="120000"/>
              </a:lnSpc>
            </a:pPr>
            <a:r>
              <a:rPr lang="zh-CN" altLang="en-US" sz="3200" b="1">
                <a:solidFill>
                  <a:srgbClr val="00B0F0"/>
                </a:solidFill>
                <a:latin typeface="楷体" panose="02010609060101010101" pitchFamily="49" charset="-122"/>
                <a:ea typeface="楷体" panose="02010609060101010101" pitchFamily="49" charset="-122"/>
              </a:rPr>
              <a:t>朱熹</a:t>
            </a:r>
            <a:endParaRPr lang="zh-CN" altLang="en-US" sz="3200" b="1">
              <a:solidFill>
                <a:srgbClr val="00B0F0"/>
              </a:solidFill>
              <a:latin typeface="楷体" panose="02010609060101010101" pitchFamily="49" charset="-122"/>
              <a:ea typeface="楷体" panose="02010609060101010101" pitchFamily="49" charset="-122"/>
            </a:endParaRPr>
          </a:p>
        </p:txBody>
      </p:sp>
      <p:sp>
        <p:nvSpPr>
          <p:cNvPr id="19" name="文本框 18"/>
          <p:cNvSpPr txBox="1"/>
          <p:nvPr/>
        </p:nvSpPr>
        <p:spPr>
          <a:xfrm>
            <a:off x="2587625" y="3615679"/>
            <a:ext cx="1104900" cy="604781"/>
          </a:xfrm>
          <a:prstGeom prst="rect">
            <a:avLst/>
          </a:prstGeom>
          <a:noFill/>
        </p:spPr>
        <p:txBody>
          <a:bodyPr wrap="square" rtlCol="0">
            <a:spAutoFit/>
          </a:bodyPr>
          <a:lstStyle/>
          <a:p>
            <a:pPr eaLnBrk="1" latinLnBrk="1" hangingPunct="1">
              <a:lnSpc>
                <a:spcPct val="120000"/>
              </a:lnSpc>
            </a:pPr>
            <a:r>
              <a:rPr lang="zh-CN" altLang="en-US" sz="3200" b="1">
                <a:solidFill>
                  <a:schemeClr val="accent6">
                    <a:lumMod val="75000"/>
                  </a:schemeClr>
                </a:solidFill>
                <a:latin typeface="楷体" panose="02010609060101010101" pitchFamily="49" charset="-122"/>
                <a:ea typeface="楷体" panose="02010609060101010101" pitchFamily="49" charset="-122"/>
              </a:rPr>
              <a:t>心到</a:t>
            </a:r>
            <a:endParaRPr lang="zh-CN" altLang="en-US" sz="3200" b="1">
              <a:solidFill>
                <a:schemeClr val="accent6">
                  <a:lumMod val="75000"/>
                </a:schemeClr>
              </a:solidFill>
              <a:latin typeface="楷体" panose="02010609060101010101" pitchFamily="49" charset="-122"/>
              <a:ea typeface="楷体" panose="02010609060101010101" pitchFamily="49" charset="-122"/>
            </a:endParaRPr>
          </a:p>
        </p:txBody>
      </p:sp>
      <p:sp>
        <p:nvSpPr>
          <p:cNvPr id="20" name="文本框 19"/>
          <p:cNvSpPr txBox="1"/>
          <p:nvPr/>
        </p:nvSpPr>
        <p:spPr>
          <a:xfrm>
            <a:off x="4443730" y="3615679"/>
            <a:ext cx="1104900" cy="604781"/>
          </a:xfrm>
          <a:prstGeom prst="rect">
            <a:avLst/>
          </a:prstGeom>
          <a:noFill/>
        </p:spPr>
        <p:txBody>
          <a:bodyPr wrap="square" rtlCol="0">
            <a:spAutoFit/>
          </a:bodyPr>
          <a:lstStyle/>
          <a:p>
            <a:pPr eaLnBrk="1" latinLnBrk="1" hangingPunct="1">
              <a:lnSpc>
                <a:spcPct val="120000"/>
              </a:lnSpc>
            </a:pPr>
            <a:r>
              <a:rPr lang="zh-CN" altLang="en-US" sz="3200" b="1">
                <a:solidFill>
                  <a:schemeClr val="accent6">
                    <a:lumMod val="75000"/>
                  </a:schemeClr>
                </a:solidFill>
                <a:latin typeface="楷体" panose="02010609060101010101" pitchFamily="49" charset="-122"/>
                <a:ea typeface="楷体" panose="02010609060101010101" pitchFamily="49" charset="-122"/>
              </a:rPr>
              <a:t>眼到</a:t>
            </a:r>
            <a:endParaRPr lang="zh-CN" altLang="en-US" sz="3200" b="1">
              <a:solidFill>
                <a:schemeClr val="accent6">
                  <a:lumMod val="75000"/>
                </a:schemeClr>
              </a:solidFill>
              <a:latin typeface="楷体" panose="02010609060101010101" pitchFamily="49" charset="-122"/>
              <a:ea typeface="楷体" panose="02010609060101010101" pitchFamily="49" charset="-122"/>
            </a:endParaRPr>
          </a:p>
        </p:txBody>
      </p:sp>
      <p:sp>
        <p:nvSpPr>
          <p:cNvPr id="21" name="文本框 20"/>
          <p:cNvSpPr txBox="1"/>
          <p:nvPr/>
        </p:nvSpPr>
        <p:spPr>
          <a:xfrm>
            <a:off x="6299836" y="3615679"/>
            <a:ext cx="1104900" cy="604781"/>
          </a:xfrm>
          <a:prstGeom prst="rect">
            <a:avLst/>
          </a:prstGeom>
          <a:noFill/>
        </p:spPr>
        <p:txBody>
          <a:bodyPr wrap="square" rtlCol="0">
            <a:spAutoFit/>
          </a:bodyPr>
          <a:lstStyle/>
          <a:p>
            <a:pPr eaLnBrk="1" latinLnBrk="1" hangingPunct="1">
              <a:lnSpc>
                <a:spcPct val="120000"/>
              </a:lnSpc>
            </a:pPr>
            <a:r>
              <a:rPr lang="zh-CN" altLang="en-US" sz="3200" b="1">
                <a:solidFill>
                  <a:schemeClr val="accent6">
                    <a:lumMod val="75000"/>
                  </a:schemeClr>
                </a:solidFill>
                <a:latin typeface="楷体" panose="02010609060101010101" pitchFamily="49" charset="-122"/>
                <a:ea typeface="楷体" panose="02010609060101010101" pitchFamily="49" charset="-122"/>
              </a:rPr>
              <a:t>口到</a:t>
            </a:r>
            <a:endParaRPr lang="zh-CN" altLang="en-US" sz="3200" b="1">
              <a:solidFill>
                <a:schemeClr val="accent6">
                  <a:lumMod val="75000"/>
                </a:schemeClr>
              </a:solidFill>
              <a:latin typeface="楷体" panose="02010609060101010101" pitchFamily="49" charset="-122"/>
              <a:ea typeface="楷体" panose="02010609060101010101" pitchFamily="49" charset="-122"/>
            </a:endParaRPr>
          </a:p>
        </p:txBody>
      </p:sp>
      <p:sp>
        <p:nvSpPr>
          <p:cNvPr id="22" name="文本框 21"/>
          <p:cNvSpPr txBox="1"/>
          <p:nvPr/>
        </p:nvSpPr>
        <p:spPr>
          <a:xfrm>
            <a:off x="7734300" y="2666997"/>
            <a:ext cx="1104900" cy="604781"/>
          </a:xfrm>
          <a:prstGeom prst="rect">
            <a:avLst/>
          </a:prstGeom>
          <a:noFill/>
        </p:spPr>
        <p:txBody>
          <a:bodyPr wrap="square" rtlCol="0">
            <a:spAutoFit/>
          </a:bodyPr>
          <a:lstStyle/>
          <a:p>
            <a:pPr eaLnBrk="1" latinLnBrk="1" hangingPunct="1">
              <a:lnSpc>
                <a:spcPct val="120000"/>
              </a:lnSpc>
            </a:pPr>
            <a:r>
              <a:rPr lang="en-US" altLang="zh-CN" sz="3200" b="1">
                <a:solidFill>
                  <a:schemeClr val="accent6">
                    <a:lumMod val="75000"/>
                  </a:schemeClr>
                </a:solidFill>
                <a:latin typeface="楷体" panose="02010609060101010101" pitchFamily="49" charset="-122"/>
                <a:ea typeface="楷体" panose="02010609060101010101" pitchFamily="49" charset="-122"/>
              </a:rPr>
              <a:t>……</a:t>
            </a:r>
            <a:endParaRPr lang="zh-CN" altLang="en-US" sz="3200" b="1">
              <a:solidFill>
                <a:schemeClr val="accent6">
                  <a:lumMod val="75000"/>
                </a:schemeClr>
              </a:solidFill>
              <a:latin typeface="楷体" panose="02010609060101010101" pitchFamily="49" charset="-122"/>
              <a:ea typeface="楷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384883" y="304179"/>
            <a:ext cx="7520867" cy="1057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2800" b="1" dirty="0">
                <a:solidFill>
                  <a:schemeClr val="bg1"/>
                </a:solidFill>
                <a:latin typeface="宋体" panose="02010600030101010101" pitchFamily="2" charset="-122"/>
              </a:rPr>
              <a:t>    对于“一知半解”读书法，你是否赞同？说说你的理由。</a:t>
            </a:r>
            <a:endParaRPr kumimoji="1" lang="zh-CN" altLang="en-US" sz="2800" b="1" dirty="0">
              <a:solidFill>
                <a:schemeClr val="bg1"/>
              </a:solidFill>
              <a:latin typeface="宋体" panose="02010600030101010101" pitchFamily="2" charset="-122"/>
            </a:endParaRPr>
          </a:p>
        </p:txBody>
      </p:sp>
      <p:sp>
        <p:nvSpPr>
          <p:cNvPr id="5" name="Rectangle 8"/>
          <p:cNvSpPr>
            <a:spLocks noChangeArrowheads="1"/>
          </p:cNvSpPr>
          <p:nvPr/>
        </p:nvSpPr>
        <p:spPr bwMode="auto">
          <a:xfrm>
            <a:off x="1139548" y="1403718"/>
            <a:ext cx="7733196" cy="1133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50000"/>
              </a:spcBef>
            </a:pPr>
            <a:r>
              <a:rPr kumimoji="1" lang="zh-CN" altLang="en-US" sz="2800" b="1" dirty="0">
                <a:solidFill>
                  <a:srgbClr val="FFA3A3"/>
                </a:solidFill>
                <a:latin typeface="楷体" panose="02010609060101010101" pitchFamily="49" charset="-122"/>
                <a:ea typeface="楷体" panose="02010609060101010101" pitchFamily="49" charset="-122"/>
              </a:rPr>
              <a:t>赞同。因为</a:t>
            </a:r>
            <a:r>
              <a:rPr kumimoji="1" lang="en-US" altLang="zh-CN" sz="2800" b="1" dirty="0">
                <a:solidFill>
                  <a:srgbClr val="FFA3A3"/>
                </a:solidFill>
                <a:latin typeface="楷体" panose="02010609060101010101" pitchFamily="49" charset="-122"/>
                <a:ea typeface="楷体" panose="02010609060101010101" pitchFamily="49" charset="-122"/>
              </a:rPr>
              <a:t>“</a:t>
            </a:r>
            <a:r>
              <a:rPr kumimoji="1" lang="zh-CN" altLang="en-US" sz="2800" b="1" dirty="0">
                <a:solidFill>
                  <a:srgbClr val="FFA3A3"/>
                </a:solidFill>
                <a:latin typeface="楷体" panose="02010609060101010101" pitchFamily="49" charset="-122"/>
                <a:ea typeface="楷体" panose="02010609060101010101" pitchFamily="49" charset="-122"/>
              </a:rPr>
              <a:t>读书百遍，而义自见”，开卷有益，多读就有收获。</a:t>
            </a:r>
            <a:endParaRPr kumimoji="1" lang="zh-CN" altLang="en-US" sz="2800" b="1" dirty="0">
              <a:solidFill>
                <a:srgbClr val="FFA3A3"/>
              </a:solidFill>
              <a:latin typeface="楷体" panose="02010609060101010101" pitchFamily="49" charset="-122"/>
              <a:ea typeface="楷体" panose="02010609060101010101" pitchFamily="49" charset="-122"/>
            </a:endParaRPr>
          </a:p>
        </p:txBody>
      </p:sp>
      <p:pic>
        <p:nvPicPr>
          <p:cNvPr id="7" name="图片 6"/>
          <p:cNvPicPr>
            <a:picLocks noChangeAspect="1"/>
          </p:cNvPicPr>
          <p:nvPr/>
        </p:nvPicPr>
        <p:blipFill>
          <a:blip r:embed="rId1" cstate="email"/>
          <a:srcRect/>
          <a:stretch>
            <a:fillRect/>
          </a:stretch>
        </p:blipFill>
        <p:spPr>
          <a:xfrm>
            <a:off x="-100527" y="1107189"/>
            <a:ext cx="1358445" cy="1518048"/>
          </a:xfrm>
          <a:prstGeom prst="rect">
            <a:avLst/>
          </a:prstGeom>
        </p:spPr>
      </p:pic>
      <p:pic>
        <p:nvPicPr>
          <p:cNvPr id="8" name="图片 7"/>
          <p:cNvPicPr>
            <a:picLocks noChangeAspect="1"/>
          </p:cNvPicPr>
          <p:nvPr/>
        </p:nvPicPr>
        <p:blipFill>
          <a:blip r:embed="rId2" cstate="email"/>
          <a:srcRect/>
          <a:stretch>
            <a:fillRect/>
          </a:stretch>
        </p:blipFill>
        <p:spPr>
          <a:xfrm>
            <a:off x="106330" y="2558178"/>
            <a:ext cx="1148316" cy="1161969"/>
          </a:xfrm>
          <a:prstGeom prst="rect">
            <a:avLst/>
          </a:prstGeom>
        </p:spPr>
      </p:pic>
      <p:sp>
        <p:nvSpPr>
          <p:cNvPr id="9" name="Rectangle 8"/>
          <p:cNvSpPr>
            <a:spLocks noChangeArrowheads="1"/>
          </p:cNvSpPr>
          <p:nvPr/>
        </p:nvSpPr>
        <p:spPr bwMode="auto">
          <a:xfrm>
            <a:off x="1140300" y="2559555"/>
            <a:ext cx="7897370" cy="1133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50000"/>
              </a:spcBef>
            </a:pPr>
            <a:r>
              <a:rPr kumimoji="1" lang="zh-CN" altLang="en-US" sz="2800" b="1">
                <a:solidFill>
                  <a:srgbClr val="FAB882"/>
                </a:solidFill>
                <a:latin typeface="楷体" panose="02010609060101010101" pitchFamily="49" charset="-122"/>
                <a:ea typeface="楷体" panose="02010609060101010101" pitchFamily="49" charset="-122"/>
              </a:rPr>
              <a:t>不赞同。一知半解，囫囵吞枣，既浪费时间，也没什么效果，有时候还有可能造成理解的错误。</a:t>
            </a:r>
            <a:endParaRPr kumimoji="1" lang="zh-CN" altLang="en-US" sz="2800" b="1">
              <a:solidFill>
                <a:srgbClr val="FAB882"/>
              </a:solidFill>
              <a:latin typeface="楷体" panose="02010609060101010101" pitchFamily="49" charset="-122"/>
              <a:ea typeface="楷体" panose="02010609060101010101" pitchFamily="49" charset="-122"/>
            </a:endParaRPr>
          </a:p>
        </p:txBody>
      </p:sp>
      <p:sp>
        <p:nvSpPr>
          <p:cNvPr id="10" name="Rectangle 8"/>
          <p:cNvSpPr>
            <a:spLocks noChangeArrowheads="1"/>
          </p:cNvSpPr>
          <p:nvPr/>
        </p:nvSpPr>
        <p:spPr bwMode="auto">
          <a:xfrm>
            <a:off x="1079121" y="3715392"/>
            <a:ext cx="7897370" cy="1133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50000"/>
              </a:spcBef>
            </a:pPr>
            <a:r>
              <a:rPr kumimoji="1" lang="zh-CN" altLang="en-US" sz="2800" b="1">
                <a:solidFill>
                  <a:srgbClr val="4BB2FF"/>
                </a:solidFill>
                <a:latin typeface="楷体" panose="02010609060101010101" pitchFamily="49" charset="-122"/>
                <a:ea typeface="楷体" panose="02010609060101010101" pitchFamily="49" charset="-122"/>
              </a:rPr>
              <a:t>读书的方法有很多，每个人可以根据习惯来选择适合自己的读书方法。</a:t>
            </a:r>
            <a:endParaRPr kumimoji="1" lang="zh-CN" altLang="en-US" sz="2800" b="1">
              <a:solidFill>
                <a:srgbClr val="4BB2FF"/>
              </a:solidFill>
              <a:latin typeface="楷体" panose="02010609060101010101" pitchFamily="49" charset="-122"/>
              <a:ea typeface="楷体" panose="02010609060101010101" pitchFamily="49" charset="-122"/>
            </a:endParaRPr>
          </a:p>
        </p:txBody>
      </p:sp>
      <p:pic>
        <p:nvPicPr>
          <p:cNvPr id="11" name="图片 10"/>
          <p:cNvPicPr>
            <a:picLocks noChangeAspect="1"/>
          </p:cNvPicPr>
          <p:nvPr/>
        </p:nvPicPr>
        <p:blipFill>
          <a:blip r:embed="rId3" cstate="email"/>
          <a:srcRect/>
          <a:stretch>
            <a:fillRect/>
          </a:stretch>
        </p:blipFill>
        <p:spPr>
          <a:xfrm>
            <a:off x="18595" y="3688912"/>
            <a:ext cx="1148316" cy="1161969"/>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8"/>
          <p:cNvSpPr>
            <a:spLocks noChangeArrowheads="1"/>
          </p:cNvSpPr>
          <p:nvPr/>
        </p:nvSpPr>
        <p:spPr bwMode="auto">
          <a:xfrm>
            <a:off x="511175" y="484188"/>
            <a:ext cx="8502650"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3200" b="1" dirty="0">
                <a:solidFill>
                  <a:schemeClr val="bg1"/>
                </a:solidFill>
                <a:latin typeface="宋体" panose="02010600030101010101" pitchFamily="2" charset="-122"/>
              </a:rPr>
              <a:t>读书有什么好处呢？在文中找找相关的句子。</a:t>
            </a:r>
            <a:endParaRPr kumimoji="1" lang="zh-CN" altLang="en-US" sz="3200" b="1" dirty="0">
              <a:solidFill>
                <a:schemeClr val="bg1"/>
              </a:solidFill>
              <a:latin typeface="宋体" panose="02010600030101010101" pitchFamily="2" charset="-122"/>
            </a:endParaRPr>
          </a:p>
        </p:txBody>
      </p:sp>
      <p:sp>
        <p:nvSpPr>
          <p:cNvPr id="4" name="Rectangle 8"/>
          <p:cNvSpPr>
            <a:spLocks noChangeArrowheads="1"/>
          </p:cNvSpPr>
          <p:nvPr/>
        </p:nvSpPr>
        <p:spPr bwMode="auto">
          <a:xfrm>
            <a:off x="511175" y="1284025"/>
            <a:ext cx="8294688"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en-US" altLang="zh-CN" sz="3200" b="1" dirty="0">
                <a:solidFill>
                  <a:srgbClr val="FFFF00"/>
                </a:solidFill>
                <a:latin typeface="楷体" panose="02010609060101010101" pitchFamily="49" charset="-122"/>
                <a:ea typeface="楷体" panose="02010609060101010101" pitchFamily="49" charset="-122"/>
              </a:rPr>
              <a:t>1.</a:t>
            </a:r>
            <a:r>
              <a:rPr kumimoji="1" lang="zh-CN" altLang="en-US" sz="3200" b="1" dirty="0">
                <a:solidFill>
                  <a:srgbClr val="FFFF00"/>
                </a:solidFill>
                <a:latin typeface="楷体" panose="02010609060101010101" pitchFamily="49" charset="-122"/>
                <a:ea typeface="楷体" panose="02010609060101010101" pitchFamily="49" charset="-122"/>
              </a:rPr>
              <a:t>我永远感到读书是我生命中最大的</a:t>
            </a:r>
            <a:r>
              <a:rPr kumimoji="1" lang="zh-CN" altLang="en-US" sz="3200" b="1" dirty="0">
                <a:solidFill>
                  <a:srgbClr val="00FFFF"/>
                </a:solidFill>
                <a:latin typeface="楷体" panose="02010609060101010101" pitchFamily="49" charset="-122"/>
                <a:ea typeface="楷体" panose="02010609060101010101" pitchFamily="49" charset="-122"/>
              </a:rPr>
              <a:t>快乐</a:t>
            </a:r>
            <a:r>
              <a:rPr kumimoji="1" lang="zh-CN" altLang="en-US" sz="3200" b="1" dirty="0">
                <a:solidFill>
                  <a:srgbClr val="FFFF00"/>
                </a:solidFill>
                <a:latin typeface="楷体" panose="02010609060101010101" pitchFamily="49" charset="-122"/>
                <a:ea typeface="楷体" panose="02010609060101010101" pitchFamily="49" charset="-122"/>
              </a:rPr>
              <a:t>！</a:t>
            </a:r>
            <a:endParaRPr kumimoji="1" lang="zh-CN" altLang="en-US" sz="3200" b="1" dirty="0">
              <a:solidFill>
                <a:srgbClr val="FFFF00"/>
              </a:solidFill>
              <a:latin typeface="楷体" panose="02010609060101010101" pitchFamily="49" charset="-122"/>
              <a:ea typeface="楷体" panose="02010609060101010101" pitchFamily="49" charset="-122"/>
            </a:endParaRPr>
          </a:p>
        </p:txBody>
      </p:sp>
      <p:sp>
        <p:nvSpPr>
          <p:cNvPr id="5" name="Rectangle 10"/>
          <p:cNvSpPr>
            <a:spLocks noChangeArrowheads="1"/>
          </p:cNvSpPr>
          <p:nvPr/>
        </p:nvSpPr>
        <p:spPr bwMode="auto">
          <a:xfrm>
            <a:off x="511175" y="1999987"/>
            <a:ext cx="8102600" cy="119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95605" indent="-395605">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50000"/>
              </a:spcBef>
            </a:pPr>
            <a:r>
              <a:rPr kumimoji="1" lang="en-US" altLang="zh-CN" sz="3200" b="1" dirty="0">
                <a:solidFill>
                  <a:srgbClr val="FFFF00"/>
                </a:solidFill>
                <a:latin typeface="楷体" panose="02010609060101010101" pitchFamily="49" charset="-122"/>
                <a:ea typeface="楷体" panose="02010609060101010101" pitchFamily="49" charset="-122"/>
              </a:rPr>
              <a:t>2.</a:t>
            </a:r>
            <a:r>
              <a:rPr kumimoji="1" lang="zh-CN" altLang="en-US" sz="3200" b="1" dirty="0">
                <a:solidFill>
                  <a:srgbClr val="FFFF00"/>
                </a:solidFill>
                <a:latin typeface="楷体" panose="02010609060101010101" pitchFamily="49" charset="-122"/>
                <a:ea typeface="楷体" panose="02010609060101010101" pitchFamily="49" charset="-122"/>
              </a:rPr>
              <a:t>从读书中我还得到了</a:t>
            </a:r>
            <a:r>
              <a:rPr kumimoji="1" lang="zh-CN" altLang="en-US" sz="3200" b="1" dirty="0">
                <a:solidFill>
                  <a:srgbClr val="00FFFF"/>
                </a:solidFill>
                <a:latin typeface="楷体" panose="02010609060101010101" pitchFamily="49" charset="-122"/>
                <a:ea typeface="楷体" panose="02010609060101010101" pitchFamily="49" charset="-122"/>
              </a:rPr>
              <a:t>做人处世要独立思考</a:t>
            </a:r>
            <a:r>
              <a:rPr kumimoji="1" lang="zh-CN" altLang="en-US" sz="3200" b="1" dirty="0">
                <a:solidFill>
                  <a:srgbClr val="FFFF00"/>
                </a:solidFill>
                <a:latin typeface="楷体" panose="02010609060101010101" pitchFamily="49" charset="-122"/>
                <a:ea typeface="楷体" panose="02010609060101010101" pitchFamily="49" charset="-122"/>
              </a:rPr>
              <a:t>的大道理，这都是从修身课本中得不到的。</a:t>
            </a:r>
            <a:endParaRPr kumimoji="1" lang="zh-CN" altLang="en-US" sz="3200" b="1" dirty="0">
              <a:solidFill>
                <a:srgbClr val="FFFF00"/>
              </a:solidFill>
              <a:latin typeface="楷体" panose="02010609060101010101" pitchFamily="49" charset="-122"/>
              <a:ea typeface="楷体" panose="02010609060101010101" pitchFamily="49" charset="-122"/>
            </a:endParaRPr>
          </a:p>
        </p:txBody>
      </p:sp>
      <p:sp>
        <p:nvSpPr>
          <p:cNvPr id="6" name="Rectangle 9"/>
          <p:cNvSpPr>
            <a:spLocks noChangeArrowheads="1"/>
          </p:cNvSpPr>
          <p:nvPr/>
        </p:nvSpPr>
        <p:spPr bwMode="auto">
          <a:xfrm>
            <a:off x="511175" y="3308087"/>
            <a:ext cx="8102600" cy="119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95605" indent="-395605">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50000"/>
              </a:spcBef>
            </a:pPr>
            <a:r>
              <a:rPr kumimoji="1" lang="en-US" altLang="zh-CN" sz="3200" b="1" dirty="0">
                <a:solidFill>
                  <a:srgbClr val="FFFF00"/>
                </a:solidFill>
                <a:latin typeface="楷体" panose="02010609060101010101" pitchFamily="49" charset="-122"/>
                <a:ea typeface="楷体" panose="02010609060101010101" pitchFamily="49" charset="-122"/>
              </a:rPr>
              <a:t>3.</a:t>
            </a:r>
            <a:r>
              <a:rPr kumimoji="1" lang="zh-CN" altLang="en-US" sz="3200" b="1" dirty="0">
                <a:solidFill>
                  <a:srgbClr val="FFFF00"/>
                </a:solidFill>
                <a:latin typeface="楷体" panose="02010609060101010101" pitchFamily="49" charset="-122"/>
                <a:ea typeface="楷体" panose="02010609060101010101" pitchFamily="49" charset="-122"/>
              </a:rPr>
              <a:t>我每天都会得到许多书刊，</a:t>
            </a:r>
            <a:r>
              <a:rPr kumimoji="1" lang="zh-CN" altLang="en-US" sz="3200" b="1" dirty="0">
                <a:solidFill>
                  <a:srgbClr val="00FFFF"/>
                </a:solidFill>
                <a:latin typeface="楷体" panose="02010609060101010101" pitchFamily="49" charset="-122"/>
                <a:ea typeface="楷体" panose="02010609060101010101" pitchFamily="49" charset="-122"/>
              </a:rPr>
              <a:t>知道</a:t>
            </a:r>
            <a:r>
              <a:rPr kumimoji="1" lang="zh-CN" altLang="en-US" sz="3200" b="1" dirty="0">
                <a:solidFill>
                  <a:srgbClr val="FFFF00"/>
                </a:solidFill>
                <a:latin typeface="楷体" panose="02010609060101010101" pitchFamily="49" charset="-122"/>
                <a:ea typeface="楷体" panose="02010609060101010101" pitchFamily="49" charset="-122"/>
              </a:rPr>
              <a:t>了许多事情，也</a:t>
            </a:r>
            <a:r>
              <a:rPr kumimoji="1" lang="zh-CN" altLang="en-US" sz="3200" b="1" dirty="0">
                <a:solidFill>
                  <a:srgbClr val="00FFFF"/>
                </a:solidFill>
                <a:latin typeface="楷体" panose="02010609060101010101" pitchFamily="49" charset="-122"/>
                <a:ea typeface="楷体" panose="02010609060101010101" pitchFamily="49" charset="-122"/>
              </a:rPr>
              <a:t>认识</a:t>
            </a:r>
            <a:r>
              <a:rPr kumimoji="1" lang="zh-CN" altLang="en-US" sz="3200" b="1" dirty="0">
                <a:solidFill>
                  <a:srgbClr val="FFFF00"/>
                </a:solidFill>
                <a:latin typeface="楷体" panose="02010609060101010101" pitchFamily="49" charset="-122"/>
                <a:ea typeface="楷体" panose="02010609060101010101" pitchFamily="49" charset="-122"/>
              </a:rPr>
              <a:t>了许多人物。</a:t>
            </a:r>
            <a:endParaRPr kumimoji="1" lang="zh-CN" altLang="en-US" sz="3200" b="1" dirty="0">
              <a:solidFill>
                <a:srgbClr val="FFFF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wipe(down)">
                                      <p:cBhvr>
                                        <p:cTn id="1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610848" y="646104"/>
            <a:ext cx="7597470" cy="1274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3200" b="1">
                <a:solidFill>
                  <a:schemeClr val="bg1"/>
                </a:solidFill>
                <a:latin typeface="宋体" panose="02010600030101010101" pitchFamily="2" charset="-122"/>
              </a:rPr>
              <a:t>    结合生活经验，说说你认为读书还有哪些</a:t>
            </a:r>
            <a:r>
              <a:rPr kumimoji="1" lang="zh-CN" altLang="en-US" sz="3200" b="1" smtClean="0">
                <a:solidFill>
                  <a:schemeClr val="bg1"/>
                </a:solidFill>
                <a:latin typeface="宋体" panose="02010600030101010101" pitchFamily="2" charset="-122"/>
              </a:rPr>
              <a:t>好处。</a:t>
            </a:r>
            <a:endParaRPr kumimoji="1" lang="zh-CN" altLang="en-US" sz="3200" b="1">
              <a:solidFill>
                <a:schemeClr val="bg1"/>
              </a:solidFill>
              <a:latin typeface="宋体" panose="02010600030101010101" pitchFamily="2" charset="-122"/>
            </a:endParaRPr>
          </a:p>
        </p:txBody>
      </p:sp>
      <p:sp>
        <p:nvSpPr>
          <p:cNvPr id="4" name="Rectangle 6"/>
          <p:cNvSpPr>
            <a:spLocks noChangeArrowheads="1"/>
          </p:cNvSpPr>
          <p:nvPr/>
        </p:nvSpPr>
        <p:spPr bwMode="auto">
          <a:xfrm>
            <a:off x="2122946" y="2022547"/>
            <a:ext cx="6643535" cy="2377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3200" b="1">
                <a:solidFill>
                  <a:srgbClr val="FFFF00"/>
                </a:solidFill>
                <a:latin typeface="楷体" panose="02010609060101010101" pitchFamily="49" charset="-122"/>
                <a:ea typeface="楷体" panose="02010609060101010101" pitchFamily="49" charset="-122"/>
              </a:rPr>
              <a:t>    书里面有许多有趣的人和故事，给我带来的很大的快乐。通过读书可以开阔视野，陶冶情操。读书还可以积累词句，提升写作水平。</a:t>
            </a:r>
            <a:endParaRPr kumimoji="1" lang="zh-CN" altLang="en-US" sz="3200" b="1">
              <a:solidFill>
                <a:srgbClr val="FFFF00"/>
              </a:solidFill>
              <a:latin typeface="楷体" panose="02010609060101010101" pitchFamily="49" charset="-122"/>
              <a:ea typeface="楷体" panose="02010609060101010101" pitchFamily="49" charset="-122"/>
            </a:endParaRPr>
          </a:p>
        </p:txBody>
      </p:sp>
      <p:pic>
        <p:nvPicPr>
          <p:cNvPr id="6" name="图片 5"/>
          <p:cNvPicPr>
            <a:picLocks noChangeAspect="1"/>
          </p:cNvPicPr>
          <p:nvPr/>
        </p:nvPicPr>
        <p:blipFill>
          <a:blip r:embed="rId1" cstate="email"/>
          <a:stretch>
            <a:fillRect/>
          </a:stretch>
        </p:blipFill>
        <p:spPr>
          <a:xfrm>
            <a:off x="481635" y="2338772"/>
            <a:ext cx="1535022" cy="1979369"/>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a:spLocks noChangeArrowheads="1"/>
          </p:cNvSpPr>
          <p:nvPr/>
        </p:nvSpPr>
        <p:spPr bwMode="auto">
          <a:xfrm>
            <a:off x="301931" y="219316"/>
            <a:ext cx="7597470" cy="119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kumimoji="1" lang="zh-CN" altLang="en-US" sz="3200" b="1">
                <a:solidFill>
                  <a:schemeClr val="bg1"/>
                </a:solidFill>
                <a:latin typeface="宋体" panose="02010600030101010101" pitchFamily="2" charset="-122"/>
              </a:rPr>
              <a:t>    谈谈你对“我永远感到读书是我生命中最大的快乐”这句话的体会。</a:t>
            </a:r>
            <a:endParaRPr kumimoji="1" lang="zh-CN" altLang="en-US" sz="3200" b="1">
              <a:solidFill>
                <a:schemeClr val="bg1"/>
              </a:solidFill>
              <a:latin typeface="宋体" panose="02010600030101010101" pitchFamily="2" charset="-122"/>
            </a:endParaRPr>
          </a:p>
        </p:txBody>
      </p:sp>
      <p:sp>
        <p:nvSpPr>
          <p:cNvPr id="11" name="矩形 10"/>
          <p:cNvSpPr>
            <a:spLocks noChangeArrowheads="1"/>
          </p:cNvSpPr>
          <p:nvPr/>
        </p:nvSpPr>
        <p:spPr bwMode="auto">
          <a:xfrm>
            <a:off x="323196" y="1578603"/>
            <a:ext cx="8352971" cy="307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10000"/>
              </a:lnSpc>
            </a:pPr>
            <a:r>
              <a:rPr lang="zh-CN" altLang="en-US" sz="3000" b="1">
                <a:solidFill>
                  <a:srgbClr val="FFFF00"/>
                </a:solidFill>
                <a:latin typeface="楷体" panose="02010609060101010101" pitchFamily="49" charset="-122"/>
                <a:ea typeface="楷体" panose="02010609060101010101" pitchFamily="49" charset="-122"/>
              </a:rPr>
              <a:t>    我从这句话中体会到了作家冰心这一生的大部分时光都用在了读书和写作上，说明她对读书有着孜孜不倦的精神。读书不仅能陶冶情操，还能开阔视野，提高自己的素养。当我感到孤独寂寞时，书的陪伴让我感到充实；当我感到困惑时，书就是一盏明灯，指引我一路向前。</a:t>
            </a:r>
            <a:endParaRPr lang="zh-CN" altLang="en-US" sz="3000" b="1">
              <a:solidFill>
                <a:srgbClr val="FFFF00"/>
              </a:solidFill>
              <a:latin typeface="楷体" panose="02010609060101010101" pitchFamily="49" charset="-122"/>
              <a:ea typeface="楷体" panose="02010609060101010101" pitchFamily="49" charset="-122"/>
            </a:endParaRPr>
          </a:p>
        </p:txBody>
      </p:sp>
      <p:sp>
        <p:nvSpPr>
          <p:cNvPr id="12" name="椭圆 11"/>
          <p:cNvSpPr/>
          <p:nvPr/>
        </p:nvSpPr>
        <p:spPr>
          <a:xfrm>
            <a:off x="733646" y="874303"/>
            <a:ext cx="2211572" cy="540725"/>
          </a:xfrm>
          <a:prstGeom prst="ellipse">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1394" y="473078"/>
            <a:ext cx="783112" cy="245190"/>
            <a:chOff x="341394" y="552671"/>
            <a:chExt cx="783112" cy="245190"/>
          </a:xfrm>
        </p:grpSpPr>
        <p:sp>
          <p:nvSpPr>
            <p:cNvPr id="5" name="平行四边形 4"/>
            <p:cNvSpPr/>
            <p:nvPr/>
          </p:nvSpPr>
          <p:spPr>
            <a:xfrm rot="10800000" flipH="1">
              <a:off x="341394" y="552671"/>
              <a:ext cx="187900" cy="245190"/>
            </a:xfrm>
            <a:prstGeom prst="parallelogram">
              <a:avLst>
                <a:gd name="adj" fmla="val 25061"/>
              </a:avLst>
            </a:prstGeom>
            <a:solidFill>
              <a:srgbClr val="F57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rot="10800000" flipH="1">
              <a:off x="529294" y="552671"/>
              <a:ext cx="187900" cy="245190"/>
            </a:xfrm>
            <a:prstGeom prst="parallelogram">
              <a:avLst>
                <a:gd name="adj" fmla="val 25061"/>
              </a:avLst>
            </a:prstGeom>
            <a:solidFill>
              <a:srgbClr val="84C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rot="10800000" flipH="1">
              <a:off x="736006" y="552671"/>
              <a:ext cx="187900" cy="245190"/>
            </a:xfrm>
            <a:prstGeom prst="parallelogram">
              <a:avLst>
                <a:gd name="adj" fmla="val 25061"/>
              </a:avLst>
            </a:prstGeom>
            <a:solidFill>
              <a:srgbClr val="F4B2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rot="10800000" flipH="1">
              <a:off x="936606" y="552671"/>
              <a:ext cx="187900" cy="245190"/>
            </a:xfrm>
            <a:prstGeom prst="parallelogram">
              <a:avLst>
                <a:gd name="adj" fmla="val 25061"/>
              </a:avLst>
            </a:prstGeom>
            <a:solidFill>
              <a:srgbClr val="89E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 name="直接连接符 8"/>
          <p:cNvCxnSpPr/>
          <p:nvPr/>
        </p:nvCxnSpPr>
        <p:spPr>
          <a:xfrm flipH="1">
            <a:off x="1200150" y="691685"/>
            <a:ext cx="7650751" cy="0"/>
          </a:xfrm>
          <a:prstGeom prst="line">
            <a:avLst/>
          </a:prstGeom>
          <a:ln w="28575">
            <a:solidFill>
              <a:srgbClr val="89E0EB"/>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341395" y="4810764"/>
            <a:ext cx="5176536" cy="0"/>
          </a:xfrm>
          <a:prstGeom prst="line">
            <a:avLst/>
          </a:prstGeom>
          <a:ln w="28575">
            <a:solidFill>
              <a:srgbClr val="F57A8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flipV="1">
            <a:off x="5581792" y="4682067"/>
            <a:ext cx="783112" cy="245190"/>
            <a:chOff x="816949" y="456978"/>
            <a:chExt cx="783112" cy="245190"/>
          </a:xfrm>
        </p:grpSpPr>
        <p:sp>
          <p:nvSpPr>
            <p:cNvPr id="12" name="平行四边形 11"/>
            <p:cNvSpPr/>
            <p:nvPr/>
          </p:nvSpPr>
          <p:spPr>
            <a:xfrm rot="10800000" flipH="1">
              <a:off x="816949" y="456978"/>
              <a:ext cx="187900" cy="245190"/>
            </a:xfrm>
            <a:prstGeom prst="parallelogram">
              <a:avLst>
                <a:gd name="adj" fmla="val 25061"/>
              </a:avLst>
            </a:prstGeom>
            <a:solidFill>
              <a:srgbClr val="F57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rot="10800000" flipH="1">
              <a:off x="1017549" y="456978"/>
              <a:ext cx="187900" cy="245190"/>
            </a:xfrm>
            <a:prstGeom prst="parallelogram">
              <a:avLst>
                <a:gd name="adj" fmla="val 25061"/>
              </a:avLst>
            </a:prstGeom>
            <a:solidFill>
              <a:srgbClr val="84C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nvSpPr>
          <p:spPr>
            <a:xfrm rot="10800000" flipH="1">
              <a:off x="1224261" y="456978"/>
              <a:ext cx="187900" cy="245190"/>
            </a:xfrm>
            <a:prstGeom prst="parallelogram">
              <a:avLst>
                <a:gd name="adj" fmla="val 25061"/>
              </a:avLst>
            </a:prstGeom>
            <a:solidFill>
              <a:srgbClr val="F4B2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nvSpPr>
          <p:spPr>
            <a:xfrm rot="10800000" flipH="1">
              <a:off x="1412161" y="456978"/>
              <a:ext cx="187900" cy="245190"/>
            </a:xfrm>
            <a:prstGeom prst="parallelogram">
              <a:avLst>
                <a:gd name="adj" fmla="val 25061"/>
              </a:avLst>
            </a:prstGeom>
            <a:solidFill>
              <a:srgbClr val="89E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a:spLocks noChangeArrowheads="1"/>
          </p:cNvSpPr>
          <p:nvPr/>
        </p:nvSpPr>
        <p:spPr bwMode="auto">
          <a:xfrm>
            <a:off x="255240" y="728417"/>
            <a:ext cx="6443273" cy="57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457200" indent="-457200" eaLnBrk="1" hangingPunct="1">
              <a:lnSpc>
                <a:spcPct val="130000"/>
              </a:lnSpc>
              <a:buFont typeface="Wingdings" panose="05000000000000000000" pitchFamily="2" charset="2"/>
              <a:buChar char="l"/>
            </a:pPr>
            <a:r>
              <a:rPr lang="zh-CN" altLang="en-US" sz="2800" b="1">
                <a:solidFill>
                  <a:schemeClr val="bg1"/>
                </a:solidFill>
                <a:latin typeface="宋体" panose="02010600030101010101" pitchFamily="2" charset="-122"/>
              </a:rPr>
              <a:t>根据情境发表看法，把理由说清楚。</a:t>
            </a:r>
            <a:endParaRPr lang="zh-CN" altLang="en-US" sz="2800" b="1">
              <a:solidFill>
                <a:schemeClr val="bg1"/>
              </a:solidFill>
              <a:latin typeface="宋体" panose="02010600030101010101" pitchFamily="2" charset="-122"/>
            </a:endParaRPr>
          </a:p>
        </p:txBody>
      </p:sp>
      <p:sp>
        <p:nvSpPr>
          <p:cNvPr id="19" name="文本框 18"/>
          <p:cNvSpPr txBox="1">
            <a:spLocks noChangeArrowheads="1"/>
          </p:cNvSpPr>
          <p:nvPr/>
        </p:nvSpPr>
        <p:spPr bwMode="auto">
          <a:xfrm>
            <a:off x="255240" y="1328362"/>
            <a:ext cx="8627560" cy="209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600" b="1" dirty="0">
                <a:solidFill>
                  <a:schemeClr val="bg1"/>
                </a:solidFill>
                <a:latin typeface="宋体" panose="02010600030101010101" pitchFamily="2" charset="-122"/>
              </a:rPr>
              <a:t>    小学五年级的才才爱读课外书，他总喜欢和大家交流读书方法。他说：</a:t>
            </a:r>
            <a:r>
              <a:rPr lang="en-US" altLang="zh-CN" sz="2600" b="1" dirty="0">
                <a:solidFill>
                  <a:schemeClr val="bg1"/>
                </a:solidFill>
                <a:latin typeface="宋体" panose="02010600030101010101" pitchFamily="2" charset="-122"/>
              </a:rPr>
              <a:t>“</a:t>
            </a:r>
            <a:r>
              <a:rPr lang="zh-CN" altLang="en-US" sz="2600" b="1" dirty="0">
                <a:solidFill>
                  <a:schemeClr val="bg1"/>
                </a:solidFill>
                <a:latin typeface="宋体" panose="02010600030101010101" pitchFamily="2" charset="-122"/>
              </a:rPr>
              <a:t>我觉得要广泛地读书。我经常一知半解地读，只要多读几遍就能明白。”请结合他的观点，说说你的看法。</a:t>
            </a:r>
            <a:endParaRPr lang="zh-CN" altLang="en-US" sz="2600" b="1" dirty="0">
              <a:solidFill>
                <a:schemeClr val="bg1"/>
              </a:solidFill>
              <a:latin typeface="宋体" panose="02010600030101010101" pitchFamily="2" charset="-122"/>
            </a:endParaRPr>
          </a:p>
        </p:txBody>
      </p:sp>
      <p:sp>
        <p:nvSpPr>
          <p:cNvPr id="39" name="文本框 38"/>
          <p:cNvSpPr txBox="1">
            <a:spLocks noChangeArrowheads="1"/>
          </p:cNvSpPr>
          <p:nvPr/>
        </p:nvSpPr>
        <p:spPr bwMode="auto">
          <a:xfrm>
            <a:off x="291102" y="3513096"/>
            <a:ext cx="8627560" cy="988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zh-CN" altLang="en-US" sz="2600" b="1">
                <a:solidFill>
                  <a:srgbClr val="FFFF00"/>
                </a:solidFill>
                <a:latin typeface="楷体" panose="02010609060101010101" pitchFamily="49" charset="-122"/>
                <a:ea typeface="楷体" panose="02010609060101010101" pitchFamily="49" charset="-122"/>
              </a:rPr>
              <a:t>    我赞同才才的观点。古人说的“读书百遍，而义自见”其实就是这个道理。开卷有益，多读书就一定会有收获。</a:t>
            </a:r>
            <a:endParaRPr lang="zh-CN" altLang="en-US" sz="2600" b="1">
              <a:solidFill>
                <a:srgbClr val="FFFF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Effect transition="in" filter="randombar(horizontal)">
                                      <p:cBhvr>
                                        <p:cTn id="7"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206525" y="2093957"/>
            <a:ext cx="5635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FFFFFF"/>
                </a:solidFill>
                <a:latin typeface="楷体" panose="02010609060101010101" pitchFamily="49" charset="-122"/>
                <a:ea typeface="楷体" panose="02010609060101010101" pitchFamily="49" charset="-122"/>
              </a:rPr>
              <a:t>忆读书</a:t>
            </a:r>
            <a:endParaRPr lang="zh-CN" altLang="en-US" sz="2400" b="1">
              <a:solidFill>
                <a:srgbClr val="FFFFFF"/>
              </a:solidFill>
              <a:latin typeface="楷体" panose="02010609060101010101" pitchFamily="49" charset="-122"/>
              <a:ea typeface="楷体" panose="02010609060101010101" pitchFamily="49" charset="-122"/>
            </a:endParaRPr>
          </a:p>
        </p:txBody>
      </p:sp>
      <p:sp>
        <p:nvSpPr>
          <p:cNvPr id="4" name="左大括号 3"/>
          <p:cNvSpPr/>
          <p:nvPr/>
        </p:nvSpPr>
        <p:spPr>
          <a:xfrm>
            <a:off x="782788" y="1017632"/>
            <a:ext cx="203200" cy="3701281"/>
          </a:xfrm>
          <a:prstGeom prst="leftBrace">
            <a:avLst>
              <a:gd name="adj1" fmla="val 71502"/>
              <a:gd name="adj2" fmla="val 50000"/>
            </a:avLst>
          </a:prstGeom>
          <a:ln w="28575">
            <a:solidFill>
              <a:schemeClr val="bg1"/>
            </a:solidFill>
          </a:ln>
        </p:spPr>
        <p:style>
          <a:lnRef idx="1">
            <a:schemeClr val="dk1"/>
          </a:lnRef>
          <a:fillRef idx="0">
            <a:schemeClr val="dk1"/>
          </a:fillRef>
          <a:effectRef idx="0">
            <a:schemeClr val="dk1"/>
          </a:effectRef>
          <a:fontRef idx="minor">
            <a:schemeClr val="tx1"/>
          </a:fontRef>
        </p:style>
        <p:txBody>
          <a:bodyPr anchor="ctr"/>
          <a:lstStyle/>
          <a:p>
            <a:pPr algn="ctr">
              <a:defRPr/>
            </a:pPr>
            <a:endParaRPr lang="zh-CN" altLang="en-US" sz="2400">
              <a:solidFill>
                <a:srgbClr val="FFFFFF"/>
              </a:solidFill>
            </a:endParaRPr>
          </a:p>
        </p:txBody>
      </p:sp>
      <p:sp>
        <p:nvSpPr>
          <p:cNvPr id="5" name="文本框 4"/>
          <p:cNvSpPr txBox="1">
            <a:spLocks noChangeArrowheads="1"/>
          </p:cNvSpPr>
          <p:nvPr/>
        </p:nvSpPr>
        <p:spPr bwMode="auto">
          <a:xfrm>
            <a:off x="963763" y="773157"/>
            <a:ext cx="17319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FFFFFF"/>
                </a:solidFill>
                <a:latin typeface="楷体" panose="02010609060101010101" pitchFamily="49" charset="-122"/>
                <a:ea typeface="楷体" panose="02010609060101010101" pitchFamily="49" charset="-122"/>
              </a:rPr>
              <a:t>提及读书</a:t>
            </a:r>
            <a:endParaRPr lang="zh-CN" altLang="en-US" sz="2400" b="1">
              <a:solidFill>
                <a:srgbClr val="FFFFFF"/>
              </a:solidFill>
              <a:latin typeface="楷体" panose="02010609060101010101" pitchFamily="49" charset="-122"/>
              <a:ea typeface="楷体" panose="02010609060101010101" pitchFamily="49" charset="-122"/>
            </a:endParaRPr>
          </a:p>
        </p:txBody>
      </p:sp>
      <p:sp>
        <p:nvSpPr>
          <p:cNvPr id="6" name="文本框 5"/>
          <p:cNvSpPr txBox="1">
            <a:spLocks noChangeArrowheads="1"/>
          </p:cNvSpPr>
          <p:nvPr/>
        </p:nvSpPr>
        <p:spPr bwMode="auto">
          <a:xfrm>
            <a:off x="982813" y="2037275"/>
            <a:ext cx="8905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FFFFFF"/>
                </a:solidFill>
                <a:latin typeface="楷体" panose="02010609060101010101" pitchFamily="49" charset="-122"/>
                <a:ea typeface="楷体" panose="02010609060101010101" pitchFamily="49" charset="-122"/>
              </a:rPr>
              <a:t>读书经历</a:t>
            </a:r>
            <a:endParaRPr lang="zh-CN" altLang="en-US" sz="2400" b="1">
              <a:solidFill>
                <a:srgbClr val="FFFFFF"/>
              </a:solidFill>
              <a:latin typeface="楷体" panose="02010609060101010101" pitchFamily="49" charset="-122"/>
              <a:ea typeface="楷体" panose="02010609060101010101" pitchFamily="49" charset="-122"/>
            </a:endParaRPr>
          </a:p>
        </p:txBody>
      </p:sp>
      <p:sp>
        <p:nvSpPr>
          <p:cNvPr id="7" name="文本框 6"/>
          <p:cNvSpPr txBox="1">
            <a:spLocks noChangeArrowheads="1"/>
          </p:cNvSpPr>
          <p:nvPr/>
        </p:nvSpPr>
        <p:spPr bwMode="auto">
          <a:xfrm>
            <a:off x="930425" y="3811551"/>
            <a:ext cx="17319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FFFFFF"/>
                </a:solidFill>
                <a:latin typeface="楷体" panose="02010609060101010101" pitchFamily="49" charset="-122"/>
                <a:ea typeface="楷体" panose="02010609060101010101" pitchFamily="49" charset="-122"/>
              </a:rPr>
              <a:t>读书体会</a:t>
            </a:r>
            <a:endParaRPr lang="zh-CN" altLang="en-US" sz="2400" b="1">
              <a:solidFill>
                <a:srgbClr val="FFFFFF"/>
              </a:solidFill>
              <a:latin typeface="楷体" panose="02010609060101010101" pitchFamily="49" charset="-122"/>
              <a:ea typeface="楷体" panose="02010609060101010101" pitchFamily="49" charset="-122"/>
            </a:endParaRPr>
          </a:p>
        </p:txBody>
      </p:sp>
      <p:sp>
        <p:nvSpPr>
          <p:cNvPr id="8" name="文本框 7"/>
          <p:cNvSpPr txBox="1">
            <a:spLocks noChangeArrowheads="1"/>
          </p:cNvSpPr>
          <p:nvPr/>
        </p:nvSpPr>
        <p:spPr bwMode="auto">
          <a:xfrm>
            <a:off x="943125" y="4434751"/>
            <a:ext cx="17335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FFFFFF"/>
                </a:solidFill>
                <a:latin typeface="楷体" panose="02010609060101010101" pitchFamily="49" charset="-122"/>
                <a:ea typeface="楷体" panose="02010609060101010101" pitchFamily="49" charset="-122"/>
              </a:rPr>
              <a:t>提出希望</a:t>
            </a:r>
            <a:endParaRPr lang="zh-CN" altLang="en-US" sz="2400" b="1">
              <a:solidFill>
                <a:srgbClr val="FFFFFF"/>
              </a:solidFill>
              <a:latin typeface="楷体" panose="02010609060101010101" pitchFamily="49" charset="-122"/>
              <a:ea typeface="楷体" panose="02010609060101010101" pitchFamily="49" charset="-122"/>
            </a:endParaRPr>
          </a:p>
        </p:txBody>
      </p:sp>
      <p:sp>
        <p:nvSpPr>
          <p:cNvPr id="9" name="左大括号 8"/>
          <p:cNvSpPr/>
          <p:nvPr/>
        </p:nvSpPr>
        <p:spPr>
          <a:xfrm>
            <a:off x="1867050" y="1524043"/>
            <a:ext cx="247650" cy="1868841"/>
          </a:xfrm>
          <a:prstGeom prst="leftBrace">
            <a:avLst>
              <a:gd name="adj1" fmla="val 71502"/>
              <a:gd name="adj2" fmla="val 50000"/>
            </a:avLst>
          </a:prstGeom>
          <a:ln w="28575">
            <a:solidFill>
              <a:schemeClr val="bg1"/>
            </a:solidFill>
          </a:ln>
        </p:spPr>
        <p:style>
          <a:lnRef idx="1">
            <a:schemeClr val="dk1"/>
          </a:lnRef>
          <a:fillRef idx="0">
            <a:schemeClr val="dk1"/>
          </a:fillRef>
          <a:effectRef idx="0">
            <a:schemeClr val="dk1"/>
          </a:effectRef>
          <a:fontRef idx="minor">
            <a:schemeClr val="tx1"/>
          </a:fontRef>
        </p:style>
        <p:txBody>
          <a:bodyPr anchor="ctr"/>
          <a:lstStyle/>
          <a:p>
            <a:pPr algn="ctr">
              <a:defRPr/>
            </a:pPr>
            <a:endParaRPr lang="zh-CN" altLang="en-US" sz="2400">
              <a:solidFill>
                <a:srgbClr val="FFFFFF"/>
              </a:solidFill>
            </a:endParaRPr>
          </a:p>
        </p:txBody>
      </p:sp>
      <p:sp>
        <p:nvSpPr>
          <p:cNvPr id="10" name="文本框 9"/>
          <p:cNvSpPr txBox="1">
            <a:spLocks noChangeArrowheads="1"/>
          </p:cNvSpPr>
          <p:nvPr/>
        </p:nvSpPr>
        <p:spPr bwMode="auto">
          <a:xfrm>
            <a:off x="2062313" y="1246232"/>
            <a:ext cx="1035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FFFFFF"/>
                </a:solidFill>
                <a:latin typeface="楷体" panose="02010609060101010101" pitchFamily="49" charset="-122"/>
                <a:ea typeface="楷体" panose="02010609060101010101" pitchFamily="49" charset="-122"/>
              </a:rPr>
              <a:t>七岁</a:t>
            </a:r>
            <a:endParaRPr lang="zh-CN" altLang="en-US" sz="2400" b="1">
              <a:solidFill>
                <a:srgbClr val="FFFFFF"/>
              </a:solidFill>
              <a:latin typeface="楷体" panose="02010609060101010101" pitchFamily="49" charset="-122"/>
              <a:ea typeface="楷体" panose="02010609060101010101" pitchFamily="49" charset="-122"/>
            </a:endParaRPr>
          </a:p>
        </p:txBody>
      </p:sp>
      <p:sp>
        <p:nvSpPr>
          <p:cNvPr id="11" name="文本框 10"/>
          <p:cNvSpPr txBox="1">
            <a:spLocks noChangeArrowheads="1"/>
          </p:cNvSpPr>
          <p:nvPr/>
        </p:nvSpPr>
        <p:spPr bwMode="auto">
          <a:xfrm>
            <a:off x="2025800" y="1836782"/>
            <a:ext cx="1035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FFFFFF"/>
                </a:solidFill>
                <a:latin typeface="楷体" panose="02010609060101010101" pitchFamily="49" charset="-122"/>
                <a:ea typeface="楷体" panose="02010609060101010101" pitchFamily="49" charset="-122"/>
              </a:rPr>
              <a:t>后来</a:t>
            </a:r>
            <a:endParaRPr lang="zh-CN" altLang="en-US" sz="2400" b="1">
              <a:solidFill>
                <a:srgbClr val="FFFFFF"/>
              </a:solidFill>
              <a:latin typeface="楷体" panose="02010609060101010101" pitchFamily="49" charset="-122"/>
              <a:ea typeface="楷体" panose="02010609060101010101" pitchFamily="49" charset="-122"/>
            </a:endParaRPr>
          </a:p>
        </p:txBody>
      </p:sp>
      <p:sp>
        <p:nvSpPr>
          <p:cNvPr id="12" name="文本框 11"/>
          <p:cNvSpPr txBox="1">
            <a:spLocks noChangeArrowheads="1"/>
          </p:cNvSpPr>
          <p:nvPr/>
        </p:nvSpPr>
        <p:spPr bwMode="auto">
          <a:xfrm>
            <a:off x="2049613" y="2454696"/>
            <a:ext cx="34115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rgbClr val="FFFFFF"/>
                </a:solidFill>
                <a:latin typeface="楷体" panose="02010609060101010101" pitchFamily="49" charset="-122"/>
                <a:ea typeface="楷体" panose="02010609060101010101" pitchFamily="49" charset="-122"/>
              </a:rPr>
              <a:t>十二三</a:t>
            </a:r>
            <a:r>
              <a:rPr lang="zh-CN" altLang="en-US" sz="2400" b="1" smtClean="0">
                <a:solidFill>
                  <a:srgbClr val="FFFFFF"/>
                </a:solidFill>
                <a:latin typeface="楷体" panose="02010609060101010101" pitchFamily="49" charset="-122"/>
                <a:ea typeface="楷体" panose="02010609060101010101" pitchFamily="49" charset="-122"/>
              </a:rPr>
              <a:t>岁、中年以后</a:t>
            </a:r>
            <a:endParaRPr lang="zh-CN" altLang="en-US" sz="2400" b="1">
              <a:solidFill>
                <a:srgbClr val="FFFFFF"/>
              </a:solidFill>
              <a:latin typeface="楷体" panose="02010609060101010101" pitchFamily="49" charset="-122"/>
              <a:ea typeface="楷体" panose="02010609060101010101" pitchFamily="49" charset="-122"/>
            </a:endParaRPr>
          </a:p>
        </p:txBody>
      </p:sp>
      <p:cxnSp>
        <p:nvCxnSpPr>
          <p:cNvPr id="13" name="直接箭头连接符 12"/>
          <p:cNvCxnSpPr/>
          <p:nvPr/>
        </p:nvCxnSpPr>
        <p:spPr>
          <a:xfrm flipV="1">
            <a:off x="2927500" y="1497057"/>
            <a:ext cx="471488" cy="11112"/>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sp>
        <p:nvSpPr>
          <p:cNvPr id="14" name="文本框 13"/>
          <p:cNvSpPr txBox="1">
            <a:spLocks noChangeArrowheads="1"/>
          </p:cNvSpPr>
          <p:nvPr/>
        </p:nvSpPr>
        <p:spPr bwMode="auto">
          <a:xfrm>
            <a:off x="3398988" y="1231944"/>
            <a:ext cx="2936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FFFF"/>
                </a:solidFill>
                <a:latin typeface="楷体" panose="02010609060101010101" pitchFamily="49" charset="-122"/>
                <a:ea typeface="楷体" panose="02010609060101010101" pitchFamily="49" charset="-122"/>
              </a:rPr>
              <a:t>《</a:t>
            </a:r>
            <a:r>
              <a:rPr lang="zh-CN" altLang="en-US" sz="2400" b="1">
                <a:solidFill>
                  <a:srgbClr val="FFFFFF"/>
                </a:solidFill>
                <a:latin typeface="楷体" panose="02010609060101010101" pitchFamily="49" charset="-122"/>
                <a:ea typeface="楷体" panose="02010609060101010101" pitchFamily="49" charset="-122"/>
              </a:rPr>
              <a:t>三国演义</a:t>
            </a:r>
            <a:r>
              <a:rPr lang="en-US" altLang="zh-CN" sz="2400" b="1">
                <a:solidFill>
                  <a:srgbClr val="FFFFFF"/>
                </a:solidFill>
                <a:latin typeface="楷体" panose="02010609060101010101" pitchFamily="49" charset="-122"/>
                <a:ea typeface="楷体" panose="02010609060101010101" pitchFamily="49" charset="-122"/>
              </a:rPr>
              <a:t>》</a:t>
            </a:r>
            <a:endParaRPr lang="zh-CN" altLang="en-US" sz="2400" b="1">
              <a:solidFill>
                <a:srgbClr val="FFFFFF"/>
              </a:solidFill>
              <a:latin typeface="楷体" panose="02010609060101010101" pitchFamily="49" charset="-122"/>
              <a:ea typeface="楷体" panose="02010609060101010101" pitchFamily="49" charset="-122"/>
            </a:endParaRPr>
          </a:p>
        </p:txBody>
      </p:sp>
      <p:sp>
        <p:nvSpPr>
          <p:cNvPr id="15" name="文本框 14"/>
          <p:cNvSpPr txBox="1">
            <a:spLocks noChangeArrowheads="1"/>
          </p:cNvSpPr>
          <p:nvPr/>
        </p:nvSpPr>
        <p:spPr bwMode="auto">
          <a:xfrm>
            <a:off x="3332313" y="1785982"/>
            <a:ext cx="2489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FFFF"/>
                </a:solidFill>
                <a:latin typeface="楷体" panose="02010609060101010101" pitchFamily="49" charset="-122"/>
                <a:ea typeface="楷体" panose="02010609060101010101" pitchFamily="49" charset="-122"/>
              </a:rPr>
              <a:t>《</a:t>
            </a:r>
            <a:r>
              <a:rPr lang="zh-CN" altLang="en-US" sz="2400" b="1">
                <a:solidFill>
                  <a:srgbClr val="FFFFFF"/>
                </a:solidFill>
                <a:latin typeface="楷体" panose="02010609060101010101" pitchFamily="49" charset="-122"/>
                <a:ea typeface="楷体" panose="02010609060101010101" pitchFamily="49" charset="-122"/>
              </a:rPr>
              <a:t>水浒传</a:t>
            </a:r>
            <a:r>
              <a:rPr lang="en-US" altLang="zh-CN" sz="2400" b="1">
                <a:solidFill>
                  <a:srgbClr val="FFFFFF"/>
                </a:solidFill>
                <a:latin typeface="楷体" panose="02010609060101010101" pitchFamily="49" charset="-122"/>
                <a:ea typeface="楷体" panose="02010609060101010101" pitchFamily="49" charset="-122"/>
              </a:rPr>
              <a:t>》</a:t>
            </a:r>
            <a:endParaRPr lang="zh-CN" altLang="en-US" sz="2400" b="1">
              <a:solidFill>
                <a:srgbClr val="FFFFFF"/>
              </a:solidFill>
              <a:latin typeface="楷体" panose="02010609060101010101" pitchFamily="49" charset="-122"/>
              <a:ea typeface="楷体" panose="02010609060101010101" pitchFamily="49" charset="-122"/>
            </a:endParaRPr>
          </a:p>
        </p:txBody>
      </p:sp>
      <p:cxnSp>
        <p:nvCxnSpPr>
          <p:cNvPr id="16" name="直接箭头连接符 15"/>
          <p:cNvCxnSpPr/>
          <p:nvPr/>
        </p:nvCxnSpPr>
        <p:spPr>
          <a:xfrm flipV="1">
            <a:off x="2927500" y="2047958"/>
            <a:ext cx="471488" cy="12700"/>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sp>
        <p:nvSpPr>
          <p:cNvPr id="17" name="文本框 16"/>
          <p:cNvSpPr txBox="1">
            <a:spLocks noChangeArrowheads="1"/>
          </p:cNvSpPr>
          <p:nvPr/>
        </p:nvSpPr>
        <p:spPr bwMode="auto">
          <a:xfrm>
            <a:off x="2837012" y="4431109"/>
            <a:ext cx="4316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2800" b="1">
                <a:solidFill>
                  <a:srgbClr val="FFFFFF"/>
                </a:solidFill>
                <a:latin typeface="楷体" panose="02010609060101010101" pitchFamily="49" charset="-122"/>
                <a:ea typeface="楷体" panose="02010609060101010101" pitchFamily="49"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zh-CN" altLang="en-US" sz="2400"/>
              <a:t>读书好，多读书，读好书</a:t>
            </a:r>
            <a:endParaRPr lang="zh-CN" altLang="en-US" sz="2400"/>
          </a:p>
        </p:txBody>
      </p:sp>
      <p:sp>
        <p:nvSpPr>
          <p:cNvPr id="18" name="文本框 17"/>
          <p:cNvSpPr txBox="1">
            <a:spLocks noChangeArrowheads="1"/>
          </p:cNvSpPr>
          <p:nvPr/>
        </p:nvSpPr>
        <p:spPr bwMode="auto">
          <a:xfrm>
            <a:off x="5461175" y="2454696"/>
            <a:ext cx="2530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FFFF"/>
                </a:solidFill>
                <a:latin typeface="楷体" panose="02010609060101010101" pitchFamily="49" charset="-122"/>
                <a:ea typeface="楷体" panose="02010609060101010101" pitchFamily="49" charset="-122"/>
              </a:rPr>
              <a:t>《</a:t>
            </a:r>
            <a:r>
              <a:rPr lang="zh-CN" altLang="en-US" sz="2400" b="1">
                <a:solidFill>
                  <a:srgbClr val="FFFFFF"/>
                </a:solidFill>
                <a:latin typeface="楷体" panose="02010609060101010101" pitchFamily="49" charset="-122"/>
                <a:ea typeface="楷体" panose="02010609060101010101" pitchFamily="49" charset="-122"/>
              </a:rPr>
              <a:t>红楼梦</a:t>
            </a:r>
            <a:r>
              <a:rPr lang="en-US" altLang="zh-CN" sz="2400" b="1">
                <a:solidFill>
                  <a:srgbClr val="FFFFFF"/>
                </a:solidFill>
                <a:latin typeface="楷体" panose="02010609060101010101" pitchFamily="49" charset="-122"/>
                <a:ea typeface="楷体" panose="02010609060101010101" pitchFamily="49" charset="-122"/>
              </a:rPr>
              <a:t>》</a:t>
            </a:r>
            <a:endParaRPr lang="zh-CN" altLang="en-US" sz="2400" b="1">
              <a:solidFill>
                <a:srgbClr val="FFFFFF"/>
              </a:solidFill>
              <a:latin typeface="楷体" panose="02010609060101010101" pitchFamily="49" charset="-122"/>
              <a:ea typeface="楷体" panose="02010609060101010101" pitchFamily="49" charset="-122"/>
            </a:endParaRPr>
          </a:p>
        </p:txBody>
      </p:sp>
      <p:cxnSp>
        <p:nvCxnSpPr>
          <p:cNvPr id="19" name="直接箭头连接符 18"/>
          <p:cNvCxnSpPr/>
          <p:nvPr/>
        </p:nvCxnSpPr>
        <p:spPr>
          <a:xfrm flipV="1">
            <a:off x="5056980" y="2683852"/>
            <a:ext cx="471488" cy="12700"/>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sp>
        <p:nvSpPr>
          <p:cNvPr id="20" name="文本框 19"/>
          <p:cNvSpPr txBox="1">
            <a:spLocks noChangeArrowheads="1"/>
          </p:cNvSpPr>
          <p:nvPr/>
        </p:nvSpPr>
        <p:spPr bwMode="auto">
          <a:xfrm>
            <a:off x="2896759" y="3791941"/>
            <a:ext cx="5239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2800" b="1">
                <a:solidFill>
                  <a:srgbClr val="FFFFFF"/>
                </a:solidFill>
                <a:latin typeface="楷体" panose="02010609060101010101" pitchFamily="49" charset="-122"/>
                <a:ea typeface="楷体" panose="02010609060101010101" pitchFamily="49"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zh-CN" altLang="en-US" sz="2400"/>
              <a:t>收获快乐、获取知识、提高能力</a:t>
            </a:r>
            <a:endParaRPr lang="zh-CN" altLang="en-US" sz="2400"/>
          </a:p>
        </p:txBody>
      </p:sp>
      <p:cxnSp>
        <p:nvCxnSpPr>
          <p:cNvPr id="21" name="直接箭头连接符 20"/>
          <p:cNvCxnSpPr/>
          <p:nvPr/>
        </p:nvCxnSpPr>
        <p:spPr>
          <a:xfrm flipV="1">
            <a:off x="2363937" y="4036826"/>
            <a:ext cx="473075" cy="11113"/>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cxnSp>
        <p:nvCxnSpPr>
          <p:cNvPr id="22" name="直接箭头连接符 21"/>
          <p:cNvCxnSpPr/>
          <p:nvPr/>
        </p:nvCxnSpPr>
        <p:spPr>
          <a:xfrm flipV="1">
            <a:off x="2342414" y="4655592"/>
            <a:ext cx="471488" cy="12700"/>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sp>
        <p:nvSpPr>
          <p:cNvPr id="23" name="右大括号 22"/>
          <p:cNvSpPr/>
          <p:nvPr/>
        </p:nvSpPr>
        <p:spPr>
          <a:xfrm>
            <a:off x="7360070" y="983351"/>
            <a:ext cx="261937" cy="3736975"/>
          </a:xfrm>
          <a:prstGeom prst="rightBrace">
            <a:avLst>
              <a:gd name="adj1" fmla="val 78333"/>
              <a:gd name="adj2" fmla="val 50000"/>
            </a:avLst>
          </a:prstGeom>
          <a:ln w="28575">
            <a:solidFill>
              <a:schemeClr val="bg1"/>
            </a:solidFill>
          </a:ln>
        </p:spPr>
        <p:style>
          <a:lnRef idx="1">
            <a:schemeClr val="dk1"/>
          </a:lnRef>
          <a:fillRef idx="0">
            <a:schemeClr val="dk1"/>
          </a:fillRef>
          <a:effectRef idx="0">
            <a:schemeClr val="dk1"/>
          </a:effectRef>
          <a:fontRef idx="minor">
            <a:schemeClr val="tx1"/>
          </a:fontRef>
        </p:style>
        <p:txBody>
          <a:bodyPr anchor="ctr"/>
          <a:lstStyle/>
          <a:p>
            <a:pPr algn="ctr">
              <a:defRPr/>
            </a:pPr>
            <a:endParaRPr lang="zh-CN" altLang="en-US" sz="2400">
              <a:solidFill>
                <a:srgbClr val="FFFFFF"/>
              </a:solidFill>
            </a:endParaRPr>
          </a:p>
        </p:txBody>
      </p:sp>
      <p:sp>
        <p:nvSpPr>
          <p:cNvPr id="24" name="文本框 23"/>
          <p:cNvSpPr txBox="1">
            <a:spLocks noChangeArrowheads="1"/>
          </p:cNvSpPr>
          <p:nvPr/>
        </p:nvSpPr>
        <p:spPr bwMode="auto">
          <a:xfrm>
            <a:off x="7651881" y="2410142"/>
            <a:ext cx="14221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FFFFFF"/>
                </a:solidFill>
                <a:latin typeface="楷体" panose="02010609060101010101" pitchFamily="49" charset="-122"/>
                <a:ea typeface="楷体" panose="02010609060101010101" pitchFamily="49" charset="-122"/>
              </a:rPr>
              <a:t>读书得法</a:t>
            </a:r>
            <a:endParaRPr lang="en-US" altLang="zh-CN" sz="2400" b="1">
              <a:solidFill>
                <a:srgbClr val="FFFFFF"/>
              </a:solidFill>
              <a:latin typeface="楷体" panose="02010609060101010101" pitchFamily="49" charset="-122"/>
              <a:ea typeface="楷体" panose="02010609060101010101" pitchFamily="49" charset="-122"/>
            </a:endParaRPr>
          </a:p>
          <a:p>
            <a:r>
              <a:rPr lang="zh-CN" altLang="en-US" sz="2400" b="1">
                <a:solidFill>
                  <a:srgbClr val="FFFFFF"/>
                </a:solidFill>
                <a:latin typeface="楷体" panose="02010609060101010101" pitchFamily="49" charset="-122"/>
                <a:ea typeface="楷体" panose="02010609060101010101" pitchFamily="49" charset="-122"/>
              </a:rPr>
              <a:t>其乐无穷</a:t>
            </a:r>
            <a:endParaRPr lang="en-US" altLang="zh-CN" sz="2400" b="1">
              <a:solidFill>
                <a:srgbClr val="FFFFFF"/>
              </a:solidFill>
              <a:latin typeface="楷体" panose="02010609060101010101" pitchFamily="49" charset="-122"/>
              <a:ea typeface="楷体" panose="02010609060101010101" pitchFamily="49" charset="-122"/>
            </a:endParaRPr>
          </a:p>
        </p:txBody>
      </p:sp>
      <p:cxnSp>
        <p:nvCxnSpPr>
          <p:cNvPr id="26" name="直接箭头连接符 25"/>
          <p:cNvCxnSpPr/>
          <p:nvPr/>
        </p:nvCxnSpPr>
        <p:spPr>
          <a:xfrm flipV="1">
            <a:off x="2426644" y="1017632"/>
            <a:ext cx="471487" cy="11112"/>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sp>
        <p:nvSpPr>
          <p:cNvPr id="27" name="文本框 26"/>
          <p:cNvSpPr txBox="1">
            <a:spLocks noChangeArrowheads="1"/>
          </p:cNvSpPr>
          <p:nvPr/>
        </p:nvSpPr>
        <p:spPr bwMode="auto">
          <a:xfrm>
            <a:off x="2962592" y="752519"/>
            <a:ext cx="2936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a:solidFill>
                  <a:srgbClr val="FFFFFF"/>
                </a:solidFill>
                <a:latin typeface="楷体" panose="02010609060101010101" pitchFamily="49" charset="-122"/>
                <a:ea typeface="楷体" panose="02010609060101010101" pitchFamily="49" charset="-122"/>
              </a:rPr>
              <a:t>滔滔不绝</a:t>
            </a:r>
            <a:endParaRPr lang="zh-CN" altLang="en-US" sz="2400" b="1">
              <a:solidFill>
                <a:srgbClr val="FFFFFF"/>
              </a:solidFill>
              <a:latin typeface="楷体" panose="02010609060101010101" pitchFamily="49" charset="-122"/>
              <a:ea typeface="楷体" panose="02010609060101010101" pitchFamily="49" charset="-122"/>
            </a:endParaRPr>
          </a:p>
        </p:txBody>
      </p:sp>
      <p:grpSp>
        <p:nvGrpSpPr>
          <p:cNvPr id="28" name="组合 27"/>
          <p:cNvGrpSpPr/>
          <p:nvPr/>
        </p:nvGrpSpPr>
        <p:grpSpPr>
          <a:xfrm>
            <a:off x="206525" y="278618"/>
            <a:ext cx="2089541" cy="628335"/>
            <a:chOff x="206525" y="278618"/>
            <a:chExt cx="2089541" cy="628335"/>
          </a:xfrm>
        </p:grpSpPr>
        <p:sp>
          <p:nvSpPr>
            <p:cNvPr id="29" name="文本框 13"/>
            <p:cNvSpPr txBox="1">
              <a:spLocks noChangeArrowheads="1"/>
            </p:cNvSpPr>
            <p:nvPr/>
          </p:nvSpPr>
          <p:spPr bwMode="auto">
            <a:xfrm>
              <a:off x="437682" y="278618"/>
              <a:ext cx="185838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a:solidFill>
                    <a:schemeClr val="accent5"/>
                  </a:solidFill>
                  <a:latin typeface="黑体" panose="02010609060101010101" pitchFamily="49" charset="-122"/>
                  <a:ea typeface="黑体" panose="02010609060101010101" pitchFamily="49" charset="-122"/>
                </a:rPr>
                <a:t>板书设计</a:t>
              </a:r>
              <a:endParaRPr lang="zh-CN" altLang="en-US" sz="3200" b="1">
                <a:solidFill>
                  <a:schemeClr val="accent5"/>
                </a:solidFill>
                <a:latin typeface="黑体" panose="02010609060101010101" pitchFamily="49" charset="-122"/>
                <a:ea typeface="黑体" panose="02010609060101010101" pitchFamily="49" charset="-122"/>
              </a:endParaRPr>
            </a:p>
          </p:txBody>
        </p:sp>
        <p:sp>
          <p:nvSpPr>
            <p:cNvPr id="30" name="1"/>
            <p:cNvSpPr/>
            <p:nvPr/>
          </p:nvSpPr>
          <p:spPr>
            <a:xfrm>
              <a:off x="206525" y="297268"/>
              <a:ext cx="231157"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455839 w 606244"/>
                <a:gd name="T25" fmla="*/ 455839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455839 w 606244"/>
                <a:gd name="T41" fmla="*/ 455839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7" h="3875">
                  <a:moveTo>
                    <a:pt x="67" y="0"/>
                  </a:moveTo>
                  <a:cubicBezTo>
                    <a:pt x="30" y="0"/>
                    <a:pt x="0" y="30"/>
                    <a:pt x="0" y="67"/>
                  </a:cubicBezTo>
                  <a:lnTo>
                    <a:pt x="0" y="3800"/>
                  </a:lnTo>
                  <a:cubicBezTo>
                    <a:pt x="0" y="3837"/>
                    <a:pt x="30" y="3867"/>
                    <a:pt x="67" y="3867"/>
                  </a:cubicBezTo>
                  <a:cubicBezTo>
                    <a:pt x="86" y="3867"/>
                    <a:pt x="105" y="3858"/>
                    <a:pt x="118" y="3843"/>
                  </a:cubicBezTo>
                  <a:lnTo>
                    <a:pt x="733" y="3104"/>
                  </a:lnTo>
                  <a:lnTo>
                    <a:pt x="1349" y="3843"/>
                  </a:lnTo>
                  <a:cubicBezTo>
                    <a:pt x="1372" y="3871"/>
                    <a:pt x="1414" y="3875"/>
                    <a:pt x="1443" y="3851"/>
                  </a:cubicBezTo>
                  <a:cubicBezTo>
                    <a:pt x="1458" y="3839"/>
                    <a:pt x="1467" y="3820"/>
                    <a:pt x="1467" y="3800"/>
                  </a:cubicBezTo>
                  <a:lnTo>
                    <a:pt x="1467" y="67"/>
                  </a:lnTo>
                  <a:cubicBezTo>
                    <a:pt x="1467" y="30"/>
                    <a:pt x="1437" y="0"/>
                    <a:pt x="1400" y="0"/>
                  </a:cubicBezTo>
                  <a:lnTo>
                    <a:pt x="67" y="0"/>
                  </a:lnTo>
                  <a:close/>
                  <a:moveTo>
                    <a:pt x="133" y="133"/>
                  </a:moveTo>
                  <a:lnTo>
                    <a:pt x="1333" y="133"/>
                  </a:lnTo>
                  <a:lnTo>
                    <a:pt x="1333" y="3616"/>
                  </a:lnTo>
                  <a:lnTo>
                    <a:pt x="785" y="2957"/>
                  </a:lnTo>
                  <a:cubicBezTo>
                    <a:pt x="761" y="2929"/>
                    <a:pt x="719" y="2925"/>
                    <a:pt x="691" y="2949"/>
                  </a:cubicBezTo>
                  <a:cubicBezTo>
                    <a:pt x="688" y="2951"/>
                    <a:pt x="685" y="2954"/>
                    <a:pt x="682" y="2957"/>
                  </a:cubicBezTo>
                  <a:lnTo>
                    <a:pt x="133" y="3616"/>
                  </a:lnTo>
                  <a:lnTo>
                    <a:pt x="133" y="133"/>
                  </a:lnTo>
                  <a:close/>
                  <a:moveTo>
                    <a:pt x="267" y="233"/>
                  </a:moveTo>
                  <a:cubicBezTo>
                    <a:pt x="248" y="233"/>
                    <a:pt x="233" y="248"/>
                    <a:pt x="233" y="267"/>
                  </a:cubicBezTo>
                  <a:lnTo>
                    <a:pt x="233" y="1133"/>
                  </a:lnTo>
                  <a:cubicBezTo>
                    <a:pt x="233" y="1152"/>
                    <a:pt x="248" y="1167"/>
                    <a:pt x="266" y="1167"/>
                  </a:cubicBezTo>
                  <a:cubicBezTo>
                    <a:pt x="285" y="1167"/>
                    <a:pt x="300" y="1153"/>
                    <a:pt x="300" y="1134"/>
                  </a:cubicBezTo>
                  <a:lnTo>
                    <a:pt x="300" y="1133"/>
                  </a:lnTo>
                  <a:lnTo>
                    <a:pt x="300" y="300"/>
                  </a:lnTo>
                  <a:lnTo>
                    <a:pt x="733" y="300"/>
                  </a:lnTo>
                  <a:cubicBezTo>
                    <a:pt x="752" y="300"/>
                    <a:pt x="767" y="286"/>
                    <a:pt x="767" y="267"/>
                  </a:cubicBezTo>
                  <a:cubicBezTo>
                    <a:pt x="767" y="249"/>
                    <a:pt x="753" y="234"/>
                    <a:pt x="734" y="233"/>
                  </a:cubicBezTo>
                  <a:lnTo>
                    <a:pt x="733" y="233"/>
                  </a:lnTo>
                  <a:lnTo>
                    <a:pt x="267" y="2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75000"/>
                  </a:schemeClr>
                </a:solidFill>
              </a:endParaRPr>
            </a:p>
          </p:txBody>
        </p:sp>
      </p:grpSp>
      <p:sp>
        <p:nvSpPr>
          <p:cNvPr id="31" name="文本框 30"/>
          <p:cNvSpPr txBox="1">
            <a:spLocks noChangeArrowheads="1"/>
          </p:cNvSpPr>
          <p:nvPr/>
        </p:nvSpPr>
        <p:spPr bwMode="auto">
          <a:xfrm>
            <a:off x="2025799" y="3091531"/>
            <a:ext cx="1690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smtClean="0">
                <a:solidFill>
                  <a:srgbClr val="FFFFFF"/>
                </a:solidFill>
                <a:latin typeface="楷体" panose="02010609060101010101" pitchFamily="49" charset="-122"/>
                <a:ea typeface="楷体" panose="02010609060101010101" pitchFamily="49" charset="-122"/>
              </a:rPr>
              <a:t>1980</a:t>
            </a:r>
            <a:r>
              <a:rPr lang="zh-CN" altLang="en-US" sz="2400" b="1" smtClean="0">
                <a:solidFill>
                  <a:srgbClr val="FFFFFF"/>
                </a:solidFill>
                <a:latin typeface="楷体" panose="02010609060101010101" pitchFamily="49" charset="-122"/>
                <a:ea typeface="楷体" panose="02010609060101010101" pitchFamily="49" charset="-122"/>
              </a:rPr>
              <a:t>年后</a:t>
            </a:r>
            <a:endParaRPr lang="zh-CN" altLang="en-US" sz="2400" b="1">
              <a:solidFill>
                <a:srgbClr val="FFFFFF"/>
              </a:solidFill>
              <a:latin typeface="楷体" panose="02010609060101010101" pitchFamily="49" charset="-122"/>
              <a:ea typeface="楷体" panose="02010609060101010101" pitchFamily="49" charset="-122"/>
            </a:endParaRPr>
          </a:p>
        </p:txBody>
      </p:sp>
      <p:sp>
        <p:nvSpPr>
          <p:cNvPr id="32" name="文本框 31"/>
          <p:cNvSpPr txBox="1">
            <a:spLocks noChangeArrowheads="1"/>
          </p:cNvSpPr>
          <p:nvPr/>
        </p:nvSpPr>
        <p:spPr bwMode="auto">
          <a:xfrm>
            <a:off x="4033515" y="3091531"/>
            <a:ext cx="34921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smtClean="0">
                <a:solidFill>
                  <a:srgbClr val="FFFFFF"/>
                </a:solidFill>
                <a:latin typeface="楷体" panose="02010609060101010101" pitchFamily="49" charset="-122"/>
                <a:ea typeface="楷体" panose="02010609060101010101" pitchFamily="49" charset="-122"/>
              </a:rPr>
              <a:t>挑选、比较“读万卷书”</a:t>
            </a:r>
            <a:endParaRPr lang="zh-CN" altLang="en-US" sz="2400" b="1">
              <a:solidFill>
                <a:srgbClr val="FFFFFF"/>
              </a:solidFill>
              <a:latin typeface="楷体" panose="02010609060101010101" pitchFamily="49" charset="-122"/>
              <a:ea typeface="楷体" panose="02010609060101010101" pitchFamily="49" charset="-122"/>
            </a:endParaRPr>
          </a:p>
        </p:txBody>
      </p:sp>
      <p:cxnSp>
        <p:nvCxnSpPr>
          <p:cNvPr id="33" name="直接箭头连接符 32"/>
          <p:cNvCxnSpPr/>
          <p:nvPr/>
        </p:nvCxnSpPr>
        <p:spPr>
          <a:xfrm flipV="1">
            <a:off x="3507012" y="3341234"/>
            <a:ext cx="471488" cy="12700"/>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p:stCondLst>
                              <p:cond delay="1000"/>
                            </p:stCondLst>
                            <p:childTnLst>
                              <p:par>
                                <p:cTn id="21" presetID="14" presetClass="entr" presetSubtype="1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par>
                          <p:cTn id="32" fill="hold">
                            <p:stCondLst>
                              <p:cond delay="500"/>
                            </p:stCondLst>
                            <p:childTnLst>
                              <p:par>
                                <p:cTn id="33" presetID="14" presetClass="entr" presetSubtype="1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randombar(horizontal)">
                                      <p:cBhvr>
                                        <p:cTn id="35" dur="500"/>
                                        <p:tgtEl>
                                          <p:spTgt spid="10"/>
                                        </p:tgtEl>
                                      </p:cBhvr>
                                    </p:animEffect>
                                  </p:childTnLst>
                                </p:cTn>
                              </p:par>
                            </p:childTnLst>
                          </p:cTn>
                        </p:par>
                        <p:par>
                          <p:cTn id="36" fill="hold">
                            <p:stCondLst>
                              <p:cond delay="1000"/>
                            </p:stCondLst>
                            <p:childTnLst>
                              <p:par>
                                <p:cTn id="37" presetID="2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1500"/>
                            </p:stCondLst>
                            <p:childTnLst>
                              <p:par>
                                <p:cTn id="41" presetID="14" presetClass="entr" presetSubtype="1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childTnLst>
                          </p:cTn>
                        </p:par>
                        <p:par>
                          <p:cTn id="44" fill="hold">
                            <p:stCondLst>
                              <p:cond delay="2000"/>
                            </p:stCondLst>
                            <p:childTnLst>
                              <p:par>
                                <p:cTn id="45" presetID="14" presetClass="entr" presetSubtype="1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randombar(horizontal)">
                                      <p:cBhvr>
                                        <p:cTn id="47" dur="500"/>
                                        <p:tgtEl>
                                          <p:spTgt spid="11"/>
                                        </p:tgtEl>
                                      </p:cBhvr>
                                    </p:animEffect>
                                  </p:childTnLst>
                                </p:cTn>
                              </p:par>
                            </p:childTnLst>
                          </p:cTn>
                        </p:par>
                        <p:par>
                          <p:cTn id="48" fill="hold">
                            <p:stCondLst>
                              <p:cond delay="2500"/>
                            </p:stCondLst>
                            <p:childTnLst>
                              <p:par>
                                <p:cTn id="49" presetID="22" presetClass="entr" presetSubtype="8"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par>
                          <p:cTn id="52" fill="hold">
                            <p:stCondLst>
                              <p:cond delay="3000"/>
                            </p:stCondLst>
                            <p:childTnLst>
                              <p:par>
                                <p:cTn id="53" presetID="14" presetClass="entr" presetSubtype="1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randombar(horizontal)">
                                      <p:cBhvr>
                                        <p:cTn id="55" dur="500"/>
                                        <p:tgtEl>
                                          <p:spTgt spid="15"/>
                                        </p:tgtEl>
                                      </p:cBhvr>
                                    </p:animEffect>
                                  </p:childTnLst>
                                </p:cTn>
                              </p:par>
                            </p:childTnLst>
                          </p:cTn>
                        </p:par>
                        <p:par>
                          <p:cTn id="56" fill="hold">
                            <p:stCondLst>
                              <p:cond delay="3500"/>
                            </p:stCondLst>
                            <p:childTnLst>
                              <p:par>
                                <p:cTn id="57" presetID="14" presetClass="entr" presetSubtype="1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randombar(horizontal)">
                                      <p:cBhvr>
                                        <p:cTn id="59" dur="500"/>
                                        <p:tgtEl>
                                          <p:spTgt spid="12"/>
                                        </p:tgtEl>
                                      </p:cBhvr>
                                    </p:animEffect>
                                  </p:childTnLst>
                                </p:cTn>
                              </p:par>
                            </p:childTnLst>
                          </p:cTn>
                        </p:par>
                        <p:par>
                          <p:cTn id="60" fill="hold">
                            <p:stCondLst>
                              <p:cond delay="4000"/>
                            </p:stCondLst>
                            <p:childTnLst>
                              <p:par>
                                <p:cTn id="61" presetID="22" presetClass="entr" presetSubtype="8" fill="hold"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childTnLst>
                          </p:cTn>
                        </p:par>
                        <p:par>
                          <p:cTn id="64" fill="hold">
                            <p:stCondLst>
                              <p:cond delay="4500"/>
                            </p:stCondLst>
                            <p:childTnLst>
                              <p:par>
                                <p:cTn id="65" presetID="14" presetClass="entr" presetSubtype="1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randombar(horizontal)">
                                      <p:cBhvr>
                                        <p:cTn id="67" dur="500"/>
                                        <p:tgtEl>
                                          <p:spTgt spid="18"/>
                                        </p:tgtEl>
                                      </p:cBhvr>
                                    </p:animEffect>
                                  </p:childTnLst>
                                </p:cTn>
                              </p:par>
                            </p:childTnLst>
                          </p:cTn>
                        </p:par>
                        <p:par>
                          <p:cTn id="68" fill="hold">
                            <p:stCondLst>
                              <p:cond delay="5000"/>
                            </p:stCondLst>
                            <p:childTnLst>
                              <p:par>
                                <p:cTn id="69" presetID="14" presetClass="entr" presetSubtype="10"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randombar(horizontal)">
                                      <p:cBhvr>
                                        <p:cTn id="71" dur="500"/>
                                        <p:tgtEl>
                                          <p:spTgt spid="31"/>
                                        </p:tgtEl>
                                      </p:cBhvr>
                                    </p:animEffect>
                                  </p:childTnLst>
                                </p:cTn>
                              </p:par>
                            </p:childTnLst>
                          </p:cTn>
                        </p:par>
                        <p:par>
                          <p:cTn id="72" fill="hold">
                            <p:stCondLst>
                              <p:cond delay="5500"/>
                            </p:stCondLst>
                            <p:childTnLst>
                              <p:par>
                                <p:cTn id="73" presetID="22" presetClass="entr" presetSubtype="8" fill="hold"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6000"/>
                            </p:stCondLst>
                            <p:childTnLst>
                              <p:par>
                                <p:cTn id="77" presetID="14" presetClass="entr" presetSubtype="10"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randombar(horizontal)">
                                      <p:cBhvr>
                                        <p:cTn id="79" dur="500"/>
                                        <p:tgtEl>
                                          <p:spTgt spid="32"/>
                                        </p:tgtEl>
                                      </p:cBhvr>
                                    </p:animEffect>
                                  </p:childTnLst>
                                </p:cTn>
                              </p:par>
                            </p:childTnLst>
                          </p:cTn>
                        </p:par>
                      </p:childTnLst>
                    </p:cTn>
                  </p:par>
                  <p:par>
                    <p:cTn id="80" fill="hold">
                      <p:stCondLst>
                        <p:cond delay="indefinite"/>
                      </p:stCondLst>
                      <p:childTnLst>
                        <p:par>
                          <p:cTn id="81" fill="hold">
                            <p:stCondLst>
                              <p:cond delay="0"/>
                            </p:stCondLst>
                            <p:childTnLst>
                              <p:par>
                                <p:cTn id="82" presetID="14" presetClass="entr" presetSubtype="10" fill="hold" grpId="0" nodeType="click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randombar(horizontal)">
                                      <p:cBhvr>
                                        <p:cTn id="84" dur="500"/>
                                        <p:tgtEl>
                                          <p:spTgt spid="7"/>
                                        </p:tgtEl>
                                      </p:cBhvr>
                                    </p:animEffect>
                                  </p:childTnLst>
                                </p:cTn>
                              </p:par>
                            </p:childTnLst>
                          </p:cTn>
                        </p:par>
                        <p:par>
                          <p:cTn id="85" fill="hold">
                            <p:stCondLst>
                              <p:cond delay="500"/>
                            </p:stCondLst>
                            <p:childTnLst>
                              <p:par>
                                <p:cTn id="86" presetID="22" presetClass="entr" presetSubtype="8" fill="hold" nodeType="afterEffect">
                                  <p:stCondLst>
                                    <p:cond delay="0"/>
                                  </p:stCondLst>
                                  <p:childTnLst>
                                    <p:set>
                                      <p:cBhvr>
                                        <p:cTn id="87" dur="1" fill="hold">
                                          <p:stCondLst>
                                            <p:cond delay="0"/>
                                          </p:stCondLst>
                                        </p:cTn>
                                        <p:tgtEl>
                                          <p:spTgt spid="21"/>
                                        </p:tgtEl>
                                        <p:attrNameLst>
                                          <p:attrName>style.visibility</p:attrName>
                                        </p:attrNameLst>
                                      </p:cBhvr>
                                      <p:to>
                                        <p:strVal val="visible"/>
                                      </p:to>
                                    </p:set>
                                    <p:animEffect transition="in" filter="wipe(left)">
                                      <p:cBhvr>
                                        <p:cTn id="88" dur="500"/>
                                        <p:tgtEl>
                                          <p:spTgt spid="21"/>
                                        </p:tgtEl>
                                      </p:cBhvr>
                                    </p:animEffect>
                                  </p:childTnLst>
                                </p:cTn>
                              </p:par>
                            </p:childTnLst>
                          </p:cTn>
                        </p:par>
                        <p:par>
                          <p:cTn id="89" fill="hold">
                            <p:stCondLst>
                              <p:cond delay="1000"/>
                            </p:stCondLst>
                            <p:childTnLst>
                              <p:par>
                                <p:cTn id="90" presetID="14" presetClass="entr" presetSubtype="10"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randombar(horizontal)">
                                      <p:cBhvr>
                                        <p:cTn id="92" dur="500"/>
                                        <p:tgtEl>
                                          <p:spTgt spid="20"/>
                                        </p:tgtEl>
                                      </p:cBhvr>
                                    </p:animEffect>
                                  </p:childTnLst>
                                </p:cTn>
                              </p:par>
                            </p:childTnLst>
                          </p:cTn>
                        </p:par>
                      </p:childTnLst>
                    </p:cTn>
                  </p:par>
                  <p:par>
                    <p:cTn id="93" fill="hold">
                      <p:stCondLst>
                        <p:cond delay="indefinite"/>
                      </p:stCondLst>
                      <p:childTnLst>
                        <p:par>
                          <p:cTn id="94" fill="hold">
                            <p:stCondLst>
                              <p:cond delay="0"/>
                            </p:stCondLst>
                            <p:childTnLst>
                              <p:par>
                                <p:cTn id="95" presetID="14" presetClass="entr" presetSubtype="10" fill="hold" grpId="0" nodeType="clickEffect">
                                  <p:stCondLst>
                                    <p:cond delay="0"/>
                                  </p:stCondLst>
                                  <p:childTnLst>
                                    <p:set>
                                      <p:cBhvr>
                                        <p:cTn id="96" dur="1" fill="hold">
                                          <p:stCondLst>
                                            <p:cond delay="0"/>
                                          </p:stCondLst>
                                        </p:cTn>
                                        <p:tgtEl>
                                          <p:spTgt spid="8"/>
                                        </p:tgtEl>
                                        <p:attrNameLst>
                                          <p:attrName>style.visibility</p:attrName>
                                        </p:attrNameLst>
                                      </p:cBhvr>
                                      <p:to>
                                        <p:strVal val="visible"/>
                                      </p:to>
                                    </p:set>
                                    <p:animEffect transition="in" filter="randombar(horizontal)">
                                      <p:cBhvr>
                                        <p:cTn id="97" dur="500"/>
                                        <p:tgtEl>
                                          <p:spTgt spid="8"/>
                                        </p:tgtEl>
                                      </p:cBhvr>
                                    </p:animEffect>
                                  </p:childTnLst>
                                </p:cTn>
                              </p:par>
                            </p:childTnLst>
                          </p:cTn>
                        </p:par>
                        <p:par>
                          <p:cTn id="98" fill="hold">
                            <p:stCondLst>
                              <p:cond delay="500"/>
                            </p:stCondLst>
                            <p:childTnLst>
                              <p:par>
                                <p:cTn id="99" presetID="22" presetClass="entr" presetSubtype="8" fill="hold" nodeType="after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wipe(left)">
                                      <p:cBhvr>
                                        <p:cTn id="101" dur="500"/>
                                        <p:tgtEl>
                                          <p:spTgt spid="22"/>
                                        </p:tgtEl>
                                      </p:cBhvr>
                                    </p:animEffect>
                                  </p:childTnLst>
                                </p:cTn>
                              </p:par>
                            </p:childTnLst>
                          </p:cTn>
                        </p:par>
                        <p:par>
                          <p:cTn id="102" fill="hold">
                            <p:stCondLst>
                              <p:cond delay="1000"/>
                            </p:stCondLst>
                            <p:childTnLst>
                              <p:par>
                                <p:cTn id="103" presetID="14" presetClass="entr" presetSubtype="10" fill="hold" grpId="0" nodeType="after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randombar(horizontal)">
                                      <p:cBhvr>
                                        <p:cTn id="105" dur="500"/>
                                        <p:tgtEl>
                                          <p:spTgt spid="17"/>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4" fill="hold" grpId="0" nodeType="click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wipe(down)">
                                      <p:cBhvr>
                                        <p:cTn id="110" dur="500"/>
                                        <p:tgtEl>
                                          <p:spTgt spid="23"/>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24"/>
                                        </p:tgtEl>
                                        <p:attrNameLst>
                                          <p:attrName>style.visibility</p:attrName>
                                        </p:attrNameLst>
                                      </p:cBhvr>
                                      <p:to>
                                        <p:strVal val="visible"/>
                                      </p:to>
                                    </p:set>
                                    <p:anim calcmode="lin" valueType="num">
                                      <p:cBhvr>
                                        <p:cTn id="113" dur="500" fill="hold"/>
                                        <p:tgtEl>
                                          <p:spTgt spid="24"/>
                                        </p:tgtEl>
                                        <p:attrNameLst>
                                          <p:attrName>ppt_w</p:attrName>
                                        </p:attrNameLst>
                                      </p:cBhvr>
                                      <p:tavLst>
                                        <p:tav tm="0">
                                          <p:val>
                                            <p:fltVal val="0"/>
                                          </p:val>
                                        </p:tav>
                                        <p:tav tm="100000">
                                          <p:val>
                                            <p:strVal val="#ppt_w"/>
                                          </p:val>
                                        </p:tav>
                                      </p:tavLst>
                                    </p:anim>
                                    <p:anim calcmode="lin" valueType="num">
                                      <p:cBhvr>
                                        <p:cTn id="114" dur="500" fill="hold"/>
                                        <p:tgtEl>
                                          <p:spTgt spid="24"/>
                                        </p:tgtEl>
                                        <p:attrNameLst>
                                          <p:attrName>ppt_h</p:attrName>
                                        </p:attrNameLst>
                                      </p:cBhvr>
                                      <p:tavLst>
                                        <p:tav tm="0">
                                          <p:val>
                                            <p:fltVal val="0"/>
                                          </p:val>
                                        </p:tav>
                                        <p:tav tm="100000">
                                          <p:val>
                                            <p:strVal val="#ppt_h"/>
                                          </p:val>
                                        </p:tav>
                                      </p:tavLst>
                                    </p:anim>
                                    <p:animEffect transition="in" filter="fade">
                                      <p:cBhvr>
                                        <p:cTn id="1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p:bldP spid="7" grpId="0"/>
      <p:bldP spid="8" grpId="0"/>
      <p:bldP spid="9" grpId="0" animBg="1"/>
      <p:bldP spid="10" grpId="0"/>
      <p:bldP spid="11" grpId="0"/>
      <p:bldP spid="12" grpId="0"/>
      <p:bldP spid="14" grpId="0"/>
      <p:bldP spid="15" grpId="0"/>
      <p:bldP spid="17" grpId="0"/>
      <p:bldP spid="18" grpId="0"/>
      <p:bldP spid="20" grpId="0"/>
      <p:bldP spid="23" grpId="0" animBg="1"/>
      <p:bldP spid="24" grpId="0"/>
      <p:bldP spid="27" grpId="0"/>
      <p:bldP spid="31" grpId="0"/>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6525" y="278618"/>
            <a:ext cx="2089541" cy="628335"/>
            <a:chOff x="206525" y="278618"/>
            <a:chExt cx="2089541" cy="628335"/>
          </a:xfrm>
        </p:grpSpPr>
        <p:sp>
          <p:nvSpPr>
            <p:cNvPr id="3" name="文本框 13"/>
            <p:cNvSpPr txBox="1">
              <a:spLocks noChangeArrowheads="1"/>
            </p:cNvSpPr>
            <p:nvPr/>
          </p:nvSpPr>
          <p:spPr bwMode="auto">
            <a:xfrm>
              <a:off x="437682" y="278618"/>
              <a:ext cx="185838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dirty="0">
                  <a:solidFill>
                    <a:schemeClr val="accent5"/>
                  </a:solidFill>
                  <a:latin typeface="黑体" panose="02010609060101010101" pitchFamily="49" charset="-122"/>
                  <a:ea typeface="黑体" panose="02010609060101010101" pitchFamily="49" charset="-122"/>
                </a:rPr>
                <a:t>主题概括</a:t>
              </a:r>
              <a:endParaRPr lang="zh-CN" altLang="en-US" sz="3200" b="1" dirty="0">
                <a:solidFill>
                  <a:schemeClr val="accent5"/>
                </a:solidFill>
                <a:latin typeface="黑体" panose="02010609060101010101" pitchFamily="49" charset="-122"/>
                <a:ea typeface="黑体" panose="02010609060101010101" pitchFamily="49" charset="-122"/>
              </a:endParaRPr>
            </a:p>
          </p:txBody>
        </p:sp>
        <p:sp>
          <p:nvSpPr>
            <p:cNvPr id="4" name="1"/>
            <p:cNvSpPr/>
            <p:nvPr/>
          </p:nvSpPr>
          <p:spPr>
            <a:xfrm>
              <a:off x="206525" y="297268"/>
              <a:ext cx="231157"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455839 w 606244"/>
                <a:gd name="T25" fmla="*/ 455839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455839 w 606244"/>
                <a:gd name="T41" fmla="*/ 455839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7" h="3875">
                  <a:moveTo>
                    <a:pt x="67" y="0"/>
                  </a:moveTo>
                  <a:cubicBezTo>
                    <a:pt x="30" y="0"/>
                    <a:pt x="0" y="30"/>
                    <a:pt x="0" y="67"/>
                  </a:cubicBezTo>
                  <a:lnTo>
                    <a:pt x="0" y="3800"/>
                  </a:lnTo>
                  <a:cubicBezTo>
                    <a:pt x="0" y="3837"/>
                    <a:pt x="30" y="3867"/>
                    <a:pt x="67" y="3867"/>
                  </a:cubicBezTo>
                  <a:cubicBezTo>
                    <a:pt x="86" y="3867"/>
                    <a:pt x="105" y="3858"/>
                    <a:pt x="118" y="3843"/>
                  </a:cubicBezTo>
                  <a:lnTo>
                    <a:pt x="733" y="3104"/>
                  </a:lnTo>
                  <a:lnTo>
                    <a:pt x="1349" y="3843"/>
                  </a:lnTo>
                  <a:cubicBezTo>
                    <a:pt x="1372" y="3871"/>
                    <a:pt x="1414" y="3875"/>
                    <a:pt x="1443" y="3851"/>
                  </a:cubicBezTo>
                  <a:cubicBezTo>
                    <a:pt x="1458" y="3839"/>
                    <a:pt x="1467" y="3820"/>
                    <a:pt x="1467" y="3800"/>
                  </a:cubicBezTo>
                  <a:lnTo>
                    <a:pt x="1467" y="67"/>
                  </a:lnTo>
                  <a:cubicBezTo>
                    <a:pt x="1467" y="30"/>
                    <a:pt x="1437" y="0"/>
                    <a:pt x="1400" y="0"/>
                  </a:cubicBezTo>
                  <a:lnTo>
                    <a:pt x="67" y="0"/>
                  </a:lnTo>
                  <a:close/>
                  <a:moveTo>
                    <a:pt x="133" y="133"/>
                  </a:moveTo>
                  <a:lnTo>
                    <a:pt x="1333" y="133"/>
                  </a:lnTo>
                  <a:lnTo>
                    <a:pt x="1333" y="3616"/>
                  </a:lnTo>
                  <a:lnTo>
                    <a:pt x="785" y="2957"/>
                  </a:lnTo>
                  <a:cubicBezTo>
                    <a:pt x="761" y="2929"/>
                    <a:pt x="719" y="2925"/>
                    <a:pt x="691" y="2949"/>
                  </a:cubicBezTo>
                  <a:cubicBezTo>
                    <a:pt x="688" y="2951"/>
                    <a:pt x="685" y="2954"/>
                    <a:pt x="682" y="2957"/>
                  </a:cubicBezTo>
                  <a:lnTo>
                    <a:pt x="133" y="3616"/>
                  </a:lnTo>
                  <a:lnTo>
                    <a:pt x="133" y="133"/>
                  </a:lnTo>
                  <a:close/>
                  <a:moveTo>
                    <a:pt x="267" y="233"/>
                  </a:moveTo>
                  <a:cubicBezTo>
                    <a:pt x="248" y="233"/>
                    <a:pt x="233" y="248"/>
                    <a:pt x="233" y="267"/>
                  </a:cubicBezTo>
                  <a:lnTo>
                    <a:pt x="233" y="1133"/>
                  </a:lnTo>
                  <a:cubicBezTo>
                    <a:pt x="233" y="1152"/>
                    <a:pt x="248" y="1167"/>
                    <a:pt x="266" y="1167"/>
                  </a:cubicBezTo>
                  <a:cubicBezTo>
                    <a:pt x="285" y="1167"/>
                    <a:pt x="300" y="1153"/>
                    <a:pt x="300" y="1134"/>
                  </a:cubicBezTo>
                  <a:lnTo>
                    <a:pt x="300" y="1133"/>
                  </a:lnTo>
                  <a:lnTo>
                    <a:pt x="300" y="300"/>
                  </a:lnTo>
                  <a:lnTo>
                    <a:pt x="733" y="300"/>
                  </a:lnTo>
                  <a:cubicBezTo>
                    <a:pt x="752" y="300"/>
                    <a:pt x="767" y="286"/>
                    <a:pt x="767" y="267"/>
                  </a:cubicBezTo>
                  <a:cubicBezTo>
                    <a:pt x="767" y="249"/>
                    <a:pt x="753" y="234"/>
                    <a:pt x="734" y="233"/>
                  </a:cubicBezTo>
                  <a:lnTo>
                    <a:pt x="733" y="233"/>
                  </a:lnTo>
                  <a:lnTo>
                    <a:pt x="267" y="2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75000"/>
                  </a:schemeClr>
                </a:solidFill>
              </a:endParaRPr>
            </a:p>
          </p:txBody>
        </p:sp>
      </p:grpSp>
      <p:sp>
        <p:nvSpPr>
          <p:cNvPr id="5" name="文本框 4"/>
          <p:cNvSpPr txBox="1">
            <a:spLocks noChangeArrowheads="1"/>
          </p:cNvSpPr>
          <p:nvPr/>
        </p:nvSpPr>
        <p:spPr bwMode="auto">
          <a:xfrm>
            <a:off x="573087" y="1160889"/>
            <a:ext cx="7997825" cy="3202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3200" b="1" dirty="0">
                <a:solidFill>
                  <a:srgbClr val="FFFFFF"/>
                </a:solidFill>
                <a:latin typeface="楷体" panose="02010609060101010101" pitchFamily="49" charset="-122"/>
                <a:ea typeface="楷体" panose="02010609060101010101" pitchFamily="49" charset="-122"/>
              </a:rPr>
              <a:t>    本文是一篇</a:t>
            </a:r>
            <a:r>
              <a:rPr lang="zh-CN" altLang="en-US" sz="3200" b="1" dirty="0">
                <a:solidFill>
                  <a:srgbClr val="FFFF00"/>
                </a:solidFill>
                <a:latin typeface="楷体" panose="02010609060101010101" pitchFamily="49" charset="-122"/>
                <a:ea typeface="楷体" panose="02010609060101010101" pitchFamily="49" charset="-122"/>
              </a:rPr>
              <a:t>叙事散文</a:t>
            </a:r>
            <a:r>
              <a:rPr lang="zh-CN" altLang="en-US" sz="3200" b="1" dirty="0">
                <a:solidFill>
                  <a:srgbClr val="FFFFFF"/>
                </a:solidFill>
                <a:latin typeface="楷体" panose="02010609060101010101" pitchFamily="49" charset="-122"/>
                <a:ea typeface="楷体" panose="02010609060101010101" pitchFamily="49" charset="-122"/>
              </a:rPr>
              <a:t>，作者</a:t>
            </a:r>
            <a:r>
              <a:rPr lang="zh-CN" altLang="en-US" sz="3200" b="1" dirty="0">
                <a:solidFill>
                  <a:srgbClr val="FFFF00"/>
                </a:solidFill>
                <a:latin typeface="楷体" panose="02010609060101010101" pitchFamily="49" charset="-122"/>
                <a:ea typeface="楷体" panose="02010609060101010101" pitchFamily="49" charset="-122"/>
              </a:rPr>
              <a:t>冰心</a:t>
            </a:r>
            <a:r>
              <a:rPr lang="zh-CN" altLang="en-US" sz="3200" b="1" dirty="0">
                <a:solidFill>
                  <a:srgbClr val="FFFFFF"/>
                </a:solidFill>
                <a:latin typeface="楷体" panose="02010609060101010101" pitchFamily="49" charset="-122"/>
                <a:ea typeface="楷体" panose="02010609060101010101" pitchFamily="49" charset="-122"/>
              </a:rPr>
              <a:t>按</a:t>
            </a:r>
            <a:r>
              <a:rPr lang="zh-CN" altLang="en-US" sz="3200" b="1" dirty="0">
                <a:solidFill>
                  <a:srgbClr val="FFFF00"/>
                </a:solidFill>
                <a:latin typeface="楷体" panose="02010609060101010101" pitchFamily="49" charset="-122"/>
                <a:ea typeface="楷体" panose="02010609060101010101" pitchFamily="49" charset="-122"/>
              </a:rPr>
              <a:t>时间</a:t>
            </a:r>
            <a:r>
              <a:rPr lang="zh-CN" altLang="en-US" sz="3200" b="1" dirty="0">
                <a:solidFill>
                  <a:srgbClr val="FFFFFF"/>
                </a:solidFill>
                <a:latin typeface="楷体" panose="02010609060101010101" pitchFamily="49" charset="-122"/>
                <a:ea typeface="楷体" panose="02010609060101010101" pitchFamily="49" charset="-122"/>
              </a:rPr>
              <a:t>顺序，回忆自己童年时期的</a:t>
            </a:r>
            <a:r>
              <a:rPr lang="zh-CN" altLang="en-US" sz="3200" b="1" dirty="0">
                <a:solidFill>
                  <a:srgbClr val="FFFF00"/>
                </a:solidFill>
                <a:latin typeface="楷体" panose="02010609060101010101" pitchFamily="49" charset="-122"/>
                <a:ea typeface="楷体" panose="02010609060101010101" pitchFamily="49" charset="-122"/>
              </a:rPr>
              <a:t>读书经历</a:t>
            </a:r>
            <a:r>
              <a:rPr lang="zh-CN" altLang="en-US" sz="3200" b="1" dirty="0">
                <a:solidFill>
                  <a:srgbClr val="FFFFFF"/>
                </a:solidFill>
                <a:latin typeface="楷体" panose="02010609060101010101" pitchFamily="49" charset="-122"/>
                <a:ea typeface="楷体" panose="02010609060101010101" pitchFamily="49" charset="-122"/>
              </a:rPr>
              <a:t>、</a:t>
            </a:r>
            <a:r>
              <a:rPr lang="zh-CN" altLang="en-US" sz="3200" b="1" dirty="0">
                <a:solidFill>
                  <a:srgbClr val="FFFF00"/>
                </a:solidFill>
                <a:latin typeface="楷体" panose="02010609060101010101" pitchFamily="49" charset="-122"/>
                <a:ea typeface="楷体" panose="02010609060101010101" pitchFamily="49" charset="-122"/>
              </a:rPr>
              <a:t>多年的读书经验</a:t>
            </a:r>
            <a:r>
              <a:rPr lang="zh-CN" altLang="en-US" sz="3200" b="1" dirty="0">
                <a:solidFill>
                  <a:srgbClr val="FFFFFF"/>
                </a:solidFill>
                <a:latin typeface="楷体" panose="02010609060101010101" pitchFamily="49" charset="-122"/>
                <a:ea typeface="楷体" panose="02010609060101010101" pitchFamily="49" charset="-122"/>
              </a:rPr>
              <a:t>、</a:t>
            </a:r>
            <a:r>
              <a:rPr lang="zh-CN" altLang="en-US" sz="3200" b="1" dirty="0">
                <a:solidFill>
                  <a:srgbClr val="FFFF00"/>
                </a:solidFill>
                <a:latin typeface="楷体" panose="02010609060101010101" pitchFamily="49" charset="-122"/>
                <a:ea typeface="楷体" panose="02010609060101010101" pitchFamily="49" charset="-122"/>
              </a:rPr>
              <a:t>选书的标准</a:t>
            </a:r>
            <a:r>
              <a:rPr lang="zh-CN" altLang="en-US" sz="3200" b="1" dirty="0">
                <a:solidFill>
                  <a:srgbClr val="FFFFFF"/>
                </a:solidFill>
                <a:latin typeface="楷体" panose="02010609060101010101" pitchFamily="49" charset="-122"/>
                <a:ea typeface="楷体" panose="02010609060101010101" pitchFamily="49" charset="-122"/>
              </a:rPr>
              <a:t>以及</a:t>
            </a:r>
            <a:r>
              <a:rPr lang="zh-CN" altLang="en-US" sz="3200" b="1" dirty="0">
                <a:solidFill>
                  <a:srgbClr val="FFFF00"/>
                </a:solidFill>
                <a:latin typeface="楷体" panose="02010609060101010101" pitchFamily="49" charset="-122"/>
                <a:ea typeface="楷体" panose="02010609060101010101" pitchFamily="49" charset="-122"/>
              </a:rPr>
              <a:t>读书的方法</a:t>
            </a:r>
            <a:r>
              <a:rPr lang="zh-CN" altLang="en-US" sz="3200" b="1" dirty="0">
                <a:solidFill>
                  <a:srgbClr val="FFFFFF"/>
                </a:solidFill>
                <a:latin typeface="楷体" panose="02010609060101010101" pitchFamily="49" charset="-122"/>
                <a:ea typeface="楷体" panose="02010609060101010101" pitchFamily="49" charset="-122"/>
              </a:rPr>
              <a:t>，表达</a:t>
            </a:r>
            <a:r>
              <a:rPr lang="zh-CN" altLang="en-US" sz="3200" b="1" dirty="0">
                <a:solidFill>
                  <a:srgbClr val="FFFF00"/>
                </a:solidFill>
                <a:latin typeface="楷体" panose="02010609060101010101" pitchFamily="49" charset="-122"/>
                <a:ea typeface="楷体" panose="02010609060101010101" pitchFamily="49" charset="-122"/>
              </a:rPr>
              <a:t>“读书是我生命中最大的快乐”“读书好，多读书，读好书”</a:t>
            </a:r>
            <a:r>
              <a:rPr lang="zh-CN" altLang="en-US" sz="3200" b="1" dirty="0">
                <a:solidFill>
                  <a:srgbClr val="FFFFFF"/>
                </a:solidFill>
                <a:latin typeface="楷体" panose="02010609060101010101" pitchFamily="49" charset="-122"/>
                <a:ea typeface="楷体" panose="02010609060101010101" pitchFamily="49" charset="-122"/>
              </a:rPr>
              <a:t>等感悟。</a:t>
            </a:r>
            <a:endParaRPr lang="zh-CN" altLang="en-US" sz="3200" b="1" dirty="0">
              <a:solidFill>
                <a:srgbClr val="FFFFFF"/>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文本框 5"/>
          <p:cNvSpPr txBox="1">
            <a:spLocks noChangeArrowheads="1"/>
          </p:cNvSpPr>
          <p:nvPr/>
        </p:nvSpPr>
        <p:spPr bwMode="auto">
          <a:xfrm>
            <a:off x="2851150" y="981075"/>
            <a:ext cx="3467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a:solidFill>
                  <a:srgbClr val="FFFF00"/>
                </a:solidFill>
              </a:rPr>
              <a:t>关于“书”的名言</a:t>
            </a:r>
            <a:endParaRPr lang="zh-CN" altLang="en-US" sz="3200" b="1">
              <a:solidFill>
                <a:srgbClr val="FFFF00"/>
              </a:solidFill>
            </a:endParaRPr>
          </a:p>
        </p:txBody>
      </p:sp>
      <p:sp>
        <p:nvSpPr>
          <p:cNvPr id="4" name="文本框 3"/>
          <p:cNvSpPr txBox="1">
            <a:spLocks noChangeArrowheads="1"/>
          </p:cNvSpPr>
          <p:nvPr/>
        </p:nvSpPr>
        <p:spPr bwMode="auto">
          <a:xfrm>
            <a:off x="498475" y="1677988"/>
            <a:ext cx="8424863" cy="265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en-US" altLang="zh-CN" sz="3200" b="1">
                <a:solidFill>
                  <a:srgbClr val="FFFFFF"/>
                </a:solidFill>
                <a:latin typeface="楷体" panose="02010609060101010101" pitchFamily="49" charset="-122"/>
                <a:ea typeface="楷体" panose="02010609060101010101" pitchFamily="49" charset="-122"/>
              </a:rPr>
              <a:t>1.</a:t>
            </a:r>
            <a:r>
              <a:rPr lang="zh-CN" altLang="en-US" sz="3200" b="1">
                <a:solidFill>
                  <a:srgbClr val="FFFFFF"/>
                </a:solidFill>
                <a:latin typeface="楷体" panose="02010609060101010101" pitchFamily="49" charset="-122"/>
                <a:ea typeface="楷体" panose="02010609060101010101" pitchFamily="49" charset="-122"/>
              </a:rPr>
              <a:t>书籍是人类进步的阶梯。</a:t>
            </a:r>
            <a:r>
              <a:rPr lang="en-US" altLang="zh-CN" sz="3200" b="1">
                <a:solidFill>
                  <a:srgbClr val="FFFFFF"/>
                </a:solidFill>
                <a:latin typeface="楷体" panose="02010609060101010101" pitchFamily="49" charset="-122"/>
                <a:ea typeface="楷体" panose="02010609060101010101" pitchFamily="49" charset="-122"/>
              </a:rPr>
              <a:t>——</a:t>
            </a:r>
            <a:r>
              <a:rPr lang="zh-CN" altLang="en-US" sz="3200" b="1">
                <a:solidFill>
                  <a:srgbClr val="FFFFFF"/>
                </a:solidFill>
                <a:latin typeface="楷体" panose="02010609060101010101" pitchFamily="49" charset="-122"/>
                <a:ea typeface="楷体" panose="02010609060101010101" pitchFamily="49" charset="-122"/>
              </a:rPr>
              <a:t>高尔基</a:t>
            </a:r>
            <a:endParaRPr lang="en-US" altLang="zh-CN" sz="3200" b="1">
              <a:solidFill>
                <a:srgbClr val="FFFFFF"/>
              </a:solidFill>
              <a:latin typeface="楷体" panose="02010609060101010101" pitchFamily="49" charset="-122"/>
              <a:ea typeface="楷体" panose="02010609060101010101" pitchFamily="49" charset="-122"/>
            </a:endParaRPr>
          </a:p>
          <a:p>
            <a:pPr>
              <a:lnSpc>
                <a:spcPct val="130000"/>
              </a:lnSpc>
            </a:pPr>
            <a:r>
              <a:rPr lang="en-US" altLang="zh-CN" sz="3200" b="1">
                <a:solidFill>
                  <a:srgbClr val="FFFFFF"/>
                </a:solidFill>
                <a:latin typeface="楷体" panose="02010609060101010101" pitchFamily="49" charset="-122"/>
                <a:ea typeface="楷体" panose="02010609060101010101" pitchFamily="49" charset="-122"/>
              </a:rPr>
              <a:t>2.</a:t>
            </a:r>
            <a:r>
              <a:rPr lang="zh-CN" altLang="en-US" sz="3200" b="1">
                <a:solidFill>
                  <a:srgbClr val="FFFFFF"/>
                </a:solidFill>
                <a:latin typeface="楷体" panose="02010609060101010101" pitchFamily="49" charset="-122"/>
                <a:ea typeface="楷体" panose="02010609060101010101" pitchFamily="49" charset="-122"/>
              </a:rPr>
              <a:t>书籍是巨大的力量。</a:t>
            </a:r>
            <a:r>
              <a:rPr lang="en-US" altLang="zh-CN" sz="3200" b="1">
                <a:solidFill>
                  <a:srgbClr val="FFFFFF"/>
                </a:solidFill>
                <a:latin typeface="楷体" panose="02010609060101010101" pitchFamily="49" charset="-122"/>
                <a:ea typeface="楷体" panose="02010609060101010101" pitchFamily="49" charset="-122"/>
              </a:rPr>
              <a:t>——</a:t>
            </a:r>
            <a:r>
              <a:rPr lang="zh-CN" altLang="en-US" sz="3200" b="1">
                <a:solidFill>
                  <a:srgbClr val="FFFFFF"/>
                </a:solidFill>
                <a:latin typeface="楷体" panose="02010609060101010101" pitchFamily="49" charset="-122"/>
                <a:ea typeface="楷体" panose="02010609060101010101" pitchFamily="49" charset="-122"/>
              </a:rPr>
              <a:t>列宁</a:t>
            </a:r>
            <a:endParaRPr lang="en-US" altLang="zh-CN" sz="3200" b="1">
              <a:solidFill>
                <a:srgbClr val="FFFFFF"/>
              </a:solidFill>
              <a:latin typeface="楷体" panose="02010609060101010101" pitchFamily="49" charset="-122"/>
              <a:ea typeface="楷体" panose="02010609060101010101" pitchFamily="49" charset="-122"/>
            </a:endParaRPr>
          </a:p>
          <a:p>
            <a:pPr>
              <a:lnSpc>
                <a:spcPct val="130000"/>
              </a:lnSpc>
            </a:pPr>
            <a:r>
              <a:rPr lang="en-US" altLang="zh-CN" sz="3200" b="1">
                <a:solidFill>
                  <a:srgbClr val="FFFFFF"/>
                </a:solidFill>
                <a:latin typeface="楷体" panose="02010609060101010101" pitchFamily="49" charset="-122"/>
                <a:ea typeface="楷体" panose="02010609060101010101" pitchFamily="49" charset="-122"/>
              </a:rPr>
              <a:t>3.</a:t>
            </a:r>
            <a:r>
              <a:rPr lang="zh-CN" altLang="en-US" sz="3200" b="1">
                <a:solidFill>
                  <a:srgbClr val="FFFFFF"/>
                </a:solidFill>
                <a:latin typeface="楷体" panose="02010609060101010101" pitchFamily="49" charset="-122"/>
                <a:ea typeface="楷体" panose="02010609060101010101" pitchFamily="49" charset="-122"/>
              </a:rPr>
              <a:t>一日无书，百事荒芜。</a:t>
            </a:r>
            <a:r>
              <a:rPr lang="en-US" altLang="zh-CN" sz="3200" b="1">
                <a:solidFill>
                  <a:srgbClr val="FFFFFF"/>
                </a:solidFill>
                <a:latin typeface="楷体" panose="02010609060101010101" pitchFamily="49" charset="-122"/>
                <a:ea typeface="楷体" panose="02010609060101010101" pitchFamily="49" charset="-122"/>
              </a:rPr>
              <a:t>——</a:t>
            </a:r>
            <a:r>
              <a:rPr lang="zh-CN" altLang="en-US" sz="3200" b="1">
                <a:solidFill>
                  <a:srgbClr val="FFFFFF"/>
                </a:solidFill>
                <a:latin typeface="楷体" panose="02010609060101010101" pitchFamily="49" charset="-122"/>
                <a:ea typeface="楷体" panose="02010609060101010101" pitchFamily="49" charset="-122"/>
              </a:rPr>
              <a:t>陈寿</a:t>
            </a:r>
            <a:endParaRPr lang="en-US" altLang="zh-CN" sz="3200" b="1">
              <a:solidFill>
                <a:srgbClr val="FFFFFF"/>
              </a:solidFill>
              <a:latin typeface="楷体" panose="02010609060101010101" pitchFamily="49" charset="-122"/>
              <a:ea typeface="楷体" panose="02010609060101010101" pitchFamily="49" charset="-122"/>
            </a:endParaRPr>
          </a:p>
          <a:p>
            <a:pPr>
              <a:lnSpc>
                <a:spcPct val="130000"/>
              </a:lnSpc>
            </a:pPr>
            <a:r>
              <a:rPr lang="en-US" altLang="zh-CN" sz="3200" b="1">
                <a:solidFill>
                  <a:srgbClr val="FFFFFF"/>
                </a:solidFill>
                <a:latin typeface="楷体" panose="02010609060101010101" pitchFamily="49" charset="-122"/>
                <a:ea typeface="楷体" panose="02010609060101010101" pitchFamily="49" charset="-122"/>
              </a:rPr>
              <a:t>4.</a:t>
            </a:r>
            <a:r>
              <a:rPr lang="zh-CN" altLang="en-US" sz="3200" b="1">
                <a:solidFill>
                  <a:srgbClr val="FFFFFF"/>
                </a:solidFill>
                <a:latin typeface="楷体" panose="02010609060101010101" pitchFamily="49" charset="-122"/>
                <a:ea typeface="楷体" panose="02010609060101010101" pitchFamily="49" charset="-122"/>
              </a:rPr>
              <a:t>过去一切时代的精华尽在书中。</a:t>
            </a:r>
            <a:r>
              <a:rPr lang="en-US" altLang="zh-CN" sz="3200" b="1">
                <a:solidFill>
                  <a:srgbClr val="FFFFFF"/>
                </a:solidFill>
                <a:latin typeface="楷体" panose="02010609060101010101" pitchFamily="49" charset="-122"/>
                <a:ea typeface="楷体" panose="02010609060101010101" pitchFamily="49" charset="-122"/>
              </a:rPr>
              <a:t>——</a:t>
            </a:r>
            <a:r>
              <a:rPr lang="zh-CN" altLang="en-US" sz="3200" b="1">
                <a:solidFill>
                  <a:srgbClr val="FFFFFF"/>
                </a:solidFill>
                <a:latin typeface="楷体" panose="02010609060101010101" pitchFamily="49" charset="-122"/>
                <a:ea typeface="楷体" panose="02010609060101010101" pitchFamily="49" charset="-122"/>
              </a:rPr>
              <a:t>卡莱尔</a:t>
            </a:r>
            <a:endParaRPr lang="zh-CN" altLang="en-US" sz="3200" b="1">
              <a:solidFill>
                <a:srgbClr val="FFFFFF"/>
              </a:solidFill>
              <a:latin typeface="楷体" panose="02010609060101010101" pitchFamily="49" charset="-122"/>
              <a:ea typeface="楷体" panose="02010609060101010101" pitchFamily="49" charset="-122"/>
            </a:endParaRPr>
          </a:p>
        </p:txBody>
      </p:sp>
      <p:grpSp>
        <p:nvGrpSpPr>
          <p:cNvPr id="5" name="组合 4"/>
          <p:cNvGrpSpPr/>
          <p:nvPr/>
        </p:nvGrpSpPr>
        <p:grpSpPr>
          <a:xfrm>
            <a:off x="206525" y="278618"/>
            <a:ext cx="2089541" cy="628335"/>
            <a:chOff x="206525" y="278618"/>
            <a:chExt cx="2089541" cy="628335"/>
          </a:xfrm>
        </p:grpSpPr>
        <p:sp>
          <p:nvSpPr>
            <p:cNvPr id="6" name="文本框 13"/>
            <p:cNvSpPr txBox="1">
              <a:spLocks noChangeArrowheads="1"/>
            </p:cNvSpPr>
            <p:nvPr/>
          </p:nvSpPr>
          <p:spPr bwMode="auto">
            <a:xfrm>
              <a:off x="437682" y="278618"/>
              <a:ext cx="185838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a:solidFill>
                    <a:schemeClr val="accent5"/>
                  </a:solidFill>
                  <a:latin typeface="黑体" panose="02010609060101010101" pitchFamily="49" charset="-122"/>
                  <a:ea typeface="黑体" panose="02010609060101010101" pitchFamily="49" charset="-122"/>
                </a:rPr>
                <a:t>拓展延伸</a:t>
              </a:r>
              <a:endParaRPr lang="zh-CN" altLang="en-US" sz="3200" b="1">
                <a:solidFill>
                  <a:schemeClr val="accent5"/>
                </a:solidFill>
                <a:latin typeface="黑体" panose="02010609060101010101" pitchFamily="49" charset="-122"/>
                <a:ea typeface="黑体" panose="02010609060101010101" pitchFamily="49" charset="-122"/>
              </a:endParaRPr>
            </a:p>
          </p:txBody>
        </p:sp>
        <p:sp>
          <p:nvSpPr>
            <p:cNvPr id="7" name="1"/>
            <p:cNvSpPr/>
            <p:nvPr/>
          </p:nvSpPr>
          <p:spPr>
            <a:xfrm>
              <a:off x="206525" y="297268"/>
              <a:ext cx="231157"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455839 w 606244"/>
                <a:gd name="T25" fmla="*/ 455839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455839 w 606244"/>
                <a:gd name="T41" fmla="*/ 455839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7" h="3875">
                  <a:moveTo>
                    <a:pt x="67" y="0"/>
                  </a:moveTo>
                  <a:cubicBezTo>
                    <a:pt x="30" y="0"/>
                    <a:pt x="0" y="30"/>
                    <a:pt x="0" y="67"/>
                  </a:cubicBezTo>
                  <a:lnTo>
                    <a:pt x="0" y="3800"/>
                  </a:lnTo>
                  <a:cubicBezTo>
                    <a:pt x="0" y="3837"/>
                    <a:pt x="30" y="3867"/>
                    <a:pt x="67" y="3867"/>
                  </a:cubicBezTo>
                  <a:cubicBezTo>
                    <a:pt x="86" y="3867"/>
                    <a:pt x="105" y="3858"/>
                    <a:pt x="118" y="3843"/>
                  </a:cubicBezTo>
                  <a:lnTo>
                    <a:pt x="733" y="3104"/>
                  </a:lnTo>
                  <a:lnTo>
                    <a:pt x="1349" y="3843"/>
                  </a:lnTo>
                  <a:cubicBezTo>
                    <a:pt x="1372" y="3871"/>
                    <a:pt x="1414" y="3875"/>
                    <a:pt x="1443" y="3851"/>
                  </a:cubicBezTo>
                  <a:cubicBezTo>
                    <a:pt x="1458" y="3839"/>
                    <a:pt x="1467" y="3820"/>
                    <a:pt x="1467" y="3800"/>
                  </a:cubicBezTo>
                  <a:lnTo>
                    <a:pt x="1467" y="67"/>
                  </a:lnTo>
                  <a:cubicBezTo>
                    <a:pt x="1467" y="30"/>
                    <a:pt x="1437" y="0"/>
                    <a:pt x="1400" y="0"/>
                  </a:cubicBezTo>
                  <a:lnTo>
                    <a:pt x="67" y="0"/>
                  </a:lnTo>
                  <a:close/>
                  <a:moveTo>
                    <a:pt x="133" y="133"/>
                  </a:moveTo>
                  <a:lnTo>
                    <a:pt x="1333" y="133"/>
                  </a:lnTo>
                  <a:lnTo>
                    <a:pt x="1333" y="3616"/>
                  </a:lnTo>
                  <a:lnTo>
                    <a:pt x="785" y="2957"/>
                  </a:lnTo>
                  <a:cubicBezTo>
                    <a:pt x="761" y="2929"/>
                    <a:pt x="719" y="2925"/>
                    <a:pt x="691" y="2949"/>
                  </a:cubicBezTo>
                  <a:cubicBezTo>
                    <a:pt x="688" y="2951"/>
                    <a:pt x="685" y="2954"/>
                    <a:pt x="682" y="2957"/>
                  </a:cubicBezTo>
                  <a:lnTo>
                    <a:pt x="133" y="3616"/>
                  </a:lnTo>
                  <a:lnTo>
                    <a:pt x="133" y="133"/>
                  </a:lnTo>
                  <a:close/>
                  <a:moveTo>
                    <a:pt x="267" y="233"/>
                  </a:moveTo>
                  <a:cubicBezTo>
                    <a:pt x="248" y="233"/>
                    <a:pt x="233" y="248"/>
                    <a:pt x="233" y="267"/>
                  </a:cubicBezTo>
                  <a:lnTo>
                    <a:pt x="233" y="1133"/>
                  </a:lnTo>
                  <a:cubicBezTo>
                    <a:pt x="233" y="1152"/>
                    <a:pt x="248" y="1167"/>
                    <a:pt x="266" y="1167"/>
                  </a:cubicBezTo>
                  <a:cubicBezTo>
                    <a:pt x="285" y="1167"/>
                    <a:pt x="300" y="1153"/>
                    <a:pt x="300" y="1134"/>
                  </a:cubicBezTo>
                  <a:lnTo>
                    <a:pt x="300" y="1133"/>
                  </a:lnTo>
                  <a:lnTo>
                    <a:pt x="300" y="300"/>
                  </a:lnTo>
                  <a:lnTo>
                    <a:pt x="733" y="300"/>
                  </a:lnTo>
                  <a:cubicBezTo>
                    <a:pt x="752" y="300"/>
                    <a:pt x="767" y="286"/>
                    <a:pt x="767" y="267"/>
                  </a:cubicBezTo>
                  <a:cubicBezTo>
                    <a:pt x="767" y="249"/>
                    <a:pt x="753" y="234"/>
                    <a:pt x="734" y="233"/>
                  </a:cubicBezTo>
                  <a:lnTo>
                    <a:pt x="733" y="233"/>
                  </a:lnTo>
                  <a:lnTo>
                    <a:pt x="267" y="2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75000"/>
                  </a:schemeClr>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内容占位符 2"/>
          <p:cNvSpPr txBox="1"/>
          <p:nvPr/>
        </p:nvSpPr>
        <p:spPr bwMode="auto">
          <a:xfrm>
            <a:off x="679450" y="1689100"/>
            <a:ext cx="7618413"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ts val="600"/>
              </a:spcBef>
            </a:pPr>
            <a:r>
              <a:rPr lang="en-US" altLang="zh-CN" sz="3200" b="1">
                <a:solidFill>
                  <a:srgbClr val="FFFFFF"/>
                </a:solidFill>
                <a:latin typeface="宋体" panose="02010600030101010101" pitchFamily="2" charset="-122"/>
              </a:rPr>
              <a:t>    </a:t>
            </a:r>
            <a:r>
              <a:rPr lang="zh-CN" altLang="en-US" sz="3200" b="1">
                <a:solidFill>
                  <a:srgbClr val="FFFFFF"/>
                </a:solidFill>
                <a:latin typeface="宋体" panose="02010600030101010101" pitchFamily="2" charset="-122"/>
              </a:rPr>
              <a:t>学了</a:t>
            </a:r>
            <a:r>
              <a:rPr lang="en-US" altLang="zh-CN" sz="3200" b="1">
                <a:solidFill>
                  <a:srgbClr val="FFFFFF"/>
                </a:solidFill>
                <a:latin typeface="宋体" panose="02010600030101010101" pitchFamily="2" charset="-122"/>
              </a:rPr>
              <a:t>《</a:t>
            </a:r>
            <a:r>
              <a:rPr lang="zh-CN" altLang="en-US" sz="3200" b="1">
                <a:solidFill>
                  <a:srgbClr val="FFFFFF"/>
                </a:solidFill>
                <a:latin typeface="宋体" panose="02010600030101010101" pitchFamily="2" charset="-122"/>
              </a:rPr>
              <a:t>忆读书</a:t>
            </a:r>
            <a:r>
              <a:rPr lang="en-US" altLang="zh-CN" sz="3200" b="1">
                <a:solidFill>
                  <a:srgbClr val="FFFFFF"/>
                </a:solidFill>
                <a:latin typeface="宋体" panose="02010600030101010101" pitchFamily="2" charset="-122"/>
              </a:rPr>
              <a:t>》</a:t>
            </a:r>
            <a:r>
              <a:rPr lang="zh-CN" altLang="en-US" sz="3200" b="1">
                <a:solidFill>
                  <a:srgbClr val="FFFFFF"/>
                </a:solidFill>
                <a:latin typeface="宋体" panose="02010600030101010101" pitchFamily="2" charset="-122"/>
              </a:rPr>
              <a:t>一文，根据自己的读书经历，以“书”为话题试着写一篇文章。</a:t>
            </a:r>
            <a:endParaRPr lang="zh-CN" altLang="en-US" sz="3200" b="1">
              <a:solidFill>
                <a:srgbClr val="FFFFFF"/>
              </a:solidFill>
              <a:latin typeface="宋体" panose="02010600030101010101" pitchFamily="2" charset="-122"/>
            </a:endParaRPr>
          </a:p>
        </p:txBody>
      </p:sp>
      <p:grpSp>
        <p:nvGrpSpPr>
          <p:cNvPr id="4" name="组合 3"/>
          <p:cNvGrpSpPr/>
          <p:nvPr/>
        </p:nvGrpSpPr>
        <p:grpSpPr>
          <a:xfrm>
            <a:off x="206525" y="278618"/>
            <a:ext cx="2089541" cy="628335"/>
            <a:chOff x="206525" y="278618"/>
            <a:chExt cx="2089541" cy="628335"/>
          </a:xfrm>
        </p:grpSpPr>
        <p:sp>
          <p:nvSpPr>
            <p:cNvPr id="5" name="文本框 13"/>
            <p:cNvSpPr txBox="1">
              <a:spLocks noChangeArrowheads="1"/>
            </p:cNvSpPr>
            <p:nvPr/>
          </p:nvSpPr>
          <p:spPr bwMode="auto">
            <a:xfrm>
              <a:off x="437682" y="278618"/>
              <a:ext cx="185838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a:solidFill>
                    <a:schemeClr val="accent5"/>
                  </a:solidFill>
                  <a:latin typeface="黑体" panose="02010609060101010101" pitchFamily="49" charset="-122"/>
                  <a:ea typeface="黑体" panose="02010609060101010101" pitchFamily="49" charset="-122"/>
                </a:rPr>
                <a:t>课后作业</a:t>
              </a:r>
              <a:endParaRPr lang="zh-CN" altLang="en-US" sz="3200" b="1">
                <a:solidFill>
                  <a:schemeClr val="accent5"/>
                </a:solidFill>
                <a:latin typeface="黑体" panose="02010609060101010101" pitchFamily="49" charset="-122"/>
                <a:ea typeface="黑体" panose="02010609060101010101" pitchFamily="49" charset="-122"/>
              </a:endParaRPr>
            </a:p>
          </p:txBody>
        </p:sp>
        <p:sp>
          <p:nvSpPr>
            <p:cNvPr id="6" name="1"/>
            <p:cNvSpPr/>
            <p:nvPr/>
          </p:nvSpPr>
          <p:spPr>
            <a:xfrm>
              <a:off x="206525" y="297268"/>
              <a:ext cx="231157"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455839 w 606244"/>
                <a:gd name="T25" fmla="*/ 455839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455839 w 606244"/>
                <a:gd name="T41" fmla="*/ 455839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7" h="3875">
                  <a:moveTo>
                    <a:pt x="67" y="0"/>
                  </a:moveTo>
                  <a:cubicBezTo>
                    <a:pt x="30" y="0"/>
                    <a:pt x="0" y="30"/>
                    <a:pt x="0" y="67"/>
                  </a:cubicBezTo>
                  <a:lnTo>
                    <a:pt x="0" y="3800"/>
                  </a:lnTo>
                  <a:cubicBezTo>
                    <a:pt x="0" y="3837"/>
                    <a:pt x="30" y="3867"/>
                    <a:pt x="67" y="3867"/>
                  </a:cubicBezTo>
                  <a:cubicBezTo>
                    <a:pt x="86" y="3867"/>
                    <a:pt x="105" y="3858"/>
                    <a:pt x="118" y="3843"/>
                  </a:cubicBezTo>
                  <a:lnTo>
                    <a:pt x="733" y="3104"/>
                  </a:lnTo>
                  <a:lnTo>
                    <a:pt x="1349" y="3843"/>
                  </a:lnTo>
                  <a:cubicBezTo>
                    <a:pt x="1372" y="3871"/>
                    <a:pt x="1414" y="3875"/>
                    <a:pt x="1443" y="3851"/>
                  </a:cubicBezTo>
                  <a:cubicBezTo>
                    <a:pt x="1458" y="3839"/>
                    <a:pt x="1467" y="3820"/>
                    <a:pt x="1467" y="3800"/>
                  </a:cubicBezTo>
                  <a:lnTo>
                    <a:pt x="1467" y="67"/>
                  </a:lnTo>
                  <a:cubicBezTo>
                    <a:pt x="1467" y="30"/>
                    <a:pt x="1437" y="0"/>
                    <a:pt x="1400" y="0"/>
                  </a:cubicBezTo>
                  <a:lnTo>
                    <a:pt x="67" y="0"/>
                  </a:lnTo>
                  <a:close/>
                  <a:moveTo>
                    <a:pt x="133" y="133"/>
                  </a:moveTo>
                  <a:lnTo>
                    <a:pt x="1333" y="133"/>
                  </a:lnTo>
                  <a:lnTo>
                    <a:pt x="1333" y="3616"/>
                  </a:lnTo>
                  <a:lnTo>
                    <a:pt x="785" y="2957"/>
                  </a:lnTo>
                  <a:cubicBezTo>
                    <a:pt x="761" y="2929"/>
                    <a:pt x="719" y="2925"/>
                    <a:pt x="691" y="2949"/>
                  </a:cubicBezTo>
                  <a:cubicBezTo>
                    <a:pt x="688" y="2951"/>
                    <a:pt x="685" y="2954"/>
                    <a:pt x="682" y="2957"/>
                  </a:cubicBezTo>
                  <a:lnTo>
                    <a:pt x="133" y="3616"/>
                  </a:lnTo>
                  <a:lnTo>
                    <a:pt x="133" y="133"/>
                  </a:lnTo>
                  <a:close/>
                  <a:moveTo>
                    <a:pt x="267" y="233"/>
                  </a:moveTo>
                  <a:cubicBezTo>
                    <a:pt x="248" y="233"/>
                    <a:pt x="233" y="248"/>
                    <a:pt x="233" y="267"/>
                  </a:cubicBezTo>
                  <a:lnTo>
                    <a:pt x="233" y="1133"/>
                  </a:lnTo>
                  <a:cubicBezTo>
                    <a:pt x="233" y="1152"/>
                    <a:pt x="248" y="1167"/>
                    <a:pt x="266" y="1167"/>
                  </a:cubicBezTo>
                  <a:cubicBezTo>
                    <a:pt x="285" y="1167"/>
                    <a:pt x="300" y="1153"/>
                    <a:pt x="300" y="1134"/>
                  </a:cubicBezTo>
                  <a:lnTo>
                    <a:pt x="300" y="1133"/>
                  </a:lnTo>
                  <a:lnTo>
                    <a:pt x="300" y="300"/>
                  </a:lnTo>
                  <a:lnTo>
                    <a:pt x="733" y="300"/>
                  </a:lnTo>
                  <a:cubicBezTo>
                    <a:pt x="752" y="300"/>
                    <a:pt x="767" y="286"/>
                    <a:pt x="767" y="267"/>
                  </a:cubicBezTo>
                  <a:cubicBezTo>
                    <a:pt x="767" y="249"/>
                    <a:pt x="753" y="234"/>
                    <a:pt x="734" y="233"/>
                  </a:cubicBezTo>
                  <a:lnTo>
                    <a:pt x="733" y="233"/>
                  </a:lnTo>
                  <a:lnTo>
                    <a:pt x="267" y="2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75000"/>
                  </a:schemeClr>
                </a:solidFill>
              </a:endParaRPr>
            </a:p>
          </p:txBody>
        </p:sp>
      </p:grpSp>
      <p:pic>
        <p:nvPicPr>
          <p:cNvPr id="36868" name="New picture"/>
          <p:cNvPicPr/>
          <p:nvPr/>
        </p:nvPicPr>
        <p:blipFill>
          <a:blip r:embed="rId1"/>
          <a:stretch>
            <a:fillRect/>
          </a:stretch>
        </p:blipFill>
        <p:spPr>
          <a:xfrm>
            <a:off x="11557000" y="10236200"/>
            <a:ext cx="355600" cy="266700"/>
          </a:xfrm>
          <a:prstGeom prst="cube">
            <a:avLst/>
          </a:prstGeo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4"/>
          <p:cNvSpPr>
            <a:spLocks noChangeArrowheads="1"/>
          </p:cNvSpPr>
          <p:nvPr/>
        </p:nvSpPr>
        <p:spPr bwMode="auto">
          <a:xfrm>
            <a:off x="206525" y="1103291"/>
            <a:ext cx="8529638" cy="33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pPr>
            <a:r>
              <a:rPr lang="zh-CN" altLang="en-US" sz="3200" b="1" dirty="0">
                <a:latin typeface="楷体" panose="02010609060101010101" pitchFamily="49" charset="-122"/>
                <a:ea typeface="楷体" panose="02010609060101010101" pitchFamily="49" charset="-122"/>
              </a:rPr>
              <a:t>    </a:t>
            </a:r>
            <a:r>
              <a:rPr lang="zh-CN" altLang="en-US" sz="3200" b="1" dirty="0">
                <a:solidFill>
                  <a:srgbClr val="FFFF00"/>
                </a:solidFill>
                <a:latin typeface="楷体" panose="02010609060101010101" pitchFamily="49" charset="-122"/>
                <a:ea typeface="楷体" panose="02010609060101010101" pitchFamily="49" charset="-122"/>
              </a:rPr>
              <a:t>冰心</a:t>
            </a:r>
            <a:r>
              <a:rPr lang="zh-CN" altLang="en-US" sz="3200" b="1" dirty="0">
                <a:solidFill>
                  <a:schemeClr val="bg1"/>
                </a:solidFill>
                <a:latin typeface="楷体" panose="02010609060101010101" pitchFamily="49" charset="-122"/>
                <a:ea typeface="楷体" panose="02010609060101010101" pitchFamily="49" charset="-122"/>
              </a:rPr>
              <a:t>（</a:t>
            </a:r>
            <a:r>
              <a:rPr lang="en-US" altLang="zh-CN" sz="3200" b="1" dirty="0">
                <a:solidFill>
                  <a:schemeClr val="bg1"/>
                </a:solidFill>
                <a:latin typeface="楷体" panose="02010609060101010101" pitchFamily="49" charset="-122"/>
                <a:ea typeface="楷体" panose="02010609060101010101" pitchFamily="49" charset="-122"/>
              </a:rPr>
              <a:t>1900—1999</a:t>
            </a:r>
            <a:r>
              <a:rPr lang="zh-CN" altLang="en-US" sz="3200" b="1" dirty="0">
                <a:solidFill>
                  <a:schemeClr val="bg1"/>
                </a:solidFill>
                <a:latin typeface="楷体" panose="02010609060101010101" pitchFamily="49" charset="-122"/>
                <a:ea typeface="楷体" panose="02010609060101010101" pitchFamily="49" charset="-122"/>
              </a:rPr>
              <a:t>），原名谢婉莹，当代女作家、儿童文学作家。她一生创作了大量小说、散文及儿童文学作品，具有广泛的影响。</a:t>
            </a:r>
            <a:endParaRPr lang="zh-CN" altLang="en-US" sz="3200" b="1" dirty="0">
              <a:solidFill>
                <a:schemeClr val="bg1"/>
              </a:solidFill>
              <a:latin typeface="楷体" panose="02010609060101010101" pitchFamily="49" charset="-122"/>
              <a:ea typeface="楷体" panose="02010609060101010101" pitchFamily="49" charset="-122"/>
            </a:endParaRPr>
          </a:p>
          <a:p>
            <a:pPr eaLnBrk="1" hangingPunct="1">
              <a:lnSpc>
                <a:spcPct val="130000"/>
              </a:lnSpc>
              <a:spcBef>
                <a:spcPts val="600"/>
              </a:spcBef>
            </a:pPr>
            <a:r>
              <a:rPr lang="zh-CN" altLang="en-US" sz="3200" b="1" dirty="0">
                <a:latin typeface="楷体" panose="02010609060101010101" pitchFamily="49" charset="-122"/>
                <a:ea typeface="楷体" panose="02010609060101010101" pitchFamily="49" charset="-122"/>
              </a:rPr>
              <a:t>    </a:t>
            </a:r>
            <a:r>
              <a:rPr lang="zh-CN" altLang="en-US" sz="3200" b="1" dirty="0">
                <a:solidFill>
                  <a:srgbClr val="FFFF00"/>
                </a:solidFill>
                <a:latin typeface="楷体" panose="02010609060101010101" pitchFamily="49" charset="-122"/>
                <a:ea typeface="楷体" panose="02010609060101010101" pitchFamily="49" charset="-122"/>
              </a:rPr>
              <a:t>主要作品</a:t>
            </a:r>
            <a:r>
              <a:rPr lang="zh-CN" altLang="en-US" sz="3200" b="1" dirty="0">
                <a:solidFill>
                  <a:schemeClr val="bg1"/>
                </a:solidFill>
                <a:latin typeface="楷体" panose="02010609060101010101" pitchFamily="49" charset="-122"/>
                <a:ea typeface="楷体" panose="02010609060101010101" pitchFamily="49" charset="-122"/>
              </a:rPr>
              <a:t>：</a:t>
            </a:r>
            <a:r>
              <a:rPr lang="zh-CN" altLang="en-US" sz="3200" b="1" dirty="0" smtClean="0">
                <a:solidFill>
                  <a:schemeClr val="bg1"/>
                </a:solidFill>
                <a:latin typeface="楷体" panose="02010609060101010101" pitchFamily="49" charset="-122"/>
                <a:ea typeface="楷体" panose="02010609060101010101" pitchFamily="49" charset="-122"/>
              </a:rPr>
              <a:t>小说集</a:t>
            </a:r>
            <a:r>
              <a:rPr lang="en-US" altLang="zh-CN" sz="3200" b="1" dirty="0" smtClean="0">
                <a:solidFill>
                  <a:schemeClr val="bg1"/>
                </a:solidFill>
                <a:latin typeface="楷体" panose="02010609060101010101" pitchFamily="49" charset="-122"/>
                <a:ea typeface="楷体" panose="02010609060101010101" pitchFamily="49" charset="-122"/>
              </a:rPr>
              <a:t>《</a:t>
            </a:r>
            <a:r>
              <a:rPr lang="zh-CN" altLang="en-US" sz="3200" b="1" dirty="0">
                <a:solidFill>
                  <a:schemeClr val="bg1"/>
                </a:solidFill>
                <a:latin typeface="楷体" panose="02010609060101010101" pitchFamily="49" charset="-122"/>
                <a:ea typeface="楷体" panose="02010609060101010101" pitchFamily="49" charset="-122"/>
              </a:rPr>
              <a:t>超人</a:t>
            </a:r>
            <a:r>
              <a:rPr lang="en-US" altLang="zh-CN" sz="3200" b="1" dirty="0">
                <a:solidFill>
                  <a:schemeClr val="bg1"/>
                </a:solidFill>
                <a:latin typeface="楷体" panose="02010609060101010101" pitchFamily="49" charset="-122"/>
                <a:ea typeface="楷体" panose="02010609060101010101" pitchFamily="49" charset="-122"/>
              </a:rPr>
              <a:t>》</a:t>
            </a:r>
            <a:r>
              <a:rPr lang="zh-CN" altLang="en-US" sz="3200" b="1" dirty="0">
                <a:solidFill>
                  <a:schemeClr val="bg1"/>
                </a:solidFill>
                <a:latin typeface="楷体" panose="02010609060101010101" pitchFamily="49" charset="-122"/>
                <a:ea typeface="楷体" panose="02010609060101010101" pitchFamily="49" charset="-122"/>
              </a:rPr>
              <a:t>；散文集</a:t>
            </a:r>
            <a:r>
              <a:rPr lang="en-US" altLang="zh-CN" sz="3200" b="1" dirty="0">
                <a:solidFill>
                  <a:schemeClr val="bg1"/>
                </a:solidFill>
                <a:latin typeface="楷体" panose="02010609060101010101" pitchFamily="49" charset="-122"/>
                <a:ea typeface="楷体" panose="02010609060101010101" pitchFamily="49" charset="-122"/>
              </a:rPr>
              <a:t>《</a:t>
            </a:r>
            <a:r>
              <a:rPr lang="zh-CN" altLang="en-US" sz="3200" b="1" dirty="0">
                <a:solidFill>
                  <a:schemeClr val="bg1"/>
                </a:solidFill>
                <a:latin typeface="楷体" panose="02010609060101010101" pitchFamily="49" charset="-122"/>
                <a:ea typeface="楷体" panose="02010609060101010101" pitchFamily="49" charset="-122"/>
              </a:rPr>
              <a:t>往事</a:t>
            </a:r>
            <a:r>
              <a:rPr lang="en-US" altLang="zh-CN" sz="3200" b="1" dirty="0">
                <a:solidFill>
                  <a:schemeClr val="bg1"/>
                </a:solidFill>
                <a:latin typeface="楷体" panose="02010609060101010101" pitchFamily="49" charset="-122"/>
                <a:ea typeface="楷体" panose="02010609060101010101" pitchFamily="49" charset="-122"/>
              </a:rPr>
              <a:t>》《</a:t>
            </a:r>
            <a:r>
              <a:rPr lang="zh-CN" altLang="en-US" sz="3200" b="1" dirty="0">
                <a:solidFill>
                  <a:schemeClr val="bg1"/>
                </a:solidFill>
                <a:latin typeface="楷体" panose="02010609060101010101" pitchFamily="49" charset="-122"/>
                <a:ea typeface="楷体" panose="02010609060101010101" pitchFamily="49" charset="-122"/>
              </a:rPr>
              <a:t>南归</a:t>
            </a:r>
            <a:r>
              <a:rPr lang="en-US" altLang="zh-CN" sz="3200" b="1" dirty="0">
                <a:solidFill>
                  <a:schemeClr val="bg1"/>
                </a:solidFill>
                <a:latin typeface="楷体" panose="02010609060101010101" pitchFamily="49" charset="-122"/>
                <a:ea typeface="楷体" panose="02010609060101010101" pitchFamily="49" charset="-122"/>
              </a:rPr>
              <a:t>》</a:t>
            </a:r>
            <a:r>
              <a:rPr lang="zh-CN" altLang="en-US" sz="3200" b="1" dirty="0">
                <a:solidFill>
                  <a:schemeClr val="bg1"/>
                </a:solidFill>
                <a:latin typeface="楷体" panose="02010609060101010101" pitchFamily="49" charset="-122"/>
                <a:ea typeface="楷体" panose="02010609060101010101" pitchFamily="49" charset="-122"/>
              </a:rPr>
              <a:t>；诗集</a:t>
            </a:r>
            <a:r>
              <a:rPr lang="en-US" altLang="zh-CN" sz="3200" b="1" dirty="0">
                <a:solidFill>
                  <a:schemeClr val="bg1"/>
                </a:solidFill>
                <a:latin typeface="楷体" panose="02010609060101010101" pitchFamily="49" charset="-122"/>
                <a:ea typeface="楷体" panose="02010609060101010101" pitchFamily="49" charset="-122"/>
              </a:rPr>
              <a:t>《</a:t>
            </a:r>
            <a:r>
              <a:rPr lang="zh-CN" altLang="en-US" sz="3200" b="1" dirty="0">
                <a:solidFill>
                  <a:schemeClr val="bg1"/>
                </a:solidFill>
                <a:latin typeface="楷体" panose="02010609060101010101" pitchFamily="49" charset="-122"/>
                <a:ea typeface="楷体" panose="02010609060101010101" pitchFamily="49" charset="-122"/>
              </a:rPr>
              <a:t>繁星</a:t>
            </a:r>
            <a:r>
              <a:rPr lang="en-US" altLang="zh-CN" sz="3200" b="1" dirty="0">
                <a:solidFill>
                  <a:schemeClr val="bg1"/>
                </a:solidFill>
                <a:latin typeface="楷体" panose="02010609060101010101" pitchFamily="49" charset="-122"/>
                <a:ea typeface="楷体" panose="02010609060101010101" pitchFamily="49" charset="-122"/>
              </a:rPr>
              <a:t>》《</a:t>
            </a:r>
            <a:r>
              <a:rPr lang="zh-CN" altLang="en-US" sz="3200" b="1" dirty="0">
                <a:solidFill>
                  <a:schemeClr val="bg1"/>
                </a:solidFill>
                <a:latin typeface="楷体" panose="02010609060101010101" pitchFamily="49" charset="-122"/>
                <a:ea typeface="楷体" panose="02010609060101010101" pitchFamily="49" charset="-122"/>
              </a:rPr>
              <a:t>春水</a:t>
            </a:r>
            <a:r>
              <a:rPr lang="en-US" altLang="zh-CN" sz="3200" b="1" dirty="0">
                <a:solidFill>
                  <a:schemeClr val="bg1"/>
                </a:solidFill>
                <a:latin typeface="楷体" panose="02010609060101010101" pitchFamily="49" charset="-122"/>
                <a:ea typeface="楷体" panose="02010609060101010101" pitchFamily="49" charset="-122"/>
              </a:rPr>
              <a:t>》</a:t>
            </a:r>
            <a:r>
              <a:rPr lang="zh-CN" altLang="en-US" sz="3200" b="1" dirty="0">
                <a:solidFill>
                  <a:schemeClr val="bg1"/>
                </a:solidFill>
                <a:latin typeface="楷体" panose="02010609060101010101" pitchFamily="49" charset="-122"/>
                <a:ea typeface="楷体" panose="02010609060101010101" pitchFamily="49" charset="-122"/>
              </a:rPr>
              <a:t>等。</a:t>
            </a:r>
            <a:endParaRPr lang="zh-CN" altLang="en-US" sz="3200" b="1" dirty="0">
              <a:solidFill>
                <a:schemeClr val="bg1"/>
              </a:solidFill>
              <a:latin typeface="楷体" panose="02010609060101010101" pitchFamily="49" charset="-122"/>
              <a:ea typeface="楷体" panose="02010609060101010101" pitchFamily="49" charset="-122"/>
            </a:endParaRPr>
          </a:p>
        </p:txBody>
      </p:sp>
      <p:grpSp>
        <p:nvGrpSpPr>
          <p:cNvPr id="3" name="组合 2"/>
          <p:cNvGrpSpPr/>
          <p:nvPr/>
        </p:nvGrpSpPr>
        <p:grpSpPr>
          <a:xfrm>
            <a:off x="206525" y="278618"/>
            <a:ext cx="2089541" cy="628335"/>
            <a:chOff x="206525" y="278618"/>
            <a:chExt cx="2089541" cy="628335"/>
          </a:xfrm>
        </p:grpSpPr>
        <p:sp>
          <p:nvSpPr>
            <p:cNvPr id="4" name="文本框 13"/>
            <p:cNvSpPr txBox="1">
              <a:spLocks noChangeArrowheads="1"/>
            </p:cNvSpPr>
            <p:nvPr/>
          </p:nvSpPr>
          <p:spPr bwMode="auto">
            <a:xfrm>
              <a:off x="437682" y="278618"/>
              <a:ext cx="185838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dirty="0">
                  <a:solidFill>
                    <a:schemeClr val="accent5"/>
                  </a:solidFill>
                  <a:latin typeface="黑体" panose="02010609060101010101" pitchFamily="49" charset="-122"/>
                  <a:ea typeface="黑体" panose="02010609060101010101" pitchFamily="49" charset="-122"/>
                </a:rPr>
                <a:t>作者简介</a:t>
              </a:r>
              <a:endParaRPr lang="zh-CN" altLang="en-US" sz="3200" b="1" dirty="0">
                <a:solidFill>
                  <a:schemeClr val="accent5"/>
                </a:solidFill>
                <a:latin typeface="黑体" panose="02010609060101010101" pitchFamily="49" charset="-122"/>
                <a:ea typeface="黑体" panose="02010609060101010101" pitchFamily="49" charset="-122"/>
              </a:endParaRPr>
            </a:p>
          </p:txBody>
        </p:sp>
        <p:sp>
          <p:nvSpPr>
            <p:cNvPr id="5" name="1"/>
            <p:cNvSpPr/>
            <p:nvPr/>
          </p:nvSpPr>
          <p:spPr>
            <a:xfrm>
              <a:off x="206525" y="297268"/>
              <a:ext cx="231157"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455839 w 606244"/>
                <a:gd name="T25" fmla="*/ 455839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455839 w 606244"/>
                <a:gd name="T41" fmla="*/ 455839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7" h="3875">
                  <a:moveTo>
                    <a:pt x="67" y="0"/>
                  </a:moveTo>
                  <a:cubicBezTo>
                    <a:pt x="30" y="0"/>
                    <a:pt x="0" y="30"/>
                    <a:pt x="0" y="67"/>
                  </a:cubicBezTo>
                  <a:lnTo>
                    <a:pt x="0" y="3800"/>
                  </a:lnTo>
                  <a:cubicBezTo>
                    <a:pt x="0" y="3837"/>
                    <a:pt x="30" y="3867"/>
                    <a:pt x="67" y="3867"/>
                  </a:cubicBezTo>
                  <a:cubicBezTo>
                    <a:pt x="86" y="3867"/>
                    <a:pt x="105" y="3858"/>
                    <a:pt x="118" y="3843"/>
                  </a:cubicBezTo>
                  <a:lnTo>
                    <a:pt x="733" y="3104"/>
                  </a:lnTo>
                  <a:lnTo>
                    <a:pt x="1349" y="3843"/>
                  </a:lnTo>
                  <a:cubicBezTo>
                    <a:pt x="1372" y="3871"/>
                    <a:pt x="1414" y="3875"/>
                    <a:pt x="1443" y="3851"/>
                  </a:cubicBezTo>
                  <a:cubicBezTo>
                    <a:pt x="1458" y="3839"/>
                    <a:pt x="1467" y="3820"/>
                    <a:pt x="1467" y="3800"/>
                  </a:cubicBezTo>
                  <a:lnTo>
                    <a:pt x="1467" y="67"/>
                  </a:lnTo>
                  <a:cubicBezTo>
                    <a:pt x="1467" y="30"/>
                    <a:pt x="1437" y="0"/>
                    <a:pt x="1400" y="0"/>
                  </a:cubicBezTo>
                  <a:lnTo>
                    <a:pt x="67" y="0"/>
                  </a:lnTo>
                  <a:close/>
                  <a:moveTo>
                    <a:pt x="133" y="133"/>
                  </a:moveTo>
                  <a:lnTo>
                    <a:pt x="1333" y="133"/>
                  </a:lnTo>
                  <a:lnTo>
                    <a:pt x="1333" y="3616"/>
                  </a:lnTo>
                  <a:lnTo>
                    <a:pt x="785" y="2957"/>
                  </a:lnTo>
                  <a:cubicBezTo>
                    <a:pt x="761" y="2929"/>
                    <a:pt x="719" y="2925"/>
                    <a:pt x="691" y="2949"/>
                  </a:cubicBezTo>
                  <a:cubicBezTo>
                    <a:pt x="688" y="2951"/>
                    <a:pt x="685" y="2954"/>
                    <a:pt x="682" y="2957"/>
                  </a:cubicBezTo>
                  <a:lnTo>
                    <a:pt x="133" y="3616"/>
                  </a:lnTo>
                  <a:lnTo>
                    <a:pt x="133" y="133"/>
                  </a:lnTo>
                  <a:close/>
                  <a:moveTo>
                    <a:pt x="267" y="233"/>
                  </a:moveTo>
                  <a:cubicBezTo>
                    <a:pt x="248" y="233"/>
                    <a:pt x="233" y="248"/>
                    <a:pt x="233" y="267"/>
                  </a:cubicBezTo>
                  <a:lnTo>
                    <a:pt x="233" y="1133"/>
                  </a:lnTo>
                  <a:cubicBezTo>
                    <a:pt x="233" y="1152"/>
                    <a:pt x="248" y="1167"/>
                    <a:pt x="266" y="1167"/>
                  </a:cubicBezTo>
                  <a:cubicBezTo>
                    <a:pt x="285" y="1167"/>
                    <a:pt x="300" y="1153"/>
                    <a:pt x="300" y="1134"/>
                  </a:cubicBezTo>
                  <a:lnTo>
                    <a:pt x="300" y="1133"/>
                  </a:lnTo>
                  <a:lnTo>
                    <a:pt x="300" y="300"/>
                  </a:lnTo>
                  <a:lnTo>
                    <a:pt x="733" y="300"/>
                  </a:lnTo>
                  <a:cubicBezTo>
                    <a:pt x="752" y="300"/>
                    <a:pt x="767" y="286"/>
                    <a:pt x="767" y="267"/>
                  </a:cubicBezTo>
                  <a:cubicBezTo>
                    <a:pt x="767" y="249"/>
                    <a:pt x="753" y="234"/>
                    <a:pt x="734" y="233"/>
                  </a:cubicBezTo>
                  <a:lnTo>
                    <a:pt x="733" y="233"/>
                  </a:lnTo>
                  <a:lnTo>
                    <a:pt x="267" y="2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75000"/>
                  </a:schemeClr>
                </a:solidFill>
              </a:endParaRPr>
            </a:p>
          </p:txBody>
        </p:sp>
      </p:gr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文本框 5"/>
          <p:cNvSpPr txBox="1">
            <a:spLocks noChangeArrowheads="1"/>
          </p:cNvSpPr>
          <p:nvPr/>
        </p:nvSpPr>
        <p:spPr bwMode="auto">
          <a:xfrm>
            <a:off x="2426583" y="340726"/>
            <a:ext cx="5374239"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bg1"/>
                </a:solidFill>
                <a:latin typeface="宋体" panose="02010600030101010101" pitchFamily="2" charset="-122"/>
              </a:rPr>
              <a:t>自主学习，并完成下面检测单。</a:t>
            </a:r>
            <a:endParaRPr lang="en-US" altLang="zh-CN" sz="2800" b="1">
              <a:solidFill>
                <a:schemeClr val="bg1"/>
              </a:solidFill>
              <a:latin typeface="宋体" panose="02010600030101010101" pitchFamily="2" charset="-122"/>
            </a:endParaRPr>
          </a:p>
        </p:txBody>
      </p:sp>
      <p:grpSp>
        <p:nvGrpSpPr>
          <p:cNvPr id="5" name="组合 4"/>
          <p:cNvGrpSpPr/>
          <p:nvPr/>
        </p:nvGrpSpPr>
        <p:grpSpPr>
          <a:xfrm>
            <a:off x="206525" y="278618"/>
            <a:ext cx="2089541" cy="628335"/>
            <a:chOff x="206525" y="278618"/>
            <a:chExt cx="2089541" cy="628335"/>
          </a:xfrm>
        </p:grpSpPr>
        <p:sp>
          <p:nvSpPr>
            <p:cNvPr id="6" name="文本框 13"/>
            <p:cNvSpPr txBox="1">
              <a:spLocks noChangeArrowheads="1"/>
            </p:cNvSpPr>
            <p:nvPr/>
          </p:nvSpPr>
          <p:spPr bwMode="auto">
            <a:xfrm>
              <a:off x="437682" y="278618"/>
              <a:ext cx="185838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a:solidFill>
                    <a:schemeClr val="accent5"/>
                  </a:solidFill>
                  <a:latin typeface="黑体" panose="02010609060101010101" pitchFamily="49" charset="-122"/>
                  <a:ea typeface="黑体" panose="02010609060101010101" pitchFamily="49" charset="-122"/>
                </a:rPr>
                <a:t>字词学习</a:t>
              </a:r>
              <a:endParaRPr lang="zh-CN" altLang="en-US" sz="3200" b="1">
                <a:solidFill>
                  <a:schemeClr val="accent5"/>
                </a:solidFill>
                <a:latin typeface="黑体" panose="02010609060101010101" pitchFamily="49" charset="-122"/>
                <a:ea typeface="黑体" panose="02010609060101010101" pitchFamily="49" charset="-122"/>
              </a:endParaRPr>
            </a:p>
          </p:txBody>
        </p:sp>
        <p:sp>
          <p:nvSpPr>
            <p:cNvPr id="7" name="1"/>
            <p:cNvSpPr/>
            <p:nvPr/>
          </p:nvSpPr>
          <p:spPr>
            <a:xfrm>
              <a:off x="206525" y="297268"/>
              <a:ext cx="231157"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455839 w 606244"/>
                <a:gd name="T25" fmla="*/ 455839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455839 w 606244"/>
                <a:gd name="T41" fmla="*/ 455839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7" h="3875">
                  <a:moveTo>
                    <a:pt x="67" y="0"/>
                  </a:moveTo>
                  <a:cubicBezTo>
                    <a:pt x="30" y="0"/>
                    <a:pt x="0" y="30"/>
                    <a:pt x="0" y="67"/>
                  </a:cubicBezTo>
                  <a:lnTo>
                    <a:pt x="0" y="3800"/>
                  </a:lnTo>
                  <a:cubicBezTo>
                    <a:pt x="0" y="3837"/>
                    <a:pt x="30" y="3867"/>
                    <a:pt x="67" y="3867"/>
                  </a:cubicBezTo>
                  <a:cubicBezTo>
                    <a:pt x="86" y="3867"/>
                    <a:pt x="105" y="3858"/>
                    <a:pt x="118" y="3843"/>
                  </a:cubicBezTo>
                  <a:lnTo>
                    <a:pt x="733" y="3104"/>
                  </a:lnTo>
                  <a:lnTo>
                    <a:pt x="1349" y="3843"/>
                  </a:lnTo>
                  <a:cubicBezTo>
                    <a:pt x="1372" y="3871"/>
                    <a:pt x="1414" y="3875"/>
                    <a:pt x="1443" y="3851"/>
                  </a:cubicBezTo>
                  <a:cubicBezTo>
                    <a:pt x="1458" y="3839"/>
                    <a:pt x="1467" y="3820"/>
                    <a:pt x="1467" y="3800"/>
                  </a:cubicBezTo>
                  <a:lnTo>
                    <a:pt x="1467" y="67"/>
                  </a:lnTo>
                  <a:cubicBezTo>
                    <a:pt x="1467" y="30"/>
                    <a:pt x="1437" y="0"/>
                    <a:pt x="1400" y="0"/>
                  </a:cubicBezTo>
                  <a:lnTo>
                    <a:pt x="67" y="0"/>
                  </a:lnTo>
                  <a:close/>
                  <a:moveTo>
                    <a:pt x="133" y="133"/>
                  </a:moveTo>
                  <a:lnTo>
                    <a:pt x="1333" y="133"/>
                  </a:lnTo>
                  <a:lnTo>
                    <a:pt x="1333" y="3616"/>
                  </a:lnTo>
                  <a:lnTo>
                    <a:pt x="785" y="2957"/>
                  </a:lnTo>
                  <a:cubicBezTo>
                    <a:pt x="761" y="2929"/>
                    <a:pt x="719" y="2925"/>
                    <a:pt x="691" y="2949"/>
                  </a:cubicBezTo>
                  <a:cubicBezTo>
                    <a:pt x="688" y="2951"/>
                    <a:pt x="685" y="2954"/>
                    <a:pt x="682" y="2957"/>
                  </a:cubicBezTo>
                  <a:lnTo>
                    <a:pt x="133" y="3616"/>
                  </a:lnTo>
                  <a:lnTo>
                    <a:pt x="133" y="133"/>
                  </a:lnTo>
                  <a:close/>
                  <a:moveTo>
                    <a:pt x="267" y="233"/>
                  </a:moveTo>
                  <a:cubicBezTo>
                    <a:pt x="248" y="233"/>
                    <a:pt x="233" y="248"/>
                    <a:pt x="233" y="267"/>
                  </a:cubicBezTo>
                  <a:lnTo>
                    <a:pt x="233" y="1133"/>
                  </a:lnTo>
                  <a:cubicBezTo>
                    <a:pt x="233" y="1152"/>
                    <a:pt x="248" y="1167"/>
                    <a:pt x="266" y="1167"/>
                  </a:cubicBezTo>
                  <a:cubicBezTo>
                    <a:pt x="285" y="1167"/>
                    <a:pt x="300" y="1153"/>
                    <a:pt x="300" y="1134"/>
                  </a:cubicBezTo>
                  <a:lnTo>
                    <a:pt x="300" y="1133"/>
                  </a:lnTo>
                  <a:lnTo>
                    <a:pt x="300" y="300"/>
                  </a:lnTo>
                  <a:lnTo>
                    <a:pt x="733" y="300"/>
                  </a:lnTo>
                  <a:cubicBezTo>
                    <a:pt x="752" y="300"/>
                    <a:pt x="767" y="286"/>
                    <a:pt x="767" y="267"/>
                  </a:cubicBezTo>
                  <a:cubicBezTo>
                    <a:pt x="767" y="249"/>
                    <a:pt x="753" y="234"/>
                    <a:pt x="734" y="233"/>
                  </a:cubicBezTo>
                  <a:lnTo>
                    <a:pt x="733" y="233"/>
                  </a:lnTo>
                  <a:lnTo>
                    <a:pt x="267" y="2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75000"/>
                  </a:schemeClr>
                </a:solidFill>
              </a:endParaRPr>
            </a:p>
          </p:txBody>
        </p:sp>
      </p:grpSp>
      <p:sp>
        <p:nvSpPr>
          <p:cNvPr id="8" name="文本框 5"/>
          <p:cNvSpPr txBox="1">
            <a:spLocks noChangeArrowheads="1"/>
          </p:cNvSpPr>
          <p:nvPr/>
        </p:nvSpPr>
        <p:spPr bwMode="auto">
          <a:xfrm>
            <a:off x="3447583" y="1049319"/>
            <a:ext cx="1993097"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bg1"/>
                </a:solidFill>
                <a:latin typeface="宋体" panose="02010600030101010101" pitchFamily="2" charset="-122"/>
              </a:rPr>
              <a:t>字词检测单</a:t>
            </a:r>
            <a:endParaRPr lang="en-US" altLang="zh-CN" sz="2800" b="1">
              <a:solidFill>
                <a:schemeClr val="bg1"/>
              </a:solidFill>
              <a:latin typeface="宋体" panose="02010600030101010101" pitchFamily="2" charset="-122"/>
            </a:endParaRPr>
          </a:p>
        </p:txBody>
      </p:sp>
      <p:sp>
        <p:nvSpPr>
          <p:cNvPr id="9" name="文本框 5"/>
          <p:cNvSpPr txBox="1">
            <a:spLocks noChangeArrowheads="1"/>
          </p:cNvSpPr>
          <p:nvPr/>
        </p:nvSpPr>
        <p:spPr bwMode="auto">
          <a:xfrm>
            <a:off x="772963" y="1757912"/>
            <a:ext cx="7913838" cy="111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dirty="0">
                <a:solidFill>
                  <a:schemeClr val="bg1"/>
                </a:solidFill>
                <a:latin typeface="楷体" panose="02010609060101010101" pitchFamily="49" charset="-122"/>
                <a:ea typeface="楷体" panose="02010609060101010101" pitchFamily="49" charset="-122"/>
              </a:rPr>
              <a:t>    一、同桌互测认读的字词，然后圈出生字条中容易读错的字，多读几遍。</a:t>
            </a:r>
            <a:endParaRPr lang="en-US" altLang="zh-CN" sz="2800" b="1" dirty="0">
              <a:solidFill>
                <a:schemeClr val="bg1"/>
              </a:solidFill>
              <a:latin typeface="楷体" panose="02010609060101010101" pitchFamily="49" charset="-122"/>
              <a:ea typeface="楷体" panose="02010609060101010101" pitchFamily="49" charset="-122"/>
            </a:endParaRPr>
          </a:p>
        </p:txBody>
      </p:sp>
      <p:sp>
        <p:nvSpPr>
          <p:cNvPr id="11" name="文本框 5"/>
          <p:cNvSpPr txBox="1">
            <a:spLocks noChangeArrowheads="1"/>
          </p:cNvSpPr>
          <p:nvPr/>
        </p:nvSpPr>
        <p:spPr bwMode="auto">
          <a:xfrm>
            <a:off x="772963" y="2904527"/>
            <a:ext cx="7913838" cy="111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bg1"/>
                </a:solidFill>
                <a:latin typeface="楷体" panose="02010609060101010101" pitchFamily="49" charset="-122"/>
                <a:ea typeface="楷体" panose="02010609060101010101" pitchFamily="49" charset="-122"/>
              </a:rPr>
              <a:t>    二、在生词表中圈出难写的字词，正确、规范地抄写，并选择两个词语造句。</a:t>
            </a:r>
            <a:endParaRPr lang="en-US" altLang="zh-CN" sz="2800" b="1">
              <a:solidFill>
                <a:schemeClr val="bg1"/>
              </a:solidFill>
              <a:latin typeface="楷体" panose="02010609060101010101" pitchFamily="49" charset="-122"/>
              <a:ea typeface="楷体" panose="02010609060101010101" pitchFamily="49" charset="-122"/>
            </a:endParaRPr>
          </a:p>
        </p:txBody>
      </p:sp>
      <p:sp>
        <p:nvSpPr>
          <p:cNvPr id="12" name="文本框 5"/>
          <p:cNvSpPr txBox="1">
            <a:spLocks noChangeArrowheads="1"/>
          </p:cNvSpPr>
          <p:nvPr/>
        </p:nvSpPr>
        <p:spPr bwMode="auto">
          <a:xfrm>
            <a:off x="772962" y="4042913"/>
            <a:ext cx="5913587" cy="54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bg1"/>
                </a:solidFill>
                <a:latin typeface="楷体" panose="02010609060101010101" pitchFamily="49" charset="-122"/>
                <a:ea typeface="楷体" panose="02010609060101010101" pitchFamily="49" charset="-122"/>
              </a:rPr>
              <a:t>    三、给本课多音字组词。</a:t>
            </a:r>
            <a:endParaRPr lang="en-US" altLang="zh-CN" sz="2800" b="1">
              <a:solidFill>
                <a:schemeClr val="bg1"/>
              </a:solidFill>
              <a:latin typeface="楷体" panose="02010609060101010101" pitchFamily="49" charset="-122"/>
              <a:ea typeface="楷体" panose="02010609060101010101" pitchFamily="49" charset="-122"/>
            </a:endParaRPr>
          </a:p>
        </p:txBody>
      </p:sp>
      <p:grpSp>
        <p:nvGrpSpPr>
          <p:cNvPr id="19" name="组合 18"/>
          <p:cNvGrpSpPr/>
          <p:nvPr/>
        </p:nvGrpSpPr>
        <p:grpSpPr>
          <a:xfrm>
            <a:off x="723539" y="906953"/>
            <a:ext cx="708593" cy="708593"/>
            <a:chOff x="589255" y="942305"/>
            <a:chExt cx="708593" cy="708593"/>
          </a:xfrm>
        </p:grpSpPr>
        <p:cxnSp>
          <p:nvCxnSpPr>
            <p:cNvPr id="4" name="直接连接符 3"/>
            <p:cNvCxnSpPr/>
            <p:nvPr/>
          </p:nvCxnSpPr>
          <p:spPr>
            <a:xfrm flipH="1">
              <a:off x="717732" y="942305"/>
              <a:ext cx="0" cy="708593"/>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200000" flipH="1">
              <a:off x="943552" y="735397"/>
              <a:ext cx="0" cy="708593"/>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7946109" y="4177566"/>
            <a:ext cx="708593" cy="708593"/>
            <a:chOff x="7790920" y="4117496"/>
            <a:chExt cx="708593" cy="708593"/>
          </a:xfrm>
        </p:grpSpPr>
        <p:cxnSp>
          <p:nvCxnSpPr>
            <p:cNvPr id="17" name="直接连接符 16"/>
            <p:cNvCxnSpPr/>
            <p:nvPr/>
          </p:nvCxnSpPr>
          <p:spPr>
            <a:xfrm rot="16200000" flipH="1">
              <a:off x="8145217" y="4301089"/>
              <a:ext cx="0" cy="708593"/>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0800000" flipH="1">
              <a:off x="8371037" y="4117496"/>
              <a:ext cx="0" cy="708593"/>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832347" y="730057"/>
            <a:ext cx="769969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60581" y="3889323"/>
            <a:ext cx="76996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矩形 6"/>
          <p:cNvSpPr>
            <a:spLocks noChangeArrowheads="1"/>
          </p:cNvSpPr>
          <p:nvPr/>
        </p:nvSpPr>
        <p:spPr bwMode="auto">
          <a:xfrm>
            <a:off x="281643" y="608665"/>
            <a:ext cx="8801100" cy="278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200000"/>
              </a:lnSpc>
            </a:pPr>
            <a:r>
              <a:rPr lang="zh-CN" altLang="en-US" sz="4800" b="1">
                <a:solidFill>
                  <a:schemeClr val="bg1"/>
                </a:solidFill>
                <a:latin typeface="楷体" panose="02010609060101010101" pitchFamily="49" charset="-122"/>
                <a:ea typeface="楷体" panose="02010609060101010101" pitchFamily="49" charset="-122"/>
              </a:rPr>
              <a:t>舅 宴 斩 凯</a:t>
            </a:r>
            <a:r>
              <a:rPr lang="en-US" altLang="zh-CN" sz="4800" b="1">
                <a:solidFill>
                  <a:schemeClr val="bg1"/>
                </a:solidFill>
                <a:latin typeface="楷体" panose="02010609060101010101" pitchFamily="49" charset="-122"/>
                <a:ea typeface="楷体" panose="02010609060101010101" pitchFamily="49" charset="-122"/>
              </a:rPr>
              <a:t> </a:t>
            </a:r>
            <a:r>
              <a:rPr lang="zh-CN" altLang="en-US" sz="4800" b="1">
                <a:solidFill>
                  <a:schemeClr val="bg1"/>
                </a:solidFill>
                <a:latin typeface="楷体" panose="02010609060101010101" pitchFamily="49" charset="-122"/>
                <a:ea typeface="楷体" panose="02010609060101010101" pitchFamily="49" charset="-122"/>
              </a:rPr>
              <a:t>葛 浒 </a:t>
            </a:r>
            <a:r>
              <a:rPr lang="zh-CN" altLang="en-US" sz="4800" b="1">
                <a:solidFill>
                  <a:srgbClr val="00FFFF"/>
                </a:solidFill>
                <a:latin typeface="楷体" panose="02010609060101010101" pitchFamily="49" charset="-122"/>
                <a:ea typeface="楷体" panose="02010609060101010101" pitchFamily="49" charset="-122"/>
              </a:rPr>
              <a:t>传</a:t>
            </a:r>
            <a:r>
              <a:rPr lang="zh-CN" altLang="en-US" sz="4800" b="1">
                <a:solidFill>
                  <a:schemeClr val="bg1"/>
                </a:solidFill>
                <a:latin typeface="楷体" panose="02010609060101010101" pitchFamily="49" charset="-122"/>
                <a:ea typeface="楷体" panose="02010609060101010101" pitchFamily="49" charset="-122"/>
              </a:rPr>
              <a:t> 鲁</a:t>
            </a:r>
            <a:r>
              <a:rPr lang="en-US" altLang="zh-CN" sz="4800" b="1">
                <a:solidFill>
                  <a:schemeClr val="bg1"/>
                </a:solidFill>
                <a:latin typeface="楷体" panose="02010609060101010101" pitchFamily="49" charset="-122"/>
                <a:ea typeface="楷体" panose="02010609060101010101" pitchFamily="49" charset="-122"/>
              </a:rPr>
              <a:t> </a:t>
            </a:r>
            <a:r>
              <a:rPr lang="zh-CN" altLang="en-US" sz="4800" b="1">
                <a:solidFill>
                  <a:schemeClr val="bg1"/>
                </a:solidFill>
                <a:latin typeface="楷体" panose="02010609060101010101" pitchFamily="49" charset="-122"/>
                <a:ea typeface="楷体" panose="02010609060101010101" pitchFamily="49" charset="-122"/>
              </a:rPr>
              <a:t>煞 </a:t>
            </a:r>
            <a:endParaRPr lang="en-US" altLang="zh-CN" sz="4800" b="1">
              <a:solidFill>
                <a:schemeClr val="bg1"/>
              </a:solidFill>
              <a:latin typeface="楷体" panose="02010609060101010101" pitchFamily="49" charset="-122"/>
              <a:ea typeface="楷体" panose="02010609060101010101" pitchFamily="49" charset="-122"/>
            </a:endParaRPr>
          </a:p>
          <a:p>
            <a:pPr algn="ctr" eaLnBrk="1" hangingPunct="1">
              <a:lnSpc>
                <a:spcPct val="200000"/>
              </a:lnSpc>
            </a:pPr>
            <a:r>
              <a:rPr lang="zh-CN" altLang="en-US" sz="4800" b="1">
                <a:solidFill>
                  <a:schemeClr val="bg1"/>
                </a:solidFill>
                <a:latin typeface="楷体" panose="02010609060101010101" pitchFamily="49" charset="-122"/>
                <a:ea typeface="楷体" panose="02010609060101010101" pitchFamily="49" charset="-122"/>
              </a:rPr>
              <a:t>寇 贾 </a:t>
            </a:r>
            <a:r>
              <a:rPr lang="zh-CN" altLang="en-US" sz="4800" b="1">
                <a:solidFill>
                  <a:srgbClr val="00FFFF"/>
                </a:solidFill>
                <a:latin typeface="楷体" panose="02010609060101010101" pitchFamily="49" charset="-122"/>
                <a:ea typeface="楷体" panose="02010609060101010101" pitchFamily="49" charset="-122"/>
              </a:rPr>
              <a:t>卷</a:t>
            </a:r>
            <a:r>
              <a:rPr lang="zh-CN" altLang="en-US" sz="4800" b="1">
                <a:solidFill>
                  <a:schemeClr val="bg1"/>
                </a:solidFill>
                <a:latin typeface="楷体" panose="02010609060101010101" pitchFamily="49" charset="-122"/>
                <a:ea typeface="楷体" panose="02010609060101010101" pitchFamily="49" charset="-122"/>
              </a:rPr>
              <a:t> 刊 琐 栩 呻 某</a:t>
            </a:r>
            <a:endParaRPr lang="zh-CN" altLang="en-US" sz="4800" b="1">
              <a:solidFill>
                <a:schemeClr val="bg1"/>
              </a:solidFill>
              <a:latin typeface="楷体" panose="02010609060101010101" pitchFamily="49" charset="-122"/>
              <a:ea typeface="楷体" panose="02010609060101010101" pitchFamily="49" charset="-122"/>
            </a:endParaRPr>
          </a:p>
        </p:txBody>
      </p:sp>
      <p:sp>
        <p:nvSpPr>
          <p:cNvPr id="6" name="文本框 5"/>
          <p:cNvSpPr txBox="1">
            <a:spLocks noChangeArrowheads="1"/>
          </p:cNvSpPr>
          <p:nvPr/>
        </p:nvSpPr>
        <p:spPr bwMode="auto">
          <a:xfrm>
            <a:off x="583825" y="1747098"/>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舅父</a:t>
            </a:r>
            <a:endParaRPr lang="zh-CN" altLang="en-US"/>
          </a:p>
        </p:txBody>
      </p:sp>
      <p:sp>
        <p:nvSpPr>
          <p:cNvPr id="8" name="文本框 7"/>
          <p:cNvSpPr txBox="1">
            <a:spLocks noChangeArrowheads="1"/>
          </p:cNvSpPr>
          <p:nvPr/>
        </p:nvSpPr>
        <p:spPr bwMode="auto">
          <a:xfrm>
            <a:off x="1481876" y="1747098"/>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宴会</a:t>
            </a:r>
            <a:endParaRPr lang="zh-CN" altLang="en-US"/>
          </a:p>
        </p:txBody>
      </p:sp>
      <p:sp>
        <p:nvSpPr>
          <p:cNvPr id="9" name="文本框 8"/>
          <p:cNvSpPr txBox="1">
            <a:spLocks noChangeArrowheads="1"/>
          </p:cNvSpPr>
          <p:nvPr/>
        </p:nvSpPr>
        <p:spPr bwMode="auto">
          <a:xfrm>
            <a:off x="2379927" y="1747098"/>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斩获</a:t>
            </a:r>
            <a:endParaRPr lang="zh-CN" altLang="en-US"/>
          </a:p>
        </p:txBody>
      </p:sp>
      <p:sp>
        <p:nvSpPr>
          <p:cNvPr id="10" name="文本框 9"/>
          <p:cNvSpPr txBox="1">
            <a:spLocks noChangeArrowheads="1"/>
          </p:cNvSpPr>
          <p:nvPr/>
        </p:nvSpPr>
        <p:spPr bwMode="auto">
          <a:xfrm>
            <a:off x="3277978" y="1747098"/>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凯旋</a:t>
            </a:r>
            <a:endParaRPr lang="zh-CN" altLang="en-US"/>
          </a:p>
        </p:txBody>
      </p:sp>
      <p:sp>
        <p:nvSpPr>
          <p:cNvPr id="11" name="文本框 10"/>
          <p:cNvSpPr txBox="1">
            <a:spLocks noChangeArrowheads="1"/>
          </p:cNvSpPr>
          <p:nvPr/>
        </p:nvSpPr>
        <p:spPr bwMode="auto">
          <a:xfrm>
            <a:off x="4055066" y="1755767"/>
            <a:ext cx="1223486"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诸葛亮</a:t>
            </a:r>
            <a:endParaRPr lang="zh-CN" altLang="en-US"/>
          </a:p>
        </p:txBody>
      </p:sp>
      <p:sp>
        <p:nvSpPr>
          <p:cNvPr id="12" name="文本框 11"/>
          <p:cNvSpPr txBox="1">
            <a:spLocks noChangeArrowheads="1"/>
          </p:cNvSpPr>
          <p:nvPr/>
        </p:nvSpPr>
        <p:spPr bwMode="auto">
          <a:xfrm>
            <a:off x="5101635" y="1745489"/>
            <a:ext cx="1320521"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水浒传</a:t>
            </a:r>
            <a:endParaRPr lang="zh-CN" altLang="en-US"/>
          </a:p>
        </p:txBody>
      </p:sp>
      <p:sp>
        <p:nvSpPr>
          <p:cNvPr id="13" name="文本框 12"/>
          <p:cNvSpPr txBox="1">
            <a:spLocks noChangeArrowheads="1"/>
          </p:cNvSpPr>
          <p:nvPr/>
        </p:nvSpPr>
        <p:spPr bwMode="auto">
          <a:xfrm>
            <a:off x="6179974" y="1747098"/>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传记</a:t>
            </a:r>
            <a:endParaRPr lang="zh-CN" altLang="en-US"/>
          </a:p>
        </p:txBody>
      </p:sp>
      <p:sp>
        <p:nvSpPr>
          <p:cNvPr id="14" name="文本框 13"/>
          <p:cNvSpPr txBox="1">
            <a:spLocks noChangeArrowheads="1"/>
          </p:cNvSpPr>
          <p:nvPr/>
        </p:nvSpPr>
        <p:spPr bwMode="auto">
          <a:xfrm>
            <a:off x="7078025" y="1747098"/>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粗鲁</a:t>
            </a:r>
            <a:endParaRPr lang="zh-CN" altLang="en-US"/>
          </a:p>
        </p:txBody>
      </p:sp>
      <p:sp>
        <p:nvSpPr>
          <p:cNvPr id="15" name="文本框 14"/>
          <p:cNvSpPr txBox="1">
            <a:spLocks noChangeArrowheads="1"/>
          </p:cNvSpPr>
          <p:nvPr/>
        </p:nvSpPr>
        <p:spPr bwMode="auto">
          <a:xfrm>
            <a:off x="7976076" y="1747098"/>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地煞</a:t>
            </a:r>
            <a:endParaRPr lang="zh-CN" altLang="en-US"/>
          </a:p>
        </p:txBody>
      </p:sp>
      <p:sp>
        <p:nvSpPr>
          <p:cNvPr id="16" name="文本框 15"/>
          <p:cNvSpPr txBox="1">
            <a:spLocks noChangeArrowheads="1"/>
          </p:cNvSpPr>
          <p:nvPr/>
        </p:nvSpPr>
        <p:spPr bwMode="auto">
          <a:xfrm>
            <a:off x="1023144" y="3271513"/>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敌寇</a:t>
            </a:r>
            <a:endParaRPr lang="zh-CN" altLang="en-US"/>
          </a:p>
        </p:txBody>
      </p:sp>
      <p:sp>
        <p:nvSpPr>
          <p:cNvPr id="17" name="文本框 16"/>
          <p:cNvSpPr txBox="1">
            <a:spLocks noChangeArrowheads="1"/>
          </p:cNvSpPr>
          <p:nvPr/>
        </p:nvSpPr>
        <p:spPr bwMode="auto">
          <a:xfrm>
            <a:off x="1827587" y="3271513"/>
            <a:ext cx="1195308"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贾宝玉</a:t>
            </a:r>
            <a:endParaRPr lang="zh-CN" altLang="en-US"/>
          </a:p>
        </p:txBody>
      </p:sp>
      <p:sp>
        <p:nvSpPr>
          <p:cNvPr id="18" name="文本框 17"/>
          <p:cNvSpPr txBox="1">
            <a:spLocks noChangeArrowheads="1"/>
          </p:cNvSpPr>
          <p:nvPr/>
        </p:nvSpPr>
        <p:spPr bwMode="auto">
          <a:xfrm>
            <a:off x="2884046" y="3271513"/>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上卷</a:t>
            </a:r>
            <a:endParaRPr lang="zh-CN" altLang="en-US"/>
          </a:p>
        </p:txBody>
      </p:sp>
      <p:sp>
        <p:nvSpPr>
          <p:cNvPr id="19" name="文本框 18"/>
          <p:cNvSpPr txBox="1">
            <a:spLocks noChangeArrowheads="1"/>
          </p:cNvSpPr>
          <p:nvPr/>
        </p:nvSpPr>
        <p:spPr bwMode="auto">
          <a:xfrm>
            <a:off x="3810409" y="3271513"/>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书刊</a:t>
            </a:r>
            <a:endParaRPr lang="zh-CN" altLang="en-US"/>
          </a:p>
        </p:txBody>
      </p:sp>
      <p:sp>
        <p:nvSpPr>
          <p:cNvPr id="20" name="文本框 19"/>
          <p:cNvSpPr txBox="1">
            <a:spLocks noChangeArrowheads="1"/>
          </p:cNvSpPr>
          <p:nvPr/>
        </p:nvSpPr>
        <p:spPr bwMode="auto">
          <a:xfrm>
            <a:off x="4741923" y="3271513"/>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烦琐</a:t>
            </a:r>
            <a:endParaRPr lang="zh-CN" altLang="en-US"/>
          </a:p>
        </p:txBody>
      </p:sp>
      <p:sp>
        <p:nvSpPr>
          <p:cNvPr id="21" name="文本框 20"/>
          <p:cNvSpPr txBox="1">
            <a:spLocks noChangeArrowheads="1"/>
          </p:cNvSpPr>
          <p:nvPr/>
        </p:nvSpPr>
        <p:spPr bwMode="auto">
          <a:xfrm>
            <a:off x="5463043" y="3271513"/>
            <a:ext cx="1478167"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栩栩如生</a:t>
            </a:r>
            <a:endParaRPr lang="zh-CN" altLang="en-US"/>
          </a:p>
        </p:txBody>
      </p:sp>
      <p:sp>
        <p:nvSpPr>
          <p:cNvPr id="22" name="文本框 21"/>
          <p:cNvSpPr txBox="1">
            <a:spLocks noChangeArrowheads="1"/>
          </p:cNvSpPr>
          <p:nvPr/>
        </p:nvSpPr>
        <p:spPr bwMode="auto">
          <a:xfrm>
            <a:off x="6734278" y="3271513"/>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呻吟</a:t>
            </a:r>
            <a:endParaRPr lang="zh-CN" altLang="en-US"/>
          </a:p>
        </p:txBody>
      </p:sp>
      <p:sp>
        <p:nvSpPr>
          <p:cNvPr id="23" name="文本框 22"/>
          <p:cNvSpPr txBox="1">
            <a:spLocks noChangeArrowheads="1"/>
          </p:cNvSpPr>
          <p:nvPr/>
        </p:nvSpPr>
        <p:spPr bwMode="auto">
          <a:xfrm>
            <a:off x="7675880" y="3271513"/>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某年</a:t>
            </a:r>
            <a:endParaRPr lang="zh-CN" altLang="en-US"/>
          </a:p>
        </p:txBody>
      </p:sp>
      <p:sp>
        <p:nvSpPr>
          <p:cNvPr id="24" name="矩形 23"/>
          <p:cNvSpPr>
            <a:spLocks noChangeArrowheads="1"/>
          </p:cNvSpPr>
          <p:nvPr/>
        </p:nvSpPr>
        <p:spPr bwMode="auto">
          <a:xfrm>
            <a:off x="630799" y="730057"/>
            <a:ext cx="7280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jiù</a:t>
            </a:r>
            <a:endParaRPr lang="zh-CN" altLang="en-US" sz="1600">
              <a:solidFill>
                <a:srgbClr val="FFFF00"/>
              </a:solidFill>
              <a:latin typeface="宋体" panose="02010600030101010101" pitchFamily="2" charset="-122"/>
            </a:endParaRPr>
          </a:p>
        </p:txBody>
      </p:sp>
      <p:sp>
        <p:nvSpPr>
          <p:cNvPr id="25" name="矩形 24"/>
          <p:cNvSpPr>
            <a:spLocks noChangeArrowheads="1"/>
          </p:cNvSpPr>
          <p:nvPr/>
        </p:nvSpPr>
        <p:spPr bwMode="auto">
          <a:xfrm>
            <a:off x="2420963" y="730057"/>
            <a:ext cx="990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zhǎn</a:t>
            </a:r>
            <a:endParaRPr lang="zh-CN" altLang="en-US" sz="1600">
              <a:solidFill>
                <a:srgbClr val="FFFF00"/>
              </a:solidFill>
              <a:latin typeface="宋体" panose="02010600030101010101" pitchFamily="2" charset="-122"/>
            </a:endParaRPr>
          </a:p>
        </p:txBody>
      </p:sp>
      <p:sp>
        <p:nvSpPr>
          <p:cNvPr id="26" name="矩形 25"/>
          <p:cNvSpPr>
            <a:spLocks noChangeArrowheads="1"/>
          </p:cNvSpPr>
          <p:nvPr/>
        </p:nvSpPr>
        <p:spPr bwMode="auto">
          <a:xfrm>
            <a:off x="3410921" y="730057"/>
            <a:ext cx="7280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kǎi</a:t>
            </a:r>
            <a:endParaRPr lang="zh-CN" altLang="en-US" sz="1600">
              <a:solidFill>
                <a:srgbClr val="FFFF00"/>
              </a:solidFill>
              <a:latin typeface="宋体" panose="02010600030101010101" pitchFamily="2" charset="-122"/>
            </a:endParaRPr>
          </a:p>
        </p:txBody>
      </p:sp>
      <p:sp>
        <p:nvSpPr>
          <p:cNvPr id="27" name="矩形 26"/>
          <p:cNvSpPr>
            <a:spLocks noChangeArrowheads="1"/>
          </p:cNvSpPr>
          <p:nvPr/>
        </p:nvSpPr>
        <p:spPr bwMode="auto">
          <a:xfrm>
            <a:off x="4382203" y="730057"/>
            <a:ext cx="5469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ɡě</a:t>
            </a:r>
            <a:endParaRPr lang="zh-CN" altLang="en-US" sz="2800" b="1">
              <a:solidFill>
                <a:srgbClr val="FFFF00"/>
              </a:solidFill>
              <a:latin typeface="宋体" panose="02010600030101010101" pitchFamily="2" charset="-122"/>
            </a:endParaRPr>
          </a:p>
        </p:txBody>
      </p:sp>
      <p:sp>
        <p:nvSpPr>
          <p:cNvPr id="28" name="矩形 27"/>
          <p:cNvSpPr>
            <a:spLocks noChangeArrowheads="1"/>
          </p:cNvSpPr>
          <p:nvPr/>
        </p:nvSpPr>
        <p:spPr bwMode="auto">
          <a:xfrm>
            <a:off x="5309506" y="730057"/>
            <a:ext cx="5469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hǔ</a:t>
            </a:r>
            <a:endParaRPr lang="zh-CN" altLang="en-US" sz="2800" b="1">
              <a:solidFill>
                <a:srgbClr val="FFFF00"/>
              </a:solidFill>
              <a:latin typeface="宋体" panose="02010600030101010101" pitchFamily="2" charset="-122"/>
            </a:endParaRPr>
          </a:p>
        </p:txBody>
      </p:sp>
      <p:sp>
        <p:nvSpPr>
          <p:cNvPr id="29" name="矩形 28"/>
          <p:cNvSpPr>
            <a:spLocks noChangeArrowheads="1"/>
          </p:cNvSpPr>
          <p:nvPr/>
        </p:nvSpPr>
        <p:spPr bwMode="auto">
          <a:xfrm>
            <a:off x="5962489" y="730057"/>
            <a:ext cx="10903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zhuàn</a:t>
            </a:r>
            <a:endParaRPr lang="zh-CN" altLang="en-US" sz="2800" b="1">
              <a:solidFill>
                <a:srgbClr val="FFFF00"/>
              </a:solidFill>
              <a:latin typeface="宋体" panose="02010600030101010101" pitchFamily="2" charset="-122"/>
            </a:endParaRPr>
          </a:p>
        </p:txBody>
      </p:sp>
      <p:sp>
        <p:nvSpPr>
          <p:cNvPr id="30" name="矩形 29"/>
          <p:cNvSpPr>
            <a:spLocks noChangeArrowheads="1"/>
          </p:cNvSpPr>
          <p:nvPr/>
        </p:nvSpPr>
        <p:spPr bwMode="auto">
          <a:xfrm>
            <a:off x="7158890" y="730057"/>
            <a:ext cx="5469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lǔ</a:t>
            </a:r>
            <a:endParaRPr lang="zh-CN" altLang="en-US" sz="2800" b="1">
              <a:solidFill>
                <a:srgbClr val="FFFF00"/>
              </a:solidFill>
              <a:latin typeface="宋体" panose="02010600030101010101" pitchFamily="2" charset="-122"/>
            </a:endParaRPr>
          </a:p>
        </p:txBody>
      </p:sp>
      <p:sp>
        <p:nvSpPr>
          <p:cNvPr id="31" name="矩形 30"/>
          <p:cNvSpPr>
            <a:spLocks noChangeArrowheads="1"/>
          </p:cNvSpPr>
          <p:nvPr/>
        </p:nvSpPr>
        <p:spPr bwMode="auto">
          <a:xfrm>
            <a:off x="7979512" y="730057"/>
            <a:ext cx="7280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shà</a:t>
            </a:r>
            <a:endParaRPr lang="zh-CN" altLang="en-US" sz="2800" b="1">
              <a:solidFill>
                <a:srgbClr val="FFFF00"/>
              </a:solidFill>
              <a:latin typeface="宋体" panose="02010600030101010101" pitchFamily="2" charset="-122"/>
            </a:endParaRPr>
          </a:p>
        </p:txBody>
      </p:sp>
      <p:sp>
        <p:nvSpPr>
          <p:cNvPr id="32" name="矩形 31"/>
          <p:cNvSpPr>
            <a:spLocks noChangeArrowheads="1"/>
          </p:cNvSpPr>
          <p:nvPr/>
        </p:nvSpPr>
        <p:spPr bwMode="auto">
          <a:xfrm>
            <a:off x="1099593" y="2210196"/>
            <a:ext cx="7280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kòu</a:t>
            </a:r>
            <a:endParaRPr lang="zh-CN" altLang="en-US" sz="2800" b="1">
              <a:solidFill>
                <a:srgbClr val="FFFF00"/>
              </a:solidFill>
              <a:latin typeface="宋体" panose="02010600030101010101" pitchFamily="2" charset="-122"/>
            </a:endParaRPr>
          </a:p>
        </p:txBody>
      </p:sp>
      <p:sp>
        <p:nvSpPr>
          <p:cNvPr id="33" name="矩形 32"/>
          <p:cNvSpPr>
            <a:spLocks noChangeArrowheads="1"/>
          </p:cNvSpPr>
          <p:nvPr/>
        </p:nvSpPr>
        <p:spPr bwMode="auto">
          <a:xfrm>
            <a:off x="1979067" y="2210196"/>
            <a:ext cx="7280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jiǎ</a:t>
            </a:r>
            <a:endParaRPr lang="zh-CN" altLang="en-US" sz="2800" b="1">
              <a:solidFill>
                <a:srgbClr val="FFFF00"/>
              </a:solidFill>
              <a:latin typeface="宋体" panose="02010600030101010101" pitchFamily="2" charset="-122"/>
            </a:endParaRPr>
          </a:p>
        </p:txBody>
      </p:sp>
      <p:sp>
        <p:nvSpPr>
          <p:cNvPr id="34" name="矩形 33"/>
          <p:cNvSpPr>
            <a:spLocks noChangeArrowheads="1"/>
          </p:cNvSpPr>
          <p:nvPr/>
        </p:nvSpPr>
        <p:spPr bwMode="auto">
          <a:xfrm>
            <a:off x="2858541" y="2210196"/>
            <a:ext cx="9092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juàn</a:t>
            </a:r>
            <a:endParaRPr lang="zh-CN" altLang="en-US" sz="2800" b="1">
              <a:solidFill>
                <a:srgbClr val="FFFF00"/>
              </a:solidFill>
              <a:latin typeface="宋体" panose="02010600030101010101" pitchFamily="2" charset="-122"/>
            </a:endParaRPr>
          </a:p>
        </p:txBody>
      </p:sp>
      <p:sp>
        <p:nvSpPr>
          <p:cNvPr id="35" name="矩形 34"/>
          <p:cNvSpPr>
            <a:spLocks noChangeArrowheads="1"/>
          </p:cNvSpPr>
          <p:nvPr/>
        </p:nvSpPr>
        <p:spPr bwMode="auto">
          <a:xfrm>
            <a:off x="3919154" y="2210196"/>
            <a:ext cx="7280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kān</a:t>
            </a:r>
            <a:endParaRPr lang="zh-CN" altLang="en-US" sz="2800" b="1">
              <a:solidFill>
                <a:srgbClr val="FFFF00"/>
              </a:solidFill>
              <a:latin typeface="宋体" panose="02010600030101010101" pitchFamily="2" charset="-122"/>
            </a:endParaRPr>
          </a:p>
        </p:txBody>
      </p:sp>
      <p:sp>
        <p:nvSpPr>
          <p:cNvPr id="36" name="矩形 35"/>
          <p:cNvSpPr>
            <a:spLocks noChangeArrowheads="1"/>
          </p:cNvSpPr>
          <p:nvPr/>
        </p:nvSpPr>
        <p:spPr bwMode="auto">
          <a:xfrm>
            <a:off x="4798628" y="2210196"/>
            <a:ext cx="7280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suǒ</a:t>
            </a:r>
            <a:endParaRPr lang="zh-CN" altLang="en-US" sz="2800" b="1">
              <a:solidFill>
                <a:srgbClr val="FFFF00"/>
              </a:solidFill>
              <a:latin typeface="宋体" panose="02010600030101010101" pitchFamily="2" charset="-122"/>
            </a:endParaRPr>
          </a:p>
        </p:txBody>
      </p:sp>
      <p:sp>
        <p:nvSpPr>
          <p:cNvPr id="37" name="矩形 36"/>
          <p:cNvSpPr>
            <a:spLocks noChangeArrowheads="1"/>
          </p:cNvSpPr>
          <p:nvPr/>
        </p:nvSpPr>
        <p:spPr bwMode="auto">
          <a:xfrm>
            <a:off x="5807642" y="2210196"/>
            <a:ext cx="5469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xǔ</a:t>
            </a:r>
            <a:endParaRPr lang="zh-CN" altLang="en-US" sz="2800" b="1">
              <a:solidFill>
                <a:srgbClr val="FFFF00"/>
              </a:solidFill>
              <a:latin typeface="宋体" panose="02010600030101010101" pitchFamily="2" charset="-122"/>
            </a:endParaRPr>
          </a:p>
        </p:txBody>
      </p:sp>
      <p:sp>
        <p:nvSpPr>
          <p:cNvPr id="38" name="矩形 37"/>
          <p:cNvSpPr>
            <a:spLocks noChangeArrowheads="1"/>
          </p:cNvSpPr>
          <p:nvPr/>
        </p:nvSpPr>
        <p:spPr bwMode="auto">
          <a:xfrm>
            <a:off x="6544077" y="2210196"/>
            <a:ext cx="10271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shēn</a:t>
            </a:r>
            <a:endParaRPr lang="zh-CN" altLang="en-US" sz="2800" b="1">
              <a:solidFill>
                <a:srgbClr val="FFFF00"/>
              </a:solidFill>
              <a:latin typeface="宋体" panose="02010600030101010101" pitchFamily="2" charset="-122"/>
            </a:endParaRPr>
          </a:p>
        </p:txBody>
      </p:sp>
      <p:sp>
        <p:nvSpPr>
          <p:cNvPr id="39" name="矩形 38"/>
          <p:cNvSpPr>
            <a:spLocks noChangeArrowheads="1"/>
          </p:cNvSpPr>
          <p:nvPr/>
        </p:nvSpPr>
        <p:spPr bwMode="auto">
          <a:xfrm>
            <a:off x="7554939" y="2210196"/>
            <a:ext cx="812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mǒu</a:t>
            </a:r>
            <a:endParaRPr lang="zh-CN" altLang="en-US" sz="2800" b="1">
              <a:solidFill>
                <a:srgbClr val="FFFF00"/>
              </a:solidFill>
              <a:latin typeface="宋体" panose="02010600030101010101" pitchFamily="2" charset="-122"/>
            </a:endParaRPr>
          </a:p>
        </p:txBody>
      </p:sp>
      <p:sp>
        <p:nvSpPr>
          <p:cNvPr id="40" name="矩形 39"/>
          <p:cNvSpPr>
            <a:spLocks noChangeArrowheads="1"/>
          </p:cNvSpPr>
          <p:nvPr/>
        </p:nvSpPr>
        <p:spPr bwMode="auto">
          <a:xfrm>
            <a:off x="1556361" y="730057"/>
            <a:ext cx="7280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FF00"/>
                </a:solidFill>
                <a:latin typeface="宋体" panose="02010600030101010101" pitchFamily="2" charset="-122"/>
              </a:rPr>
              <a:t>yàn</a:t>
            </a:r>
            <a:endParaRPr lang="zh-CN" altLang="en-US" sz="1600">
              <a:solidFill>
                <a:srgbClr val="FFFF00"/>
              </a:solidFill>
              <a:latin typeface="宋体" panose="02010600030101010101" pitchFamily="2" charset="-122"/>
            </a:endParaRPr>
          </a:p>
        </p:txBody>
      </p:sp>
      <p:sp>
        <p:nvSpPr>
          <p:cNvPr id="41" name="文本框 40"/>
          <p:cNvSpPr txBox="1">
            <a:spLocks noChangeArrowheads="1"/>
          </p:cNvSpPr>
          <p:nvPr/>
        </p:nvSpPr>
        <p:spPr bwMode="auto">
          <a:xfrm>
            <a:off x="4082861" y="61425"/>
            <a:ext cx="1879628"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solidFill>
                  <a:schemeClr val="accent6">
                    <a:lumMod val="75000"/>
                  </a:schemeClr>
                </a:solidFill>
              </a:rPr>
              <a:t>意思是水边</a:t>
            </a:r>
            <a:endParaRPr lang="zh-CN" altLang="en-US">
              <a:solidFill>
                <a:schemeClr val="accent6">
                  <a:lumMod val="75000"/>
                </a:schemeClr>
              </a:solidFill>
            </a:endParaRPr>
          </a:p>
        </p:txBody>
      </p:sp>
      <p:sp>
        <p:nvSpPr>
          <p:cNvPr id="42" name="箭头: 右 41"/>
          <p:cNvSpPr/>
          <p:nvPr/>
        </p:nvSpPr>
        <p:spPr>
          <a:xfrm rot="14655211">
            <a:off x="4883878" y="704135"/>
            <a:ext cx="637894" cy="208531"/>
          </a:xfrm>
          <a:prstGeom prst="rightArrow">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
        <p:nvSpPr>
          <p:cNvPr id="43" name="文本框 42"/>
          <p:cNvSpPr txBox="1">
            <a:spLocks noChangeArrowheads="1"/>
          </p:cNvSpPr>
          <p:nvPr/>
        </p:nvSpPr>
        <p:spPr bwMode="auto">
          <a:xfrm>
            <a:off x="4381501" y="3939678"/>
            <a:ext cx="4984750" cy="1066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lnSpc>
                <a:spcPct val="110000"/>
              </a:lnSpc>
            </a:pPr>
            <a:r>
              <a:rPr lang="zh-CN" altLang="en-US" sz="2000">
                <a:solidFill>
                  <a:schemeClr val="accent6">
                    <a:lumMod val="75000"/>
                  </a:schemeClr>
                </a:solidFill>
              </a:rPr>
              <a:t>形声字，原意是指“一种叶子像羽毛一样的柞树”。两个“栩”连读，第一个音会变调，注意注音的时两个音都是三声。</a:t>
            </a:r>
            <a:endParaRPr lang="zh-CN" altLang="en-US" sz="2000">
              <a:solidFill>
                <a:schemeClr val="accent6">
                  <a:lumMod val="75000"/>
                </a:schemeClr>
              </a:solidFill>
            </a:endParaRPr>
          </a:p>
        </p:txBody>
      </p:sp>
      <p:sp>
        <p:nvSpPr>
          <p:cNvPr id="44" name="箭头: 右 43"/>
          <p:cNvSpPr/>
          <p:nvPr/>
        </p:nvSpPr>
        <p:spPr>
          <a:xfrm rot="6025341">
            <a:off x="5685569" y="3662168"/>
            <a:ext cx="291956" cy="382250"/>
          </a:xfrm>
          <a:prstGeom prst="rightArrow">
            <a:avLst>
              <a:gd name="adj1" fmla="val 47267"/>
              <a:gd name="adj2" fmla="val 56392"/>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
        <p:nvSpPr>
          <p:cNvPr id="47" name="文本框 46"/>
          <p:cNvSpPr txBox="1">
            <a:spLocks noChangeArrowheads="1"/>
          </p:cNvSpPr>
          <p:nvPr/>
        </p:nvSpPr>
        <p:spPr bwMode="auto">
          <a:xfrm>
            <a:off x="1521850" y="3946028"/>
            <a:ext cx="2824453" cy="1066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1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solidFill>
                  <a:schemeClr val="accent6">
                    <a:lumMod val="75000"/>
                  </a:schemeClr>
                </a:solidFill>
              </a:rPr>
              <a:t>本义是“砍、刻”，古代的书籍多是用刀刻在石头、龟甲、器皿上。</a:t>
            </a:r>
            <a:endParaRPr lang="zh-CN" altLang="en-US">
              <a:solidFill>
                <a:schemeClr val="accent6">
                  <a:lumMod val="75000"/>
                </a:schemeClr>
              </a:solidFill>
            </a:endParaRPr>
          </a:p>
        </p:txBody>
      </p:sp>
      <p:sp>
        <p:nvSpPr>
          <p:cNvPr id="48" name="箭头: 右 47"/>
          <p:cNvSpPr/>
          <p:nvPr/>
        </p:nvSpPr>
        <p:spPr>
          <a:xfrm rot="7636096">
            <a:off x="3535375" y="3670887"/>
            <a:ext cx="463302" cy="208531"/>
          </a:xfrm>
          <a:prstGeom prst="rightArrow">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
        <p:nvSpPr>
          <p:cNvPr id="50" name="文本框 49"/>
          <p:cNvSpPr txBox="1">
            <a:spLocks noChangeArrowheads="1"/>
          </p:cNvSpPr>
          <p:nvPr/>
        </p:nvSpPr>
        <p:spPr bwMode="auto">
          <a:xfrm>
            <a:off x="105293" y="3949950"/>
            <a:ext cx="1510576" cy="389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1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solidFill>
                  <a:schemeClr val="accent6">
                    <a:lumMod val="75000"/>
                  </a:schemeClr>
                </a:solidFill>
              </a:rPr>
              <a:t>冠（冠军）</a:t>
            </a:r>
            <a:endParaRPr lang="zh-CN" altLang="en-US">
              <a:solidFill>
                <a:schemeClr val="accent6">
                  <a:lumMod val="75000"/>
                </a:schemeClr>
              </a:solidFill>
            </a:endParaRPr>
          </a:p>
        </p:txBody>
      </p:sp>
      <p:sp>
        <p:nvSpPr>
          <p:cNvPr id="51" name="箭头: 右 50"/>
          <p:cNvSpPr/>
          <p:nvPr/>
        </p:nvSpPr>
        <p:spPr>
          <a:xfrm rot="7636096">
            <a:off x="432988" y="3441626"/>
            <a:ext cx="846412" cy="208531"/>
          </a:xfrm>
          <a:prstGeom prst="rightArrow">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500"/>
                                        <p:tgtEl>
                                          <p:spTgt spid="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500"/>
                                        <p:tgtEl>
                                          <p:spTgt spid="9"/>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500"/>
                                        <p:tgtEl>
                                          <p:spTgt spid="13"/>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4"/>
                                        </p:tgtEl>
                                        <p:attrNameLst>
                                          <p:attrName>style.visibility</p:attrName>
                                        </p:attrNameLst>
                                      </p:cBhvr>
                                      <p:to>
                                        <p:strVal val="visible"/>
                                      </p:to>
                                    </p:set>
                                    <p:animEffect transition="in" filter="fade">
                                      <p:cBhvr>
                                        <p:cTn id="81" dur="500"/>
                                        <p:tgtEl>
                                          <p:spTgt spid="1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fade">
                                      <p:cBhvr>
                                        <p:cTn id="84" dur="500"/>
                                        <p:tgtEl>
                                          <p:spTgt spid="15"/>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500"/>
                                        <p:tgtEl>
                                          <p:spTgt spid="1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500"/>
                                        <p:tgtEl>
                                          <p:spTgt spid="1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fade">
                                      <p:cBhvr>
                                        <p:cTn id="96" dur="500"/>
                                        <p:tgtEl>
                                          <p:spTgt spid="19"/>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fade">
                                      <p:cBhvr>
                                        <p:cTn id="99" dur="500"/>
                                        <p:tgtEl>
                                          <p:spTgt spid="20"/>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fade">
                                      <p:cBhvr>
                                        <p:cTn id="102" dur="500"/>
                                        <p:tgtEl>
                                          <p:spTgt spid="21"/>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500"/>
                                        <p:tgtEl>
                                          <p:spTgt spid="22"/>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23"/>
                                        </p:tgtEl>
                                        <p:attrNameLst>
                                          <p:attrName>style.visibility</p:attrName>
                                        </p:attrNameLst>
                                      </p:cBhvr>
                                      <p:to>
                                        <p:strVal val="visible"/>
                                      </p:to>
                                    </p:set>
                                    <p:animEffect transition="in" filter="fade">
                                      <p:cBhvr>
                                        <p:cTn id="108" dur="500"/>
                                        <p:tgtEl>
                                          <p:spTgt spid="23"/>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wipe(down)">
                                      <p:cBhvr>
                                        <p:cTn id="113" dur="500"/>
                                        <p:tgtEl>
                                          <p:spTgt spid="42"/>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1"/>
                                        </p:tgtEl>
                                        <p:attrNameLst>
                                          <p:attrName>style.visibility</p:attrName>
                                        </p:attrNameLst>
                                      </p:cBhvr>
                                      <p:to>
                                        <p:strVal val="visible"/>
                                      </p:to>
                                    </p:set>
                                    <p:animEffect transition="in" filter="fade">
                                      <p:cBhvr>
                                        <p:cTn id="116" dur="500"/>
                                        <p:tgtEl>
                                          <p:spTgt spid="41"/>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1" fill="hold" grpId="0" nodeType="clickEffect">
                                  <p:stCondLst>
                                    <p:cond delay="0"/>
                                  </p:stCondLst>
                                  <p:childTnLst>
                                    <p:set>
                                      <p:cBhvr>
                                        <p:cTn id="120" dur="1" fill="hold">
                                          <p:stCondLst>
                                            <p:cond delay="0"/>
                                          </p:stCondLst>
                                        </p:cTn>
                                        <p:tgtEl>
                                          <p:spTgt spid="51"/>
                                        </p:tgtEl>
                                        <p:attrNameLst>
                                          <p:attrName>style.visibility</p:attrName>
                                        </p:attrNameLst>
                                      </p:cBhvr>
                                      <p:to>
                                        <p:strVal val="visible"/>
                                      </p:to>
                                    </p:set>
                                    <p:animEffect transition="in" filter="wipe(up)">
                                      <p:cBhvr>
                                        <p:cTn id="121" dur="500"/>
                                        <p:tgtEl>
                                          <p:spTgt spid="51"/>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50"/>
                                        </p:tgtEl>
                                        <p:attrNameLst>
                                          <p:attrName>style.visibility</p:attrName>
                                        </p:attrNameLst>
                                      </p:cBhvr>
                                      <p:to>
                                        <p:strVal val="visible"/>
                                      </p:to>
                                    </p:set>
                                    <p:animEffect transition="in" filter="fade">
                                      <p:cBhvr>
                                        <p:cTn id="124" dur="500"/>
                                        <p:tgtEl>
                                          <p:spTgt spid="50"/>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1" fill="hold" grpId="0" nodeType="clickEffect">
                                  <p:stCondLst>
                                    <p:cond delay="0"/>
                                  </p:stCondLst>
                                  <p:childTnLst>
                                    <p:set>
                                      <p:cBhvr>
                                        <p:cTn id="128" dur="1" fill="hold">
                                          <p:stCondLst>
                                            <p:cond delay="0"/>
                                          </p:stCondLst>
                                        </p:cTn>
                                        <p:tgtEl>
                                          <p:spTgt spid="48"/>
                                        </p:tgtEl>
                                        <p:attrNameLst>
                                          <p:attrName>style.visibility</p:attrName>
                                        </p:attrNameLst>
                                      </p:cBhvr>
                                      <p:to>
                                        <p:strVal val="visible"/>
                                      </p:to>
                                    </p:set>
                                    <p:animEffect transition="in" filter="wipe(up)">
                                      <p:cBhvr>
                                        <p:cTn id="129" dur="500"/>
                                        <p:tgtEl>
                                          <p:spTgt spid="48"/>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7"/>
                                        </p:tgtEl>
                                        <p:attrNameLst>
                                          <p:attrName>style.visibility</p:attrName>
                                        </p:attrNameLst>
                                      </p:cBhvr>
                                      <p:to>
                                        <p:strVal val="visible"/>
                                      </p:to>
                                    </p:set>
                                    <p:animEffect transition="in" filter="fade">
                                      <p:cBhvr>
                                        <p:cTn id="132" dur="500"/>
                                        <p:tgtEl>
                                          <p:spTgt spid="47"/>
                                        </p:tgtEl>
                                      </p:cBhvr>
                                    </p:animEffect>
                                  </p:childTnLst>
                                </p:cTn>
                              </p:par>
                            </p:childTnLst>
                          </p:cTn>
                        </p:par>
                      </p:childTnLst>
                    </p:cTn>
                  </p:par>
                  <p:par>
                    <p:cTn id="133" fill="hold">
                      <p:stCondLst>
                        <p:cond delay="indefinite"/>
                      </p:stCondLst>
                      <p:childTnLst>
                        <p:par>
                          <p:cTn id="134" fill="hold">
                            <p:stCondLst>
                              <p:cond delay="0"/>
                            </p:stCondLst>
                            <p:childTnLst>
                              <p:par>
                                <p:cTn id="135" presetID="22" presetClass="entr" presetSubtype="1" fill="hold" grpId="0" nodeType="clickEffect">
                                  <p:stCondLst>
                                    <p:cond delay="0"/>
                                  </p:stCondLst>
                                  <p:childTnLst>
                                    <p:set>
                                      <p:cBhvr>
                                        <p:cTn id="136" dur="1" fill="hold">
                                          <p:stCondLst>
                                            <p:cond delay="0"/>
                                          </p:stCondLst>
                                        </p:cTn>
                                        <p:tgtEl>
                                          <p:spTgt spid="44"/>
                                        </p:tgtEl>
                                        <p:attrNameLst>
                                          <p:attrName>style.visibility</p:attrName>
                                        </p:attrNameLst>
                                      </p:cBhvr>
                                      <p:to>
                                        <p:strVal val="visible"/>
                                      </p:to>
                                    </p:set>
                                    <p:animEffect transition="in" filter="wipe(up)">
                                      <p:cBhvr>
                                        <p:cTn id="137" dur="500"/>
                                        <p:tgtEl>
                                          <p:spTgt spid="44"/>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43"/>
                                        </p:tgtEl>
                                        <p:attrNameLst>
                                          <p:attrName>style.visibility</p:attrName>
                                        </p:attrNameLst>
                                      </p:cBhvr>
                                      <p:to>
                                        <p:strVal val="visible"/>
                                      </p:to>
                                    </p:set>
                                    <p:animEffect transition="in" filter="fade">
                                      <p:cBhvr>
                                        <p:cTn id="14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animBg="1"/>
      <p:bldP spid="43" grpId="0"/>
      <p:bldP spid="44" grpId="0" animBg="1"/>
      <p:bldP spid="47" grpId="0"/>
      <p:bldP spid="48" grpId="0" animBg="1"/>
      <p:bldP spid="50" grpId="0"/>
      <p:bldP spid="5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1507193" y="421975"/>
            <a:ext cx="6845597" cy="3427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250000"/>
              </a:lnSpc>
            </a:pPr>
            <a:r>
              <a:rPr lang="zh-CN" altLang="en-US" sz="4800" b="1">
                <a:solidFill>
                  <a:schemeClr val="bg1"/>
                </a:solidFill>
                <a:latin typeface="楷体" panose="02010609060101010101" pitchFamily="49" charset="-122"/>
                <a:ea typeface="楷体" panose="02010609060101010101" pitchFamily="49" charset="-122"/>
              </a:rPr>
              <a:t>舅 津 斩 限 凯 葛 述</a:t>
            </a:r>
            <a:endParaRPr lang="en-US" altLang="zh-CN" sz="4800" b="1">
              <a:solidFill>
                <a:schemeClr val="bg1"/>
              </a:solidFill>
              <a:latin typeface="楷体" panose="02010609060101010101" pitchFamily="49" charset="-122"/>
              <a:ea typeface="楷体" panose="02010609060101010101" pitchFamily="49" charset="-122"/>
            </a:endParaRPr>
          </a:p>
          <a:p>
            <a:pPr eaLnBrk="1" hangingPunct="1">
              <a:lnSpc>
                <a:spcPct val="250000"/>
              </a:lnSpc>
            </a:pPr>
            <a:r>
              <a:rPr lang="zh-CN" altLang="en-US" sz="4800" b="1">
                <a:solidFill>
                  <a:schemeClr val="bg1"/>
                </a:solidFill>
                <a:latin typeface="楷体" panose="02010609060101010101" pitchFamily="49" charset="-122"/>
                <a:ea typeface="楷体" panose="02010609060101010101" pitchFamily="49" charset="-122"/>
              </a:rPr>
              <a:t>贾 衰 刊 琐 朴 某</a:t>
            </a:r>
            <a:endParaRPr lang="zh-CN" altLang="en-US" sz="4800" b="1">
              <a:solidFill>
                <a:schemeClr val="bg1"/>
              </a:solidFill>
              <a:latin typeface="楷体" panose="02010609060101010101" pitchFamily="49" charset="-122"/>
              <a:ea typeface="楷体" panose="02010609060101010101" pitchFamily="49" charset="-122"/>
            </a:endParaRPr>
          </a:p>
        </p:txBody>
      </p:sp>
      <p:sp>
        <p:nvSpPr>
          <p:cNvPr id="4" name="矩形 1"/>
          <p:cNvSpPr>
            <a:spLocks noChangeArrowheads="1"/>
          </p:cNvSpPr>
          <p:nvPr/>
        </p:nvSpPr>
        <p:spPr bwMode="auto">
          <a:xfrm>
            <a:off x="1522433" y="1201481"/>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5" name="矩形 1"/>
          <p:cNvSpPr>
            <a:spLocks noChangeArrowheads="1"/>
          </p:cNvSpPr>
          <p:nvPr/>
        </p:nvSpPr>
        <p:spPr bwMode="auto">
          <a:xfrm>
            <a:off x="2436833" y="1201480"/>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6" name="矩形 1"/>
          <p:cNvSpPr>
            <a:spLocks noChangeArrowheads="1"/>
          </p:cNvSpPr>
          <p:nvPr/>
        </p:nvSpPr>
        <p:spPr bwMode="auto">
          <a:xfrm>
            <a:off x="3366473" y="1201480"/>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7" name="矩形 1"/>
          <p:cNvSpPr>
            <a:spLocks noChangeArrowheads="1"/>
          </p:cNvSpPr>
          <p:nvPr/>
        </p:nvSpPr>
        <p:spPr bwMode="auto">
          <a:xfrm>
            <a:off x="4288493" y="1201479"/>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8" name="矩形 1"/>
          <p:cNvSpPr>
            <a:spLocks noChangeArrowheads="1"/>
          </p:cNvSpPr>
          <p:nvPr/>
        </p:nvSpPr>
        <p:spPr bwMode="auto">
          <a:xfrm>
            <a:off x="5202893" y="1201478"/>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9" name="矩形 1"/>
          <p:cNvSpPr>
            <a:spLocks noChangeArrowheads="1"/>
          </p:cNvSpPr>
          <p:nvPr/>
        </p:nvSpPr>
        <p:spPr bwMode="auto">
          <a:xfrm>
            <a:off x="6132533" y="1201477"/>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10" name="矩形 1"/>
          <p:cNvSpPr>
            <a:spLocks noChangeArrowheads="1"/>
          </p:cNvSpPr>
          <p:nvPr/>
        </p:nvSpPr>
        <p:spPr bwMode="auto">
          <a:xfrm>
            <a:off x="7069793" y="1201477"/>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11" name="矩形 1"/>
          <p:cNvSpPr>
            <a:spLocks noChangeArrowheads="1"/>
          </p:cNvSpPr>
          <p:nvPr/>
        </p:nvSpPr>
        <p:spPr bwMode="auto">
          <a:xfrm>
            <a:off x="1522433" y="3035923"/>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12" name="矩形 1"/>
          <p:cNvSpPr>
            <a:spLocks noChangeArrowheads="1"/>
          </p:cNvSpPr>
          <p:nvPr/>
        </p:nvSpPr>
        <p:spPr bwMode="auto">
          <a:xfrm>
            <a:off x="2436833" y="3035922"/>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13" name="矩形 1"/>
          <p:cNvSpPr>
            <a:spLocks noChangeArrowheads="1"/>
          </p:cNvSpPr>
          <p:nvPr/>
        </p:nvSpPr>
        <p:spPr bwMode="auto">
          <a:xfrm>
            <a:off x="3366473" y="3035922"/>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14" name="矩形 1"/>
          <p:cNvSpPr>
            <a:spLocks noChangeArrowheads="1"/>
          </p:cNvSpPr>
          <p:nvPr/>
        </p:nvSpPr>
        <p:spPr bwMode="auto">
          <a:xfrm>
            <a:off x="4288493" y="3035921"/>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15" name="矩形 1"/>
          <p:cNvSpPr>
            <a:spLocks noChangeArrowheads="1"/>
          </p:cNvSpPr>
          <p:nvPr/>
        </p:nvSpPr>
        <p:spPr bwMode="auto">
          <a:xfrm>
            <a:off x="5202893" y="3035920"/>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16" name="矩形 1"/>
          <p:cNvSpPr>
            <a:spLocks noChangeArrowheads="1"/>
          </p:cNvSpPr>
          <p:nvPr/>
        </p:nvSpPr>
        <p:spPr bwMode="auto">
          <a:xfrm>
            <a:off x="6132533" y="3035919"/>
            <a:ext cx="772457" cy="773445"/>
          </a:xfrm>
          <a:prstGeom prst="rect">
            <a:avLst/>
          </a:pr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00"/>
              </a:solidFill>
              <a:latin typeface="楷体" panose="02010609060101010101" pitchFamily="49" charset="-122"/>
              <a:ea typeface="楷体" panose="02010609060101010101" pitchFamily="49" charset="-122"/>
            </a:endParaRPr>
          </a:p>
        </p:txBody>
      </p:sp>
      <p:sp>
        <p:nvSpPr>
          <p:cNvPr id="17" name="矩形 16"/>
          <p:cNvSpPr>
            <a:spLocks noChangeArrowheads="1"/>
          </p:cNvSpPr>
          <p:nvPr/>
        </p:nvSpPr>
        <p:spPr bwMode="auto">
          <a:xfrm>
            <a:off x="1567851" y="743959"/>
            <a:ext cx="651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jiù</a:t>
            </a:r>
            <a:endParaRPr lang="zh-CN" altLang="en-US" sz="1400">
              <a:solidFill>
                <a:srgbClr val="FFFF00"/>
              </a:solidFill>
              <a:latin typeface="宋体" panose="02010600030101010101" pitchFamily="2" charset="-122"/>
            </a:endParaRPr>
          </a:p>
        </p:txBody>
      </p:sp>
      <p:sp>
        <p:nvSpPr>
          <p:cNvPr id="18" name="矩形 17"/>
          <p:cNvSpPr>
            <a:spLocks noChangeArrowheads="1"/>
          </p:cNvSpPr>
          <p:nvPr/>
        </p:nvSpPr>
        <p:spPr bwMode="auto">
          <a:xfrm>
            <a:off x="3338147" y="743959"/>
            <a:ext cx="8066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zhǎn</a:t>
            </a:r>
            <a:endParaRPr lang="zh-CN" altLang="en-US" sz="2400" b="1">
              <a:solidFill>
                <a:srgbClr val="FFFF00"/>
              </a:solidFill>
              <a:latin typeface="宋体" panose="02010600030101010101" pitchFamily="2" charset="-122"/>
            </a:endParaRPr>
          </a:p>
        </p:txBody>
      </p:sp>
      <p:sp>
        <p:nvSpPr>
          <p:cNvPr id="19" name="矩形 18"/>
          <p:cNvSpPr>
            <a:spLocks noChangeArrowheads="1"/>
          </p:cNvSpPr>
          <p:nvPr/>
        </p:nvSpPr>
        <p:spPr bwMode="auto">
          <a:xfrm>
            <a:off x="5305125" y="743959"/>
            <a:ext cx="651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kǎi</a:t>
            </a:r>
            <a:endParaRPr lang="zh-CN" altLang="en-US" sz="2400" b="1">
              <a:solidFill>
                <a:srgbClr val="FFFF00"/>
              </a:solidFill>
              <a:latin typeface="宋体" panose="02010600030101010101" pitchFamily="2" charset="-122"/>
            </a:endParaRPr>
          </a:p>
        </p:txBody>
      </p:sp>
      <p:sp>
        <p:nvSpPr>
          <p:cNvPr id="20" name="矩形 19"/>
          <p:cNvSpPr>
            <a:spLocks noChangeArrowheads="1"/>
          </p:cNvSpPr>
          <p:nvPr/>
        </p:nvSpPr>
        <p:spPr bwMode="auto">
          <a:xfrm>
            <a:off x="6281713" y="743959"/>
            <a:ext cx="4956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ɡě</a:t>
            </a:r>
            <a:endParaRPr lang="zh-CN" altLang="en-US" sz="2400" b="1">
              <a:solidFill>
                <a:srgbClr val="FFFF00"/>
              </a:solidFill>
              <a:latin typeface="宋体" panose="02010600030101010101" pitchFamily="2" charset="-122"/>
            </a:endParaRPr>
          </a:p>
        </p:txBody>
      </p:sp>
      <p:sp>
        <p:nvSpPr>
          <p:cNvPr id="21" name="矩形 20"/>
          <p:cNvSpPr>
            <a:spLocks noChangeArrowheads="1"/>
          </p:cNvSpPr>
          <p:nvPr/>
        </p:nvSpPr>
        <p:spPr bwMode="auto">
          <a:xfrm>
            <a:off x="1530053" y="2567367"/>
            <a:ext cx="651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jiǎ</a:t>
            </a:r>
            <a:endParaRPr lang="zh-CN" altLang="en-US" sz="2400" b="1">
              <a:solidFill>
                <a:srgbClr val="FFFF00"/>
              </a:solidFill>
              <a:latin typeface="宋体" panose="02010600030101010101" pitchFamily="2" charset="-122"/>
            </a:endParaRPr>
          </a:p>
        </p:txBody>
      </p:sp>
      <p:sp>
        <p:nvSpPr>
          <p:cNvPr id="22" name="矩形 21"/>
          <p:cNvSpPr>
            <a:spLocks noChangeArrowheads="1"/>
          </p:cNvSpPr>
          <p:nvPr/>
        </p:nvSpPr>
        <p:spPr bwMode="auto">
          <a:xfrm>
            <a:off x="3444946" y="2567367"/>
            <a:ext cx="651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kān</a:t>
            </a:r>
            <a:endParaRPr lang="zh-CN" altLang="en-US" sz="2400" b="1">
              <a:solidFill>
                <a:srgbClr val="FFFF00"/>
              </a:solidFill>
              <a:latin typeface="宋体" panose="02010600030101010101" pitchFamily="2" charset="-122"/>
            </a:endParaRPr>
          </a:p>
        </p:txBody>
      </p:sp>
      <p:sp>
        <p:nvSpPr>
          <p:cNvPr id="23" name="矩形 22"/>
          <p:cNvSpPr>
            <a:spLocks noChangeArrowheads="1"/>
          </p:cNvSpPr>
          <p:nvPr/>
        </p:nvSpPr>
        <p:spPr bwMode="auto">
          <a:xfrm>
            <a:off x="4384061" y="2567367"/>
            <a:ext cx="651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suǒ</a:t>
            </a:r>
            <a:endParaRPr lang="zh-CN" altLang="en-US" sz="2400" b="1">
              <a:solidFill>
                <a:srgbClr val="FFFF00"/>
              </a:solidFill>
              <a:latin typeface="宋体" panose="02010600030101010101" pitchFamily="2" charset="-122"/>
            </a:endParaRPr>
          </a:p>
        </p:txBody>
      </p:sp>
      <p:sp>
        <p:nvSpPr>
          <p:cNvPr id="24" name="矩形 23"/>
          <p:cNvSpPr>
            <a:spLocks noChangeArrowheads="1"/>
          </p:cNvSpPr>
          <p:nvPr/>
        </p:nvSpPr>
        <p:spPr bwMode="auto">
          <a:xfrm>
            <a:off x="6195877" y="2567367"/>
            <a:ext cx="812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err="1">
                <a:solidFill>
                  <a:srgbClr val="FFFF00"/>
                </a:solidFill>
                <a:latin typeface="宋体" panose="02010600030101010101" pitchFamily="2" charset="-122"/>
              </a:rPr>
              <a:t>mǒu</a:t>
            </a:r>
            <a:endParaRPr lang="zh-CN" altLang="en-US" sz="2400" b="1">
              <a:solidFill>
                <a:srgbClr val="FFFF00"/>
              </a:solidFill>
              <a:latin typeface="宋体" panose="02010600030101010101" pitchFamily="2" charset="-122"/>
            </a:endParaRPr>
          </a:p>
        </p:txBody>
      </p:sp>
      <p:sp>
        <p:nvSpPr>
          <p:cNvPr id="25" name="矩形 24"/>
          <p:cNvSpPr>
            <a:spLocks noChangeArrowheads="1"/>
          </p:cNvSpPr>
          <p:nvPr/>
        </p:nvSpPr>
        <p:spPr bwMode="auto">
          <a:xfrm>
            <a:off x="2452999" y="743959"/>
            <a:ext cx="651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jīn</a:t>
            </a:r>
            <a:endParaRPr lang="zh-CN" altLang="en-US" sz="2400" b="1">
              <a:solidFill>
                <a:srgbClr val="FFFF00"/>
              </a:solidFill>
              <a:latin typeface="宋体" panose="02010600030101010101" pitchFamily="2" charset="-122"/>
            </a:endParaRPr>
          </a:p>
        </p:txBody>
      </p:sp>
      <p:sp>
        <p:nvSpPr>
          <p:cNvPr id="26" name="矩形 25"/>
          <p:cNvSpPr>
            <a:spLocks noChangeArrowheads="1"/>
          </p:cNvSpPr>
          <p:nvPr/>
        </p:nvSpPr>
        <p:spPr bwMode="auto">
          <a:xfrm>
            <a:off x="4317826" y="743959"/>
            <a:ext cx="8066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xiàn</a:t>
            </a:r>
            <a:endParaRPr lang="zh-CN" altLang="en-US" sz="2400" b="1">
              <a:solidFill>
                <a:srgbClr val="FFFF00"/>
              </a:solidFill>
              <a:latin typeface="宋体" panose="02010600030101010101" pitchFamily="2" charset="-122"/>
            </a:endParaRPr>
          </a:p>
        </p:txBody>
      </p:sp>
      <p:sp>
        <p:nvSpPr>
          <p:cNvPr id="27" name="矩形 26"/>
          <p:cNvSpPr>
            <a:spLocks noChangeArrowheads="1"/>
          </p:cNvSpPr>
          <p:nvPr/>
        </p:nvSpPr>
        <p:spPr bwMode="auto">
          <a:xfrm>
            <a:off x="7079949" y="743959"/>
            <a:ext cx="651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shù</a:t>
            </a:r>
            <a:endParaRPr lang="zh-CN" altLang="en-US" sz="2400" b="1">
              <a:solidFill>
                <a:srgbClr val="FFFF00"/>
              </a:solidFill>
              <a:latin typeface="宋体" panose="02010600030101010101" pitchFamily="2" charset="-122"/>
            </a:endParaRPr>
          </a:p>
        </p:txBody>
      </p:sp>
      <p:sp>
        <p:nvSpPr>
          <p:cNvPr id="28" name="矩形 27"/>
          <p:cNvSpPr>
            <a:spLocks noChangeArrowheads="1"/>
          </p:cNvSpPr>
          <p:nvPr/>
        </p:nvSpPr>
        <p:spPr bwMode="auto">
          <a:xfrm>
            <a:off x="2370108" y="2567367"/>
            <a:ext cx="9621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shuāi</a:t>
            </a:r>
            <a:endParaRPr lang="zh-CN" altLang="en-US" sz="2400" b="1">
              <a:solidFill>
                <a:srgbClr val="FFFF00"/>
              </a:solidFill>
              <a:latin typeface="宋体" panose="02010600030101010101" pitchFamily="2" charset="-122"/>
            </a:endParaRPr>
          </a:p>
        </p:txBody>
      </p:sp>
      <p:sp>
        <p:nvSpPr>
          <p:cNvPr id="29" name="矩形 28"/>
          <p:cNvSpPr>
            <a:spLocks noChangeArrowheads="1"/>
          </p:cNvSpPr>
          <p:nvPr/>
        </p:nvSpPr>
        <p:spPr bwMode="auto">
          <a:xfrm>
            <a:off x="5323176" y="2567367"/>
            <a:ext cx="4956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FF00"/>
                </a:solidFill>
                <a:latin typeface="宋体" panose="02010600030101010101" pitchFamily="2" charset="-122"/>
              </a:rPr>
              <a:t>pǔ</a:t>
            </a:r>
            <a:endParaRPr lang="zh-CN" altLang="en-US" sz="2400" b="1">
              <a:solidFill>
                <a:srgbClr val="FFFF00"/>
              </a:solidFill>
              <a:latin typeface="宋体" panose="02010600030101010101" pitchFamily="2" charset="-122"/>
            </a:endParaRPr>
          </a:p>
        </p:txBody>
      </p:sp>
      <p:sp>
        <p:nvSpPr>
          <p:cNvPr id="30" name="文本框 29"/>
          <p:cNvSpPr txBox="1">
            <a:spLocks noChangeArrowheads="1"/>
          </p:cNvSpPr>
          <p:nvPr/>
        </p:nvSpPr>
        <p:spPr bwMode="auto">
          <a:xfrm>
            <a:off x="1487737" y="2001586"/>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舅父</a:t>
            </a:r>
            <a:endParaRPr lang="zh-CN" altLang="en-US"/>
          </a:p>
        </p:txBody>
      </p:sp>
      <p:sp>
        <p:nvSpPr>
          <p:cNvPr id="31" name="文本框 30"/>
          <p:cNvSpPr txBox="1">
            <a:spLocks noChangeArrowheads="1"/>
          </p:cNvSpPr>
          <p:nvPr/>
        </p:nvSpPr>
        <p:spPr bwMode="auto">
          <a:xfrm>
            <a:off x="2233191" y="2040498"/>
            <a:ext cx="1249448" cy="41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sz="2000"/>
              <a:t>津津有味</a:t>
            </a:r>
            <a:endParaRPr lang="zh-CN" altLang="en-US" sz="2000"/>
          </a:p>
        </p:txBody>
      </p:sp>
      <p:sp>
        <p:nvSpPr>
          <p:cNvPr id="32" name="文本框 31"/>
          <p:cNvSpPr txBox="1">
            <a:spLocks noChangeArrowheads="1"/>
          </p:cNvSpPr>
          <p:nvPr/>
        </p:nvSpPr>
        <p:spPr bwMode="auto">
          <a:xfrm>
            <a:off x="3313023" y="2001586"/>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斩获</a:t>
            </a:r>
            <a:endParaRPr lang="zh-CN" altLang="en-US"/>
          </a:p>
        </p:txBody>
      </p:sp>
      <p:sp>
        <p:nvSpPr>
          <p:cNvPr id="33" name="文本框 32"/>
          <p:cNvSpPr txBox="1">
            <a:spLocks noChangeArrowheads="1"/>
          </p:cNvSpPr>
          <p:nvPr/>
        </p:nvSpPr>
        <p:spPr bwMode="auto">
          <a:xfrm>
            <a:off x="4230530" y="2001586"/>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无限</a:t>
            </a:r>
            <a:endParaRPr lang="zh-CN" altLang="en-US"/>
          </a:p>
        </p:txBody>
      </p:sp>
      <p:sp>
        <p:nvSpPr>
          <p:cNvPr id="34" name="文本框 33"/>
          <p:cNvSpPr txBox="1">
            <a:spLocks noChangeArrowheads="1"/>
          </p:cNvSpPr>
          <p:nvPr/>
        </p:nvSpPr>
        <p:spPr bwMode="auto">
          <a:xfrm>
            <a:off x="5182715" y="2000527"/>
            <a:ext cx="893905"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凯旋</a:t>
            </a:r>
            <a:endParaRPr lang="zh-CN" altLang="en-US"/>
          </a:p>
        </p:txBody>
      </p:sp>
      <p:sp>
        <p:nvSpPr>
          <p:cNvPr id="35" name="文本框 34"/>
          <p:cNvSpPr txBox="1">
            <a:spLocks noChangeArrowheads="1"/>
          </p:cNvSpPr>
          <p:nvPr/>
        </p:nvSpPr>
        <p:spPr bwMode="auto">
          <a:xfrm>
            <a:off x="5986092" y="1999977"/>
            <a:ext cx="1172070"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诸葛亮</a:t>
            </a:r>
            <a:endParaRPr lang="zh-CN" altLang="en-US"/>
          </a:p>
        </p:txBody>
      </p:sp>
      <p:sp>
        <p:nvSpPr>
          <p:cNvPr id="36" name="文本框 35"/>
          <p:cNvSpPr txBox="1">
            <a:spLocks noChangeArrowheads="1"/>
          </p:cNvSpPr>
          <p:nvPr/>
        </p:nvSpPr>
        <p:spPr bwMode="auto">
          <a:xfrm>
            <a:off x="7083886" y="2001586"/>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述说</a:t>
            </a:r>
            <a:endParaRPr lang="zh-CN" altLang="en-US"/>
          </a:p>
        </p:txBody>
      </p:sp>
      <p:sp>
        <p:nvSpPr>
          <p:cNvPr id="37" name="文本框 36"/>
          <p:cNvSpPr txBox="1">
            <a:spLocks noChangeArrowheads="1"/>
          </p:cNvSpPr>
          <p:nvPr/>
        </p:nvSpPr>
        <p:spPr bwMode="auto">
          <a:xfrm>
            <a:off x="1237170" y="3776321"/>
            <a:ext cx="1129699"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贾宝玉</a:t>
            </a:r>
            <a:endParaRPr lang="zh-CN" altLang="en-US"/>
          </a:p>
        </p:txBody>
      </p:sp>
      <p:sp>
        <p:nvSpPr>
          <p:cNvPr id="38" name="文本框 37"/>
          <p:cNvSpPr txBox="1">
            <a:spLocks noChangeArrowheads="1"/>
          </p:cNvSpPr>
          <p:nvPr/>
        </p:nvSpPr>
        <p:spPr bwMode="auto">
          <a:xfrm>
            <a:off x="2226793" y="3834689"/>
            <a:ext cx="1247336" cy="41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sz="2000"/>
              <a:t>兴亡盛衰</a:t>
            </a:r>
            <a:endParaRPr lang="zh-CN" altLang="en-US" sz="2000"/>
          </a:p>
        </p:txBody>
      </p:sp>
      <p:sp>
        <p:nvSpPr>
          <p:cNvPr id="39" name="文本框 38"/>
          <p:cNvSpPr txBox="1">
            <a:spLocks noChangeArrowheads="1"/>
          </p:cNvSpPr>
          <p:nvPr/>
        </p:nvSpPr>
        <p:spPr bwMode="auto">
          <a:xfrm>
            <a:off x="3354760" y="3786049"/>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书刊</a:t>
            </a:r>
            <a:endParaRPr lang="zh-CN" altLang="en-US"/>
          </a:p>
        </p:txBody>
      </p:sp>
      <p:sp>
        <p:nvSpPr>
          <p:cNvPr id="40" name="文本框 39"/>
          <p:cNvSpPr txBox="1">
            <a:spLocks noChangeArrowheads="1"/>
          </p:cNvSpPr>
          <p:nvPr/>
        </p:nvSpPr>
        <p:spPr bwMode="auto">
          <a:xfrm>
            <a:off x="4272267" y="3776321"/>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烦琐</a:t>
            </a:r>
            <a:endParaRPr lang="zh-CN" altLang="en-US"/>
          </a:p>
        </p:txBody>
      </p:sp>
      <p:sp>
        <p:nvSpPr>
          <p:cNvPr id="41" name="文本框 40"/>
          <p:cNvSpPr txBox="1">
            <a:spLocks noChangeArrowheads="1"/>
          </p:cNvSpPr>
          <p:nvPr/>
        </p:nvSpPr>
        <p:spPr bwMode="auto">
          <a:xfrm>
            <a:off x="5274490" y="3780473"/>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质朴</a:t>
            </a:r>
            <a:endParaRPr lang="zh-CN" altLang="en-US"/>
          </a:p>
        </p:txBody>
      </p:sp>
      <p:sp>
        <p:nvSpPr>
          <p:cNvPr id="42" name="文本框 41"/>
          <p:cNvSpPr txBox="1">
            <a:spLocks noChangeArrowheads="1"/>
          </p:cNvSpPr>
          <p:nvPr/>
        </p:nvSpPr>
        <p:spPr bwMode="auto">
          <a:xfrm>
            <a:off x="6172541" y="3770745"/>
            <a:ext cx="859472"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t>某年</a:t>
            </a:r>
            <a:endParaRPr lang="zh-CN" altLang="en-US"/>
          </a:p>
        </p:txBody>
      </p:sp>
      <p:pic>
        <p:nvPicPr>
          <p:cNvPr id="43" name="图片 42"/>
          <p:cNvPicPr>
            <a:picLocks noChangeAspect="1"/>
          </p:cNvPicPr>
          <p:nvPr/>
        </p:nvPicPr>
        <p:blipFill>
          <a:blip r:embed="rId1" cstate="email"/>
          <a:stretch>
            <a:fillRect/>
          </a:stretch>
        </p:blipFill>
        <p:spPr>
          <a:xfrm>
            <a:off x="149844" y="272939"/>
            <a:ext cx="3204916" cy="352949"/>
          </a:xfrm>
          <a:prstGeom prst="rect">
            <a:avLst/>
          </a:prstGeom>
          <a:ln w="19050" cap="sq">
            <a:solidFill>
              <a:schemeClr val="accent6">
                <a:lumMod val="75000"/>
              </a:schemeClr>
            </a:solidFill>
            <a:miter lim="800000"/>
            <a:headEnd/>
            <a:tailEnd/>
          </a:ln>
          <a:effectLst>
            <a:outerShdw blurRad="57150" dist="50800" dir="2700000" algn="tl" rotWithShape="0">
              <a:srgbClr val="000000">
                <a:alpha val="40000"/>
              </a:srgbClr>
            </a:outerShdw>
          </a:effectLst>
        </p:spPr>
      </p:pic>
      <p:pic>
        <p:nvPicPr>
          <p:cNvPr id="47" name="图片 46"/>
          <p:cNvPicPr>
            <a:picLocks noChangeAspect="1"/>
          </p:cNvPicPr>
          <p:nvPr/>
        </p:nvPicPr>
        <p:blipFill>
          <a:blip r:embed="rId2" cstate="email"/>
          <a:stretch>
            <a:fillRect/>
          </a:stretch>
        </p:blipFill>
        <p:spPr>
          <a:xfrm>
            <a:off x="1725877" y="1342659"/>
            <a:ext cx="388673" cy="197748"/>
          </a:xfrm>
          <a:prstGeom prst="rect">
            <a:avLst/>
          </a:prstGeom>
        </p:spPr>
      </p:pic>
      <p:sp>
        <p:nvSpPr>
          <p:cNvPr id="48" name="文本框 47"/>
          <p:cNvSpPr txBox="1">
            <a:spLocks noChangeArrowheads="1"/>
          </p:cNvSpPr>
          <p:nvPr/>
        </p:nvSpPr>
        <p:spPr bwMode="auto">
          <a:xfrm>
            <a:off x="117497" y="617150"/>
            <a:ext cx="1529720"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solidFill>
                  <a:schemeClr val="accent6">
                    <a:lumMod val="75000"/>
                  </a:schemeClr>
                </a:solidFill>
              </a:rPr>
              <a:t>注意笔顺</a:t>
            </a:r>
            <a:endParaRPr lang="zh-CN" altLang="en-US">
              <a:solidFill>
                <a:schemeClr val="accent6">
                  <a:lumMod val="75000"/>
                </a:schemeClr>
              </a:solidFill>
            </a:endParaRPr>
          </a:p>
        </p:txBody>
      </p:sp>
      <p:sp>
        <p:nvSpPr>
          <p:cNvPr id="49" name="箭头: 右 48"/>
          <p:cNvSpPr/>
          <p:nvPr/>
        </p:nvSpPr>
        <p:spPr>
          <a:xfrm rot="11953070">
            <a:off x="1086181" y="1130324"/>
            <a:ext cx="637894" cy="208531"/>
          </a:xfrm>
          <a:prstGeom prst="rightArrow">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pic>
        <p:nvPicPr>
          <p:cNvPr id="51" name="图片 50"/>
          <p:cNvPicPr>
            <a:picLocks noChangeAspect="1"/>
          </p:cNvPicPr>
          <p:nvPr/>
        </p:nvPicPr>
        <p:blipFill>
          <a:blip r:embed="rId3" cstate="email"/>
          <a:stretch>
            <a:fillRect/>
          </a:stretch>
        </p:blipFill>
        <p:spPr>
          <a:xfrm>
            <a:off x="6280164" y="1600695"/>
            <a:ext cx="447353" cy="303799"/>
          </a:xfrm>
          <a:prstGeom prst="rect">
            <a:avLst/>
          </a:prstGeom>
        </p:spPr>
      </p:pic>
      <p:sp>
        <p:nvSpPr>
          <p:cNvPr id="52" name="文本框 51"/>
          <p:cNvSpPr txBox="1">
            <a:spLocks noChangeArrowheads="1"/>
          </p:cNvSpPr>
          <p:nvPr/>
        </p:nvSpPr>
        <p:spPr bwMode="auto">
          <a:xfrm>
            <a:off x="5388639" y="240626"/>
            <a:ext cx="2230401"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solidFill>
                  <a:schemeClr val="accent6">
                    <a:lumMod val="75000"/>
                  </a:schemeClr>
                </a:solidFill>
              </a:rPr>
              <a:t>不能写成“匈</a:t>
            </a:r>
            <a:r>
              <a:rPr lang="en-US" altLang="zh-CN">
                <a:solidFill>
                  <a:schemeClr val="accent6">
                    <a:lumMod val="75000"/>
                  </a:schemeClr>
                </a:solidFill>
              </a:rPr>
              <a:t>”</a:t>
            </a:r>
            <a:endParaRPr lang="zh-CN" altLang="en-US">
              <a:solidFill>
                <a:schemeClr val="accent6">
                  <a:lumMod val="75000"/>
                </a:schemeClr>
              </a:solidFill>
            </a:endParaRPr>
          </a:p>
        </p:txBody>
      </p:sp>
      <p:sp>
        <p:nvSpPr>
          <p:cNvPr id="53" name="箭头: 右 52"/>
          <p:cNvSpPr/>
          <p:nvPr/>
        </p:nvSpPr>
        <p:spPr>
          <a:xfrm rot="15614775">
            <a:off x="5937170" y="862945"/>
            <a:ext cx="637894" cy="208531"/>
          </a:xfrm>
          <a:prstGeom prst="rightArrow">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
        <p:nvSpPr>
          <p:cNvPr id="54" name="文本框 53"/>
          <p:cNvSpPr txBox="1">
            <a:spLocks noChangeArrowheads="1"/>
          </p:cNvSpPr>
          <p:nvPr/>
        </p:nvSpPr>
        <p:spPr bwMode="auto">
          <a:xfrm>
            <a:off x="785840" y="4407504"/>
            <a:ext cx="6945249"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solidFill>
                  <a:schemeClr val="accent6">
                    <a:lumMod val="75000"/>
                  </a:schemeClr>
                </a:solidFill>
              </a:rPr>
              <a:t>中间的一“横”最长，</a:t>
            </a:r>
            <a:r>
              <a:rPr lang="en-US" altLang="zh-CN">
                <a:solidFill>
                  <a:schemeClr val="accent6">
                    <a:lumMod val="75000"/>
                  </a:schemeClr>
                </a:solidFill>
              </a:rPr>
              <a:t>“</a:t>
            </a:r>
            <a:r>
              <a:rPr lang="zh-CN" altLang="en-US">
                <a:solidFill>
                  <a:schemeClr val="accent6">
                    <a:lumMod val="75000"/>
                  </a:schemeClr>
                </a:solidFill>
              </a:rPr>
              <a:t>衣”字底的“撇”要舒展。</a:t>
            </a:r>
            <a:endParaRPr lang="zh-CN" altLang="en-US">
              <a:solidFill>
                <a:schemeClr val="accent6">
                  <a:lumMod val="75000"/>
                </a:schemeClr>
              </a:solidFill>
            </a:endParaRPr>
          </a:p>
        </p:txBody>
      </p:sp>
      <p:sp>
        <p:nvSpPr>
          <p:cNvPr id="55" name="箭头: 右 54"/>
          <p:cNvSpPr/>
          <p:nvPr/>
        </p:nvSpPr>
        <p:spPr>
          <a:xfrm rot="6004285">
            <a:off x="2248804" y="4032279"/>
            <a:ext cx="637894" cy="208531"/>
          </a:xfrm>
          <a:prstGeom prst="rightArrow">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pic>
        <p:nvPicPr>
          <p:cNvPr id="57" name="图片 56"/>
          <p:cNvPicPr>
            <a:picLocks noChangeAspect="1"/>
          </p:cNvPicPr>
          <p:nvPr/>
        </p:nvPicPr>
        <p:blipFill>
          <a:blip r:embed="rId4" cstate="email"/>
          <a:stretch>
            <a:fillRect/>
          </a:stretch>
        </p:blipFill>
        <p:spPr>
          <a:xfrm>
            <a:off x="2601860" y="3328148"/>
            <a:ext cx="438996" cy="85741"/>
          </a:xfrm>
          <a:prstGeom prst="rect">
            <a:avLst/>
          </a:prstGeom>
        </p:spPr>
      </p:pic>
      <p:grpSp>
        <p:nvGrpSpPr>
          <p:cNvPr id="62" name="组合 61"/>
          <p:cNvGrpSpPr/>
          <p:nvPr/>
        </p:nvGrpSpPr>
        <p:grpSpPr>
          <a:xfrm>
            <a:off x="2508250" y="234503"/>
            <a:ext cx="2470842" cy="1645793"/>
            <a:chOff x="2508250" y="234503"/>
            <a:chExt cx="2470842" cy="1645793"/>
          </a:xfrm>
        </p:grpSpPr>
        <p:sp>
          <p:nvSpPr>
            <p:cNvPr id="58" name="矩形 57"/>
            <p:cNvSpPr/>
            <p:nvPr/>
          </p:nvSpPr>
          <p:spPr>
            <a:xfrm>
              <a:off x="2508250" y="1299212"/>
              <a:ext cx="217936" cy="58108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2738284" y="1299212"/>
              <a:ext cx="392033" cy="58108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a:spLocks noChangeArrowheads="1"/>
            </p:cNvSpPr>
            <p:nvPr/>
          </p:nvSpPr>
          <p:spPr bwMode="auto">
            <a:xfrm>
              <a:off x="3449372" y="234503"/>
              <a:ext cx="1529720"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a:solidFill>
                    <a:schemeClr val="accent6">
                      <a:lumMod val="75000"/>
                    </a:schemeClr>
                  </a:solidFill>
                </a:rPr>
                <a:t>左窄右宽</a:t>
              </a:r>
              <a:endParaRPr lang="zh-CN" altLang="en-US">
                <a:solidFill>
                  <a:schemeClr val="accent6">
                    <a:lumMod val="75000"/>
                  </a:schemeClr>
                </a:solidFill>
              </a:endParaRPr>
            </a:p>
          </p:txBody>
        </p:sp>
        <p:sp>
          <p:nvSpPr>
            <p:cNvPr id="61" name="箭头: 右 60"/>
            <p:cNvSpPr/>
            <p:nvPr/>
          </p:nvSpPr>
          <p:spPr>
            <a:xfrm rot="18576912">
              <a:off x="2920239" y="856616"/>
              <a:ext cx="757954" cy="208531"/>
            </a:xfrm>
            <a:prstGeom prst="rightArrow">
              <a:avLst>
                <a:gd name="adj1" fmla="val 28158"/>
                <a:gd name="adj2" fmla="val 50000"/>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500"/>
                                        <p:tgtEl>
                                          <p:spTgt spid="41"/>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500"/>
                                        <p:tgtEl>
                                          <p:spTgt spid="42"/>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47"/>
                                        </p:tgtEl>
                                        <p:attrNameLst>
                                          <p:attrName>style.visibility</p:attrName>
                                        </p:attrNameLst>
                                      </p:cBhvr>
                                      <p:to>
                                        <p:strVal val="visible"/>
                                      </p:to>
                                    </p:set>
                                    <p:animEffect transition="in" filter="fade">
                                      <p:cBhvr>
                                        <p:cTn id="89" dur="500"/>
                                        <p:tgtEl>
                                          <p:spTgt spid="47"/>
                                        </p:tgtEl>
                                      </p:cBhvr>
                                    </p:animEffect>
                                  </p:childTnLst>
                                </p:cTn>
                              </p:par>
                            </p:childTnLst>
                          </p:cTn>
                        </p:par>
                        <p:par>
                          <p:cTn id="90" fill="hold">
                            <p:stCondLst>
                              <p:cond delay="500"/>
                            </p:stCondLst>
                            <p:childTnLst>
                              <p:par>
                                <p:cTn id="91" presetID="22" presetClass="entr" presetSubtype="4"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wipe(down)">
                                      <p:cBhvr>
                                        <p:cTn id="93" dur="500"/>
                                        <p:tgtEl>
                                          <p:spTgt spid="49"/>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8"/>
                                        </p:tgtEl>
                                        <p:attrNameLst>
                                          <p:attrName>style.visibility</p:attrName>
                                        </p:attrNameLst>
                                      </p:cBhvr>
                                      <p:to>
                                        <p:strVal val="visible"/>
                                      </p:to>
                                    </p:set>
                                    <p:animEffect transition="in" filter="fade">
                                      <p:cBhvr>
                                        <p:cTn id="96" dur="500"/>
                                        <p:tgtEl>
                                          <p:spTgt spid="48"/>
                                        </p:tgtEl>
                                      </p:cBhvr>
                                    </p:animEffect>
                                  </p:childTnLst>
                                </p:cTn>
                              </p:par>
                            </p:childTnLst>
                          </p:cTn>
                        </p:par>
                        <p:par>
                          <p:cTn id="97" fill="hold">
                            <p:stCondLst>
                              <p:cond delay="1000"/>
                            </p:stCondLst>
                            <p:childTnLst>
                              <p:par>
                                <p:cTn id="98" presetID="10" presetClass="entr" presetSubtype="0" fill="hold" nodeType="after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nodeType="click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down)">
                                      <p:cBhvr>
                                        <p:cTn id="105" dur="500"/>
                                        <p:tgtEl>
                                          <p:spTgt spid="62"/>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nodeType="clickEffect">
                                  <p:stCondLst>
                                    <p:cond delay="0"/>
                                  </p:stCondLst>
                                  <p:childTnLst>
                                    <p:set>
                                      <p:cBhvr>
                                        <p:cTn id="109" dur="1" fill="hold">
                                          <p:stCondLst>
                                            <p:cond delay="0"/>
                                          </p:stCondLst>
                                        </p:cTn>
                                        <p:tgtEl>
                                          <p:spTgt spid="51"/>
                                        </p:tgtEl>
                                        <p:attrNameLst>
                                          <p:attrName>style.visibility</p:attrName>
                                        </p:attrNameLst>
                                      </p:cBhvr>
                                      <p:to>
                                        <p:strVal val="visible"/>
                                      </p:to>
                                    </p:set>
                                    <p:animEffect transition="in" filter="fade">
                                      <p:cBhvr>
                                        <p:cTn id="110" dur="500"/>
                                        <p:tgtEl>
                                          <p:spTgt spid="51"/>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53"/>
                                        </p:tgtEl>
                                        <p:attrNameLst>
                                          <p:attrName>style.visibility</p:attrName>
                                        </p:attrNameLst>
                                      </p:cBhvr>
                                      <p:to>
                                        <p:strVal val="visible"/>
                                      </p:to>
                                    </p:set>
                                    <p:animEffect transition="in" filter="wipe(down)">
                                      <p:cBhvr>
                                        <p:cTn id="113" dur="500"/>
                                        <p:tgtEl>
                                          <p:spTgt spid="53"/>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52"/>
                                        </p:tgtEl>
                                        <p:attrNameLst>
                                          <p:attrName>style.visibility</p:attrName>
                                        </p:attrNameLst>
                                      </p:cBhvr>
                                      <p:to>
                                        <p:strVal val="visible"/>
                                      </p:to>
                                    </p:set>
                                    <p:animEffect transition="in" filter="fade">
                                      <p:cBhvr>
                                        <p:cTn id="116" dur="500"/>
                                        <p:tgtEl>
                                          <p:spTgt spid="52"/>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nodeType="clickEffect">
                                  <p:stCondLst>
                                    <p:cond delay="0"/>
                                  </p:stCondLst>
                                  <p:childTnLst>
                                    <p:set>
                                      <p:cBhvr>
                                        <p:cTn id="120" dur="1" fill="hold">
                                          <p:stCondLst>
                                            <p:cond delay="0"/>
                                          </p:stCondLst>
                                        </p:cTn>
                                        <p:tgtEl>
                                          <p:spTgt spid="57"/>
                                        </p:tgtEl>
                                        <p:attrNameLst>
                                          <p:attrName>style.visibility</p:attrName>
                                        </p:attrNameLst>
                                      </p:cBhvr>
                                      <p:to>
                                        <p:strVal val="visible"/>
                                      </p:to>
                                    </p:set>
                                    <p:animEffect transition="in" filter="fade">
                                      <p:cBhvr>
                                        <p:cTn id="121" dur="500"/>
                                        <p:tgtEl>
                                          <p:spTgt spid="57"/>
                                        </p:tgtEl>
                                      </p:cBhvr>
                                    </p:animEffect>
                                  </p:childTnLst>
                                </p:cTn>
                              </p:par>
                              <p:par>
                                <p:cTn id="122" presetID="22" presetClass="entr" presetSubtype="1" fill="hold" grpId="0" nodeType="with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wipe(up)">
                                      <p:cBhvr>
                                        <p:cTn id="124" dur="500"/>
                                        <p:tgtEl>
                                          <p:spTgt spid="55"/>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54"/>
                                        </p:tgtEl>
                                        <p:attrNameLst>
                                          <p:attrName>style.visibility</p:attrName>
                                        </p:attrNameLst>
                                      </p:cBhvr>
                                      <p:to>
                                        <p:strVal val="visible"/>
                                      </p:to>
                                    </p:set>
                                    <p:animEffect transition="in" filter="fade">
                                      <p:cBhvr>
                                        <p:cTn id="12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8" grpId="0"/>
      <p:bldP spid="49" grpId="0" animBg="1"/>
      <p:bldP spid="52" grpId="0"/>
      <p:bldP spid="53" grpId="0" animBg="1"/>
      <p:bldP spid="54" grpId="0"/>
      <p:bldP spid="5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5" name="文本框 12"/>
          <p:cNvSpPr txBox="1">
            <a:spLocks noChangeArrowheads="1"/>
          </p:cNvSpPr>
          <p:nvPr/>
        </p:nvSpPr>
        <p:spPr bwMode="auto">
          <a:xfrm>
            <a:off x="374066" y="103488"/>
            <a:ext cx="19939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buFont typeface="Wingdings" panose="05000000000000000000" pitchFamily="2" charset="2"/>
              <a:buChar char="u"/>
            </a:pPr>
            <a:r>
              <a:rPr lang="zh-CN" altLang="en-US" sz="3200" b="1">
                <a:solidFill>
                  <a:schemeClr val="bg1"/>
                </a:solidFill>
                <a:latin typeface="黑体" panose="02010609060101010101" pitchFamily="49" charset="-122"/>
                <a:ea typeface="黑体" panose="02010609060101010101" pitchFamily="49" charset="-122"/>
              </a:rPr>
              <a:t>多音字</a:t>
            </a:r>
            <a:endParaRPr lang="zh-CN" altLang="en-US" sz="3200" b="1">
              <a:solidFill>
                <a:schemeClr val="bg1"/>
              </a:solidFill>
              <a:latin typeface="黑体" panose="02010609060101010101" pitchFamily="49" charset="-122"/>
              <a:ea typeface="黑体" panose="02010609060101010101" pitchFamily="49" charset="-122"/>
            </a:endParaRPr>
          </a:p>
        </p:txBody>
      </p:sp>
      <p:sp>
        <p:nvSpPr>
          <p:cNvPr id="15" name="文本框 14"/>
          <p:cNvSpPr txBox="1">
            <a:spLocks noChangeArrowheads="1"/>
          </p:cNvSpPr>
          <p:nvPr/>
        </p:nvSpPr>
        <p:spPr bwMode="auto">
          <a:xfrm>
            <a:off x="257274" y="1488449"/>
            <a:ext cx="5453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bg1"/>
                </a:solidFill>
                <a:latin typeface="楷体" panose="02010609060101010101" pitchFamily="49" charset="-122"/>
                <a:ea typeface="楷体" panose="02010609060101010101" pitchFamily="49" charset="-122"/>
              </a:rPr>
              <a:t>卷</a:t>
            </a:r>
            <a:endParaRPr lang="en-US" altLang="zh-CN" sz="2800" b="1">
              <a:solidFill>
                <a:schemeClr val="bg1"/>
              </a:solidFill>
              <a:latin typeface="楷体" panose="02010609060101010101" pitchFamily="49" charset="-122"/>
              <a:ea typeface="楷体" panose="02010609060101010101" pitchFamily="49" charset="-122"/>
            </a:endParaRPr>
          </a:p>
        </p:txBody>
      </p:sp>
      <p:sp>
        <p:nvSpPr>
          <p:cNvPr id="16" name="左大括号 15"/>
          <p:cNvSpPr/>
          <p:nvPr/>
        </p:nvSpPr>
        <p:spPr bwMode="auto">
          <a:xfrm>
            <a:off x="723699" y="1289849"/>
            <a:ext cx="257175" cy="988931"/>
          </a:xfrm>
          <a:prstGeom prst="leftBrace">
            <a:avLst>
              <a:gd name="adj1" fmla="val 40151"/>
              <a:gd name="adj2" fmla="val 50000"/>
            </a:avLst>
          </a:prstGeom>
          <a:ln w="28575">
            <a:solidFill>
              <a:schemeClr val="accent5"/>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800">
              <a:solidFill>
                <a:srgbClr val="00B0F0"/>
              </a:solidFill>
            </a:endParaRPr>
          </a:p>
        </p:txBody>
      </p:sp>
      <p:sp>
        <p:nvSpPr>
          <p:cNvPr id="17" name="文本框 13"/>
          <p:cNvSpPr txBox="1">
            <a:spLocks noChangeArrowheads="1"/>
          </p:cNvSpPr>
          <p:nvPr/>
        </p:nvSpPr>
        <p:spPr bwMode="auto">
          <a:xfrm>
            <a:off x="3670630" y="434679"/>
            <a:ext cx="863044"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en-US" altLang="zh-CN" sz="2400"/>
              <a:t>juàn</a:t>
            </a:r>
            <a:endParaRPr lang="en-US" altLang="zh-CN" sz="2400"/>
          </a:p>
        </p:txBody>
      </p:sp>
      <p:sp>
        <p:nvSpPr>
          <p:cNvPr id="18" name="文本框 13"/>
          <p:cNvSpPr txBox="1">
            <a:spLocks noChangeArrowheads="1"/>
          </p:cNvSpPr>
          <p:nvPr/>
        </p:nvSpPr>
        <p:spPr bwMode="auto">
          <a:xfrm>
            <a:off x="6468145" y="434679"/>
            <a:ext cx="1042173"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en-US" altLang="zh-CN" sz="2400"/>
              <a:t>juǎn</a:t>
            </a:r>
            <a:endParaRPr lang="en-US" altLang="zh-CN" sz="2400"/>
          </a:p>
        </p:txBody>
      </p:sp>
      <p:sp>
        <p:nvSpPr>
          <p:cNvPr id="19" name="文本框 13"/>
          <p:cNvSpPr txBox="1">
            <a:spLocks noChangeArrowheads="1"/>
          </p:cNvSpPr>
          <p:nvPr/>
        </p:nvSpPr>
        <p:spPr bwMode="auto">
          <a:xfrm>
            <a:off x="940444" y="1051515"/>
            <a:ext cx="1215239"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en-US" altLang="zh-CN" sz="2400">
                <a:solidFill>
                  <a:schemeClr val="bg1"/>
                </a:solidFill>
              </a:rPr>
              <a:t>juàn</a:t>
            </a:r>
            <a:endParaRPr lang="en-US" altLang="zh-CN" sz="2400">
              <a:solidFill>
                <a:schemeClr val="bg1"/>
              </a:solidFill>
            </a:endParaRPr>
          </a:p>
        </p:txBody>
      </p:sp>
      <p:sp>
        <p:nvSpPr>
          <p:cNvPr id="20" name="文本框 19"/>
          <p:cNvSpPr txBox="1">
            <a:spLocks noChangeArrowheads="1"/>
          </p:cNvSpPr>
          <p:nvPr/>
        </p:nvSpPr>
        <p:spPr bwMode="auto">
          <a:xfrm>
            <a:off x="940444" y="1918063"/>
            <a:ext cx="1089143"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en-US" altLang="zh-CN" sz="2400">
                <a:solidFill>
                  <a:schemeClr val="bg1"/>
                </a:solidFill>
              </a:rPr>
              <a:t>juǎn</a:t>
            </a:r>
            <a:endParaRPr lang="en-US" altLang="zh-CN" sz="2400">
              <a:solidFill>
                <a:schemeClr val="bg1"/>
              </a:solidFill>
            </a:endParaRPr>
          </a:p>
        </p:txBody>
      </p:sp>
      <p:sp>
        <p:nvSpPr>
          <p:cNvPr id="21" name="文本框 20"/>
          <p:cNvSpPr txBox="1">
            <a:spLocks noChangeArrowheads="1"/>
          </p:cNvSpPr>
          <p:nvPr/>
        </p:nvSpPr>
        <p:spPr bwMode="auto">
          <a:xfrm>
            <a:off x="5737419" y="871115"/>
            <a:ext cx="3137361" cy="188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sz="2000"/>
              <a:t>①把东西弯转裹成圆筒形。</a:t>
            </a:r>
            <a:endParaRPr lang="en-US" altLang="zh-CN" sz="2000"/>
          </a:p>
          <a:p>
            <a:r>
              <a:rPr lang="zh-CN" altLang="en-US" sz="2000"/>
              <a:t>②一种大的力量把东西撮起或裹住。</a:t>
            </a:r>
            <a:endParaRPr lang="en-US" altLang="zh-CN" sz="2000"/>
          </a:p>
          <a:p>
            <a:r>
              <a:rPr lang="zh-CN" altLang="en-US" sz="2000"/>
              <a:t>③弯转裹成的筒形的东西。</a:t>
            </a:r>
            <a:endParaRPr lang="en-US" altLang="zh-CN" sz="2000"/>
          </a:p>
          <a:p>
            <a:r>
              <a:rPr lang="zh-CN" altLang="en-US" sz="2000"/>
              <a:t>④量词，用于成卷的东西。</a:t>
            </a:r>
            <a:endParaRPr lang="zh-CN" altLang="en-US" sz="2000"/>
          </a:p>
        </p:txBody>
      </p:sp>
      <p:sp>
        <p:nvSpPr>
          <p:cNvPr id="22" name="文本框 21"/>
          <p:cNvSpPr txBox="1">
            <a:spLocks noChangeArrowheads="1"/>
          </p:cNvSpPr>
          <p:nvPr/>
        </p:nvSpPr>
        <p:spPr bwMode="auto">
          <a:xfrm>
            <a:off x="2945865" y="871115"/>
            <a:ext cx="2667192" cy="188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sz="2000"/>
              <a:t>①可以舒卷的书画。</a:t>
            </a:r>
            <a:endParaRPr lang="en-US" altLang="zh-CN" sz="2000"/>
          </a:p>
          <a:p>
            <a:r>
              <a:rPr lang="zh-CN" altLang="en-US" sz="2000"/>
              <a:t>②书籍的册本或篇章。</a:t>
            </a:r>
            <a:endParaRPr lang="en-US" altLang="zh-CN" sz="2000"/>
          </a:p>
          <a:p>
            <a:r>
              <a:rPr lang="zh-CN" altLang="en-US" sz="2000"/>
              <a:t>③考试写答案的纸。</a:t>
            </a:r>
            <a:endParaRPr lang="en-US" altLang="zh-CN" sz="2000"/>
          </a:p>
          <a:p>
            <a:r>
              <a:rPr lang="zh-CN" altLang="en-US" sz="2000"/>
              <a:t>④案卷，机关里分类汇存的档案、文件。</a:t>
            </a:r>
            <a:endParaRPr lang="zh-CN" altLang="en-US" sz="2000"/>
          </a:p>
        </p:txBody>
      </p:sp>
      <p:sp>
        <p:nvSpPr>
          <p:cNvPr id="24" name="文本框 13"/>
          <p:cNvSpPr txBox="1">
            <a:spLocks noChangeArrowheads="1"/>
          </p:cNvSpPr>
          <p:nvPr/>
        </p:nvSpPr>
        <p:spPr bwMode="auto">
          <a:xfrm>
            <a:off x="1569690" y="776107"/>
            <a:ext cx="1627369" cy="1661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2800" b="1">
                <a:solidFill>
                  <a:schemeClr val="bg1"/>
                </a:solidFill>
                <a:latin typeface="楷体" panose="02010609060101010101" pitchFamily="49" charset="-122"/>
                <a:ea typeface="楷体" panose="02010609060101010101" pitchFamily="49" charset="-122"/>
              </a:rPr>
              <a:t>（    ）</a:t>
            </a:r>
            <a:endParaRPr lang="en-US" altLang="zh-CN" sz="2800" b="1">
              <a:solidFill>
                <a:schemeClr val="bg1"/>
              </a:solidFill>
              <a:latin typeface="楷体" panose="02010609060101010101" pitchFamily="49" charset="-122"/>
              <a:ea typeface="楷体" panose="02010609060101010101" pitchFamily="49" charset="-122"/>
            </a:endParaRPr>
          </a:p>
          <a:p>
            <a:pPr>
              <a:lnSpc>
                <a:spcPct val="200000"/>
              </a:lnSpc>
            </a:pPr>
            <a:r>
              <a:rPr lang="zh-CN" altLang="en-US" sz="2800" b="1">
                <a:solidFill>
                  <a:schemeClr val="bg1"/>
                </a:solidFill>
                <a:latin typeface="楷体" panose="02010609060101010101" pitchFamily="49" charset="-122"/>
                <a:ea typeface="楷体" panose="02010609060101010101" pitchFamily="49" charset="-122"/>
              </a:rPr>
              <a:t>（    ）</a:t>
            </a:r>
            <a:endParaRPr lang="en-US" altLang="zh-CN" sz="2800" b="1">
              <a:solidFill>
                <a:schemeClr val="bg1"/>
              </a:solidFill>
              <a:latin typeface="楷体" panose="02010609060101010101" pitchFamily="49" charset="-122"/>
              <a:ea typeface="楷体" panose="02010609060101010101" pitchFamily="49" charset="-122"/>
            </a:endParaRPr>
          </a:p>
        </p:txBody>
      </p:sp>
      <p:sp>
        <p:nvSpPr>
          <p:cNvPr id="25" name="文本框 13"/>
          <p:cNvSpPr txBox="1">
            <a:spLocks noChangeArrowheads="1"/>
          </p:cNvSpPr>
          <p:nvPr/>
        </p:nvSpPr>
        <p:spPr bwMode="auto">
          <a:xfrm>
            <a:off x="1934060" y="726990"/>
            <a:ext cx="906017" cy="799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2800" b="1">
                <a:solidFill>
                  <a:srgbClr val="FFFF00"/>
                </a:solidFill>
                <a:latin typeface="楷体" panose="02010609060101010101" pitchFamily="49" charset="-122"/>
                <a:ea typeface="楷体" panose="02010609060101010101" pitchFamily="49" charset="-122"/>
              </a:rPr>
              <a:t>画卷</a:t>
            </a:r>
            <a:endParaRPr lang="en-US" altLang="zh-CN" sz="2800" b="1">
              <a:solidFill>
                <a:srgbClr val="FFFF00"/>
              </a:solidFill>
              <a:latin typeface="楷体" panose="02010609060101010101" pitchFamily="49" charset="-122"/>
              <a:ea typeface="楷体" panose="02010609060101010101" pitchFamily="49" charset="-122"/>
            </a:endParaRPr>
          </a:p>
        </p:txBody>
      </p:sp>
      <p:sp>
        <p:nvSpPr>
          <p:cNvPr id="26" name="文本框 13"/>
          <p:cNvSpPr txBox="1">
            <a:spLocks noChangeArrowheads="1"/>
          </p:cNvSpPr>
          <p:nvPr/>
        </p:nvSpPr>
        <p:spPr bwMode="auto">
          <a:xfrm>
            <a:off x="1915486" y="1569664"/>
            <a:ext cx="906017" cy="799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2800" b="1">
                <a:solidFill>
                  <a:srgbClr val="FFFF00"/>
                </a:solidFill>
                <a:latin typeface="楷体" panose="02010609060101010101" pitchFamily="49" charset="-122"/>
                <a:ea typeface="楷体" panose="02010609060101010101" pitchFamily="49" charset="-122"/>
              </a:rPr>
              <a:t>卷尺</a:t>
            </a:r>
            <a:endParaRPr lang="en-US" altLang="zh-CN" sz="2800" b="1">
              <a:solidFill>
                <a:srgbClr val="FFFF00"/>
              </a:solidFill>
              <a:latin typeface="楷体" panose="02010609060101010101" pitchFamily="49" charset="-122"/>
              <a:ea typeface="楷体" panose="02010609060101010101" pitchFamily="49" charset="-122"/>
            </a:endParaRPr>
          </a:p>
        </p:txBody>
      </p:sp>
      <p:sp>
        <p:nvSpPr>
          <p:cNvPr id="27" name="文本框 26"/>
          <p:cNvSpPr txBox="1">
            <a:spLocks noChangeArrowheads="1"/>
          </p:cNvSpPr>
          <p:nvPr/>
        </p:nvSpPr>
        <p:spPr bwMode="auto">
          <a:xfrm>
            <a:off x="5737419" y="3118824"/>
            <a:ext cx="3359326" cy="1520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sz="2000"/>
              <a:t>①递，转授。</a:t>
            </a:r>
            <a:endParaRPr lang="en-US" altLang="zh-CN" sz="2000"/>
          </a:p>
          <a:p>
            <a:r>
              <a:rPr lang="zh-CN" altLang="en-US" sz="2000"/>
              <a:t>②推广，散布。</a:t>
            </a:r>
            <a:endParaRPr lang="en-US" altLang="zh-CN" sz="2000"/>
          </a:p>
          <a:p>
            <a:r>
              <a:rPr lang="zh-CN" altLang="en-US" sz="2000"/>
              <a:t>③叫来。④传导。</a:t>
            </a:r>
            <a:endParaRPr lang="en-US" altLang="zh-CN" sz="2000"/>
          </a:p>
          <a:p>
            <a:r>
              <a:rPr lang="zh-CN" altLang="en-US" sz="2000"/>
              <a:t>⑤表达。</a:t>
            </a:r>
            <a:endParaRPr lang="zh-CN" altLang="en-US" sz="2000"/>
          </a:p>
        </p:txBody>
      </p:sp>
      <p:sp>
        <p:nvSpPr>
          <p:cNvPr id="28" name="文本框 27"/>
          <p:cNvSpPr txBox="1">
            <a:spLocks noChangeArrowheads="1"/>
          </p:cNvSpPr>
          <p:nvPr/>
        </p:nvSpPr>
        <p:spPr bwMode="auto">
          <a:xfrm>
            <a:off x="2945865" y="3118824"/>
            <a:ext cx="2838809" cy="188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4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zh-CN" altLang="en-US" sz="2000"/>
              <a:t>①旧时一般指解说儒家经书的文字。</a:t>
            </a:r>
            <a:endParaRPr lang="en-US" altLang="zh-CN" sz="2000"/>
          </a:p>
          <a:p>
            <a:r>
              <a:rPr lang="zh-CN" altLang="en-US" sz="2000"/>
              <a:t>②记载。特指记载某人一生事迹的文字。</a:t>
            </a:r>
            <a:endParaRPr lang="en-US" altLang="zh-CN" sz="2000"/>
          </a:p>
          <a:p>
            <a:r>
              <a:rPr lang="zh-CN" altLang="en-US" sz="2000"/>
              <a:t>③叙述历史故事的作品。</a:t>
            </a:r>
            <a:endParaRPr lang="zh-CN" altLang="en-US" sz="2000"/>
          </a:p>
        </p:txBody>
      </p:sp>
      <p:sp>
        <p:nvSpPr>
          <p:cNvPr id="34" name="文本框 33"/>
          <p:cNvSpPr txBox="1">
            <a:spLocks noChangeArrowheads="1"/>
          </p:cNvSpPr>
          <p:nvPr/>
        </p:nvSpPr>
        <p:spPr bwMode="auto">
          <a:xfrm>
            <a:off x="298549" y="3486920"/>
            <a:ext cx="5453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bg1"/>
                </a:solidFill>
                <a:latin typeface="楷体" panose="02010609060101010101" pitchFamily="49" charset="-122"/>
                <a:ea typeface="楷体" panose="02010609060101010101" pitchFamily="49" charset="-122"/>
              </a:rPr>
              <a:t>传</a:t>
            </a:r>
            <a:endParaRPr lang="en-US" altLang="zh-CN" sz="2800" b="1">
              <a:solidFill>
                <a:schemeClr val="bg1"/>
              </a:solidFill>
              <a:latin typeface="楷体" panose="02010609060101010101" pitchFamily="49" charset="-122"/>
              <a:ea typeface="楷体" panose="02010609060101010101" pitchFamily="49" charset="-122"/>
            </a:endParaRPr>
          </a:p>
        </p:txBody>
      </p:sp>
      <p:sp>
        <p:nvSpPr>
          <p:cNvPr id="35" name="左大括号 34"/>
          <p:cNvSpPr/>
          <p:nvPr/>
        </p:nvSpPr>
        <p:spPr bwMode="auto">
          <a:xfrm>
            <a:off x="764974" y="3288320"/>
            <a:ext cx="257175" cy="988931"/>
          </a:xfrm>
          <a:prstGeom prst="leftBrace">
            <a:avLst>
              <a:gd name="adj1" fmla="val 40151"/>
              <a:gd name="adj2" fmla="val 50000"/>
            </a:avLst>
          </a:prstGeom>
          <a:ln w="28575">
            <a:solidFill>
              <a:schemeClr val="accent5"/>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800">
              <a:solidFill>
                <a:srgbClr val="00B0F0"/>
              </a:solidFill>
            </a:endParaRPr>
          </a:p>
        </p:txBody>
      </p:sp>
      <p:sp>
        <p:nvSpPr>
          <p:cNvPr id="36" name="文本框 13"/>
          <p:cNvSpPr txBox="1">
            <a:spLocks noChangeArrowheads="1"/>
          </p:cNvSpPr>
          <p:nvPr/>
        </p:nvSpPr>
        <p:spPr bwMode="auto">
          <a:xfrm>
            <a:off x="981719" y="3049986"/>
            <a:ext cx="1215239"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en-US" altLang="zh-CN" sz="2400">
                <a:solidFill>
                  <a:schemeClr val="bg1"/>
                </a:solidFill>
              </a:rPr>
              <a:t>zhuàn</a:t>
            </a:r>
            <a:endParaRPr lang="en-US" altLang="zh-CN" sz="2400">
              <a:solidFill>
                <a:schemeClr val="bg1"/>
              </a:solidFill>
            </a:endParaRPr>
          </a:p>
        </p:txBody>
      </p:sp>
      <p:sp>
        <p:nvSpPr>
          <p:cNvPr id="37" name="文本框 36"/>
          <p:cNvSpPr txBox="1">
            <a:spLocks noChangeArrowheads="1"/>
          </p:cNvSpPr>
          <p:nvPr/>
        </p:nvSpPr>
        <p:spPr bwMode="auto">
          <a:xfrm>
            <a:off x="981719" y="3916534"/>
            <a:ext cx="1089143"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en-US" altLang="zh-CN" sz="2400">
                <a:solidFill>
                  <a:schemeClr val="bg1"/>
                </a:solidFill>
              </a:rPr>
              <a:t>chuán</a:t>
            </a:r>
            <a:endParaRPr lang="en-US" altLang="zh-CN" sz="2400">
              <a:solidFill>
                <a:schemeClr val="bg1"/>
              </a:solidFill>
            </a:endParaRPr>
          </a:p>
        </p:txBody>
      </p:sp>
      <p:sp>
        <p:nvSpPr>
          <p:cNvPr id="38" name="文本框 13"/>
          <p:cNvSpPr txBox="1">
            <a:spLocks noChangeArrowheads="1"/>
          </p:cNvSpPr>
          <p:nvPr/>
        </p:nvSpPr>
        <p:spPr bwMode="auto">
          <a:xfrm>
            <a:off x="1630015" y="2784103"/>
            <a:ext cx="1627369" cy="1661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2800" b="1">
                <a:solidFill>
                  <a:schemeClr val="bg1"/>
                </a:solidFill>
                <a:latin typeface="楷体" panose="02010609060101010101" pitchFamily="49" charset="-122"/>
                <a:ea typeface="楷体" panose="02010609060101010101" pitchFamily="49" charset="-122"/>
              </a:rPr>
              <a:t>（    ）</a:t>
            </a:r>
            <a:endParaRPr lang="en-US" altLang="zh-CN" sz="2800" b="1">
              <a:solidFill>
                <a:schemeClr val="bg1"/>
              </a:solidFill>
              <a:latin typeface="楷体" panose="02010609060101010101" pitchFamily="49" charset="-122"/>
              <a:ea typeface="楷体" panose="02010609060101010101" pitchFamily="49" charset="-122"/>
            </a:endParaRPr>
          </a:p>
          <a:p>
            <a:pPr>
              <a:lnSpc>
                <a:spcPct val="200000"/>
              </a:lnSpc>
            </a:pPr>
            <a:r>
              <a:rPr lang="zh-CN" altLang="en-US" sz="2800" b="1">
                <a:solidFill>
                  <a:schemeClr val="bg1"/>
                </a:solidFill>
                <a:latin typeface="楷体" panose="02010609060101010101" pitchFamily="49" charset="-122"/>
                <a:ea typeface="楷体" panose="02010609060101010101" pitchFamily="49" charset="-122"/>
              </a:rPr>
              <a:t>（    ）</a:t>
            </a:r>
            <a:endParaRPr lang="en-US" altLang="zh-CN" sz="2800" b="1">
              <a:solidFill>
                <a:schemeClr val="bg1"/>
              </a:solidFill>
              <a:latin typeface="楷体" panose="02010609060101010101" pitchFamily="49" charset="-122"/>
              <a:ea typeface="楷体" panose="02010609060101010101" pitchFamily="49" charset="-122"/>
            </a:endParaRPr>
          </a:p>
        </p:txBody>
      </p:sp>
      <p:sp>
        <p:nvSpPr>
          <p:cNvPr id="39" name="文本框 13"/>
          <p:cNvSpPr txBox="1">
            <a:spLocks noChangeArrowheads="1"/>
          </p:cNvSpPr>
          <p:nvPr/>
        </p:nvSpPr>
        <p:spPr bwMode="auto">
          <a:xfrm>
            <a:off x="1956285" y="2725461"/>
            <a:ext cx="906017" cy="799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2800" b="1">
                <a:solidFill>
                  <a:srgbClr val="FFFF00"/>
                </a:solidFill>
                <a:latin typeface="楷体" panose="02010609060101010101" pitchFamily="49" charset="-122"/>
                <a:ea typeface="楷体" panose="02010609060101010101" pitchFamily="49" charset="-122"/>
              </a:rPr>
              <a:t>传记</a:t>
            </a:r>
            <a:endParaRPr lang="en-US" altLang="zh-CN" sz="2800" b="1">
              <a:solidFill>
                <a:srgbClr val="FFFF00"/>
              </a:solidFill>
              <a:latin typeface="楷体" panose="02010609060101010101" pitchFamily="49" charset="-122"/>
              <a:ea typeface="楷体" panose="02010609060101010101" pitchFamily="49" charset="-122"/>
            </a:endParaRPr>
          </a:p>
        </p:txBody>
      </p:sp>
      <p:sp>
        <p:nvSpPr>
          <p:cNvPr id="40" name="文本框 13"/>
          <p:cNvSpPr txBox="1">
            <a:spLocks noChangeArrowheads="1"/>
          </p:cNvSpPr>
          <p:nvPr/>
        </p:nvSpPr>
        <p:spPr bwMode="auto">
          <a:xfrm>
            <a:off x="1937711" y="3568135"/>
            <a:ext cx="906017" cy="799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2800" b="1">
                <a:solidFill>
                  <a:srgbClr val="FFFF00"/>
                </a:solidFill>
                <a:latin typeface="楷体" panose="02010609060101010101" pitchFamily="49" charset="-122"/>
                <a:ea typeface="楷体" panose="02010609060101010101" pitchFamily="49" charset="-122"/>
              </a:rPr>
              <a:t>传奇</a:t>
            </a:r>
            <a:endParaRPr lang="en-US" altLang="zh-CN" sz="2800" b="1">
              <a:solidFill>
                <a:srgbClr val="FFFF00"/>
              </a:solidFill>
              <a:latin typeface="楷体" panose="02010609060101010101" pitchFamily="49" charset="-122"/>
              <a:ea typeface="楷体" panose="02010609060101010101" pitchFamily="49" charset="-122"/>
            </a:endParaRPr>
          </a:p>
        </p:txBody>
      </p:sp>
      <p:sp>
        <p:nvSpPr>
          <p:cNvPr id="41" name="文本框 13"/>
          <p:cNvSpPr txBox="1">
            <a:spLocks noChangeArrowheads="1"/>
          </p:cNvSpPr>
          <p:nvPr/>
        </p:nvSpPr>
        <p:spPr bwMode="auto">
          <a:xfrm>
            <a:off x="3672354" y="2704432"/>
            <a:ext cx="1129970"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en-US" altLang="zh-CN" sz="2400"/>
              <a:t>zhuàn</a:t>
            </a:r>
            <a:endParaRPr lang="en-US" altLang="zh-CN" sz="2400"/>
          </a:p>
        </p:txBody>
      </p:sp>
      <p:sp>
        <p:nvSpPr>
          <p:cNvPr id="42" name="文本框 13"/>
          <p:cNvSpPr txBox="1">
            <a:spLocks noChangeArrowheads="1"/>
          </p:cNvSpPr>
          <p:nvPr/>
        </p:nvSpPr>
        <p:spPr bwMode="auto">
          <a:xfrm>
            <a:off x="6468144" y="2704432"/>
            <a:ext cx="1042173" cy="4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ct val="120000"/>
              </a:lnSpc>
              <a:defRPr sz="2000" b="1">
                <a:solidFill>
                  <a:srgbClr val="FFFF00"/>
                </a:solidFill>
                <a:latin typeface="宋体" panose="0201060003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r>
              <a:rPr lang="en-US" altLang="zh-CN" sz="2400"/>
              <a:t>chuán</a:t>
            </a:r>
            <a:endParaRPr lang="en-US" altLang="zh-CN" sz="2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500"/>
                                        <p:tgtEl>
                                          <p:spTgt spid="3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fade">
                                      <p:cBhvr>
                                        <p:cTn id="4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1" grpId="0"/>
      <p:bldP spid="22" grpId="0"/>
      <p:bldP spid="25" grpId="0"/>
      <p:bldP spid="26" grpId="0"/>
      <p:bldP spid="27" grpId="0"/>
      <p:bldP spid="28" grpId="0"/>
      <p:bldP spid="39" grpId="0"/>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1394" y="473078"/>
            <a:ext cx="783112" cy="245190"/>
            <a:chOff x="341394" y="552671"/>
            <a:chExt cx="783112" cy="245190"/>
          </a:xfrm>
        </p:grpSpPr>
        <p:sp>
          <p:nvSpPr>
            <p:cNvPr id="5" name="平行四边形 4"/>
            <p:cNvSpPr/>
            <p:nvPr/>
          </p:nvSpPr>
          <p:spPr>
            <a:xfrm rot="10800000" flipH="1">
              <a:off x="341394" y="552671"/>
              <a:ext cx="187900" cy="245190"/>
            </a:xfrm>
            <a:prstGeom prst="parallelogram">
              <a:avLst>
                <a:gd name="adj" fmla="val 25061"/>
              </a:avLst>
            </a:prstGeom>
            <a:solidFill>
              <a:srgbClr val="F57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rot="10800000" flipH="1">
              <a:off x="529294" y="552671"/>
              <a:ext cx="187900" cy="245190"/>
            </a:xfrm>
            <a:prstGeom prst="parallelogram">
              <a:avLst>
                <a:gd name="adj" fmla="val 25061"/>
              </a:avLst>
            </a:prstGeom>
            <a:solidFill>
              <a:srgbClr val="84C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rot="10800000" flipH="1">
              <a:off x="736006" y="552671"/>
              <a:ext cx="187900" cy="245190"/>
            </a:xfrm>
            <a:prstGeom prst="parallelogram">
              <a:avLst>
                <a:gd name="adj" fmla="val 25061"/>
              </a:avLst>
            </a:prstGeom>
            <a:solidFill>
              <a:srgbClr val="F4B2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rot="10800000" flipH="1">
              <a:off x="936606" y="552671"/>
              <a:ext cx="187900" cy="245190"/>
            </a:xfrm>
            <a:prstGeom prst="parallelogram">
              <a:avLst>
                <a:gd name="adj" fmla="val 25061"/>
              </a:avLst>
            </a:prstGeom>
            <a:solidFill>
              <a:srgbClr val="89E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 name="直接连接符 8"/>
          <p:cNvCxnSpPr/>
          <p:nvPr/>
        </p:nvCxnSpPr>
        <p:spPr>
          <a:xfrm flipH="1">
            <a:off x="1200150" y="691685"/>
            <a:ext cx="7650751" cy="0"/>
          </a:xfrm>
          <a:prstGeom prst="line">
            <a:avLst/>
          </a:prstGeom>
          <a:ln w="28575">
            <a:solidFill>
              <a:srgbClr val="89E0EB"/>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12" idx="5"/>
          </p:cNvCxnSpPr>
          <p:nvPr/>
        </p:nvCxnSpPr>
        <p:spPr>
          <a:xfrm flipH="1">
            <a:off x="341395" y="4804662"/>
            <a:ext cx="5263942" cy="6102"/>
          </a:xfrm>
          <a:prstGeom prst="line">
            <a:avLst/>
          </a:prstGeom>
          <a:ln w="28575">
            <a:solidFill>
              <a:srgbClr val="F57A8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flipV="1">
            <a:off x="5581792" y="4682067"/>
            <a:ext cx="783112" cy="245190"/>
            <a:chOff x="816949" y="456978"/>
            <a:chExt cx="783112" cy="245190"/>
          </a:xfrm>
        </p:grpSpPr>
        <p:sp>
          <p:nvSpPr>
            <p:cNvPr id="12" name="平行四边形 11"/>
            <p:cNvSpPr/>
            <p:nvPr/>
          </p:nvSpPr>
          <p:spPr>
            <a:xfrm rot="10800000" flipH="1">
              <a:off x="816949" y="456978"/>
              <a:ext cx="187900" cy="245190"/>
            </a:xfrm>
            <a:prstGeom prst="parallelogram">
              <a:avLst>
                <a:gd name="adj" fmla="val 25061"/>
              </a:avLst>
            </a:prstGeom>
            <a:solidFill>
              <a:srgbClr val="F57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rot="10800000" flipH="1">
              <a:off x="1017549" y="456978"/>
              <a:ext cx="187900" cy="245190"/>
            </a:xfrm>
            <a:prstGeom prst="parallelogram">
              <a:avLst>
                <a:gd name="adj" fmla="val 25061"/>
              </a:avLst>
            </a:prstGeom>
            <a:solidFill>
              <a:srgbClr val="84C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nvSpPr>
          <p:spPr>
            <a:xfrm rot="10800000" flipH="1">
              <a:off x="1224261" y="456978"/>
              <a:ext cx="187900" cy="245190"/>
            </a:xfrm>
            <a:prstGeom prst="parallelogram">
              <a:avLst>
                <a:gd name="adj" fmla="val 25061"/>
              </a:avLst>
            </a:prstGeom>
            <a:solidFill>
              <a:srgbClr val="F4B2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nvSpPr>
          <p:spPr>
            <a:xfrm rot="10800000" flipH="1">
              <a:off x="1412161" y="456978"/>
              <a:ext cx="187900" cy="245190"/>
            </a:xfrm>
            <a:prstGeom prst="parallelogram">
              <a:avLst>
                <a:gd name="adj" fmla="val 25061"/>
              </a:avLst>
            </a:prstGeom>
            <a:solidFill>
              <a:srgbClr val="89E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a:spLocks noChangeArrowheads="1"/>
          </p:cNvSpPr>
          <p:nvPr/>
        </p:nvSpPr>
        <p:spPr bwMode="auto">
          <a:xfrm>
            <a:off x="212708" y="748879"/>
            <a:ext cx="8099442" cy="57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457200" indent="-457200" eaLnBrk="1" hangingPunct="1">
              <a:lnSpc>
                <a:spcPct val="130000"/>
              </a:lnSpc>
              <a:buFont typeface="Wingdings" panose="05000000000000000000" pitchFamily="2" charset="2"/>
              <a:buChar char="l"/>
            </a:pPr>
            <a:r>
              <a:rPr lang="zh-CN" altLang="en-US" sz="2800" b="1">
                <a:solidFill>
                  <a:schemeClr val="bg1"/>
                </a:solidFill>
                <a:latin typeface="宋体" panose="02010600030101010101" pitchFamily="2" charset="-122"/>
              </a:rPr>
              <a:t>给加点的多音字选择正确的读音。（填序号）</a:t>
            </a:r>
            <a:endParaRPr lang="zh-CN" altLang="en-US" sz="2800" b="1">
              <a:solidFill>
                <a:schemeClr val="bg1"/>
              </a:solidFill>
              <a:latin typeface="宋体" panose="02010600030101010101" pitchFamily="2" charset="-122"/>
            </a:endParaRPr>
          </a:p>
        </p:txBody>
      </p:sp>
      <p:sp>
        <p:nvSpPr>
          <p:cNvPr id="17" name="文本框 16"/>
          <p:cNvSpPr txBox="1">
            <a:spLocks noChangeArrowheads="1"/>
          </p:cNvSpPr>
          <p:nvPr/>
        </p:nvSpPr>
        <p:spPr bwMode="auto">
          <a:xfrm>
            <a:off x="2422151" y="1814422"/>
            <a:ext cx="34008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800" b="1">
                <a:solidFill>
                  <a:srgbClr val="FFFF00"/>
                </a:solidFill>
                <a:latin typeface="楷体" panose="02010609060101010101" pitchFamily="49" charset="-122"/>
                <a:ea typeface="楷体" panose="02010609060101010101" pitchFamily="49" charset="-122"/>
              </a:rPr>
              <a:t>①</a:t>
            </a:r>
            <a:endParaRPr lang="zh-CN" altLang="en-US" sz="2800" b="1">
              <a:solidFill>
                <a:srgbClr val="FFFF00"/>
              </a:solidFill>
              <a:latin typeface="楷体" panose="02010609060101010101" pitchFamily="49" charset="-122"/>
              <a:ea typeface="楷体" panose="02010609060101010101" pitchFamily="49" charset="-122"/>
            </a:endParaRPr>
          </a:p>
        </p:txBody>
      </p:sp>
      <p:sp>
        <p:nvSpPr>
          <p:cNvPr id="19" name="文本框 18"/>
          <p:cNvSpPr txBox="1">
            <a:spLocks noChangeArrowheads="1"/>
          </p:cNvSpPr>
          <p:nvPr/>
        </p:nvSpPr>
        <p:spPr bwMode="auto">
          <a:xfrm>
            <a:off x="2422152" y="1232410"/>
            <a:ext cx="4787917"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bg1"/>
                </a:solidFill>
                <a:latin typeface="宋体" panose="02010600030101010101" pitchFamily="2" charset="-122"/>
              </a:rPr>
              <a:t>传 ①</a:t>
            </a:r>
            <a:r>
              <a:rPr lang="en-US" altLang="zh-CN" sz="2800" b="1">
                <a:solidFill>
                  <a:schemeClr val="bg1"/>
                </a:solidFill>
                <a:latin typeface="宋体" panose="02010600030101010101" pitchFamily="2" charset="-122"/>
              </a:rPr>
              <a:t>chuán</a:t>
            </a:r>
            <a:r>
              <a:rPr lang="zh-CN" altLang="en-US" sz="2800" b="1">
                <a:solidFill>
                  <a:schemeClr val="bg1"/>
                </a:solidFill>
                <a:latin typeface="宋体" panose="02010600030101010101" pitchFamily="2" charset="-122"/>
              </a:rPr>
              <a:t>　②</a:t>
            </a:r>
            <a:r>
              <a:rPr lang="en-US" altLang="zh-CN" sz="2800" b="1">
                <a:solidFill>
                  <a:schemeClr val="bg1"/>
                </a:solidFill>
                <a:latin typeface="宋体" panose="02010600030101010101" pitchFamily="2" charset="-122"/>
              </a:rPr>
              <a:t>zhuàn</a:t>
            </a:r>
            <a:endParaRPr lang="zh-CN" altLang="en-US" sz="2800" b="1">
              <a:solidFill>
                <a:schemeClr val="bg1"/>
              </a:solidFill>
              <a:latin typeface="宋体" panose="02010600030101010101" pitchFamily="2" charset="-122"/>
            </a:endParaRPr>
          </a:p>
        </p:txBody>
      </p:sp>
      <p:sp>
        <p:nvSpPr>
          <p:cNvPr id="20" name="文本框 19"/>
          <p:cNvSpPr txBox="1">
            <a:spLocks noChangeArrowheads="1"/>
          </p:cNvSpPr>
          <p:nvPr/>
        </p:nvSpPr>
        <p:spPr bwMode="auto">
          <a:xfrm>
            <a:off x="736005" y="1789901"/>
            <a:ext cx="7817445"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514350" indent="-514350" eaLnBrk="1" hangingPunct="1">
              <a:lnSpc>
                <a:spcPct val="130000"/>
              </a:lnSpc>
              <a:buFont typeface="+mj-lt"/>
              <a:buAutoNum type="arabicPeriod"/>
            </a:pPr>
            <a:r>
              <a:rPr lang="zh-CN" altLang="en-US" sz="2800" b="1">
                <a:solidFill>
                  <a:schemeClr val="bg1"/>
                </a:solidFill>
                <a:latin typeface="宋体" panose="02010600030101010101" pitchFamily="2" charset="-122"/>
              </a:rPr>
              <a:t>传说（</a:t>
            </a:r>
            <a:r>
              <a:rPr lang="en-US" altLang="zh-CN" sz="2800" b="1">
                <a:solidFill>
                  <a:schemeClr val="bg1"/>
                </a:solidFill>
                <a:latin typeface="宋体" panose="02010600030101010101" pitchFamily="2" charset="-122"/>
              </a:rPr>
              <a:t>   </a:t>
            </a:r>
            <a:r>
              <a:rPr lang="zh-CN" altLang="en-US" sz="2800" b="1">
                <a:solidFill>
                  <a:schemeClr val="bg1"/>
                </a:solidFill>
                <a:latin typeface="宋体" panose="02010600030101010101" pitchFamily="2" charset="-122"/>
              </a:rPr>
              <a:t>）  传统（</a:t>
            </a:r>
            <a:r>
              <a:rPr lang="en-US" altLang="zh-CN" sz="2800" b="1">
                <a:solidFill>
                  <a:schemeClr val="bg1"/>
                </a:solidFill>
                <a:latin typeface="宋体" panose="02010600030101010101" pitchFamily="2" charset="-122"/>
              </a:rPr>
              <a:t>   </a:t>
            </a:r>
            <a:r>
              <a:rPr lang="zh-CN" altLang="en-US" sz="2800" b="1">
                <a:solidFill>
                  <a:schemeClr val="bg1"/>
                </a:solidFill>
                <a:latin typeface="宋体" panose="02010600030101010101" pitchFamily="2" charset="-122"/>
              </a:rPr>
              <a:t>）  水浒传（  </a:t>
            </a:r>
            <a:r>
              <a:rPr lang="en-US" altLang="zh-CN" sz="2800" b="1">
                <a:solidFill>
                  <a:schemeClr val="bg1"/>
                </a:solidFill>
                <a:latin typeface="宋体" panose="02010600030101010101" pitchFamily="2" charset="-122"/>
              </a:rPr>
              <a:t> </a:t>
            </a:r>
            <a:r>
              <a:rPr lang="zh-CN" altLang="en-US" sz="2800" b="1">
                <a:solidFill>
                  <a:schemeClr val="bg1"/>
                </a:solidFill>
                <a:latin typeface="宋体" panose="02010600030101010101" pitchFamily="2" charset="-122"/>
              </a:rPr>
              <a:t>）</a:t>
            </a:r>
            <a:endParaRPr lang="zh-CN" altLang="en-US" sz="2800" b="1">
              <a:solidFill>
                <a:schemeClr val="bg1"/>
              </a:solidFill>
              <a:latin typeface="宋体" panose="02010600030101010101" pitchFamily="2" charset="-122"/>
            </a:endParaRPr>
          </a:p>
        </p:txBody>
      </p:sp>
      <p:sp>
        <p:nvSpPr>
          <p:cNvPr id="21" name="文本框 20"/>
          <p:cNvSpPr txBox="1">
            <a:spLocks noChangeArrowheads="1"/>
          </p:cNvSpPr>
          <p:nvPr/>
        </p:nvSpPr>
        <p:spPr bwMode="auto">
          <a:xfrm>
            <a:off x="2422151" y="2256743"/>
            <a:ext cx="4787917"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bg1"/>
                </a:solidFill>
                <a:latin typeface="宋体" panose="02010600030101010101" pitchFamily="2" charset="-122"/>
              </a:rPr>
              <a:t>着 ①</a:t>
            </a:r>
            <a:r>
              <a:rPr lang="en-US" altLang="zh-CN" sz="2800" b="1">
                <a:solidFill>
                  <a:schemeClr val="bg1"/>
                </a:solidFill>
                <a:latin typeface="宋体" panose="02010600030101010101" pitchFamily="2" charset="-122"/>
              </a:rPr>
              <a:t>zhe</a:t>
            </a:r>
            <a:r>
              <a:rPr lang="zh-CN" altLang="en-US" sz="2800" b="1">
                <a:solidFill>
                  <a:schemeClr val="bg1"/>
                </a:solidFill>
                <a:latin typeface="宋体" panose="02010600030101010101" pitchFamily="2" charset="-122"/>
              </a:rPr>
              <a:t>　　②</a:t>
            </a:r>
            <a:r>
              <a:rPr lang="en-US" altLang="zh-CN" sz="2800" b="1">
                <a:solidFill>
                  <a:schemeClr val="bg1"/>
                </a:solidFill>
                <a:latin typeface="宋体" panose="02010600030101010101" pitchFamily="2" charset="-122"/>
              </a:rPr>
              <a:t>zhuó</a:t>
            </a:r>
            <a:endParaRPr lang="zh-CN" altLang="en-US" sz="2800" b="1">
              <a:solidFill>
                <a:schemeClr val="bg1"/>
              </a:solidFill>
              <a:latin typeface="宋体" panose="02010600030101010101" pitchFamily="2" charset="-122"/>
            </a:endParaRPr>
          </a:p>
        </p:txBody>
      </p:sp>
      <p:sp>
        <p:nvSpPr>
          <p:cNvPr id="22" name="文本框 21"/>
          <p:cNvSpPr txBox="1">
            <a:spLocks noChangeArrowheads="1"/>
          </p:cNvSpPr>
          <p:nvPr/>
        </p:nvSpPr>
        <p:spPr bwMode="auto">
          <a:xfrm>
            <a:off x="717194" y="2822168"/>
            <a:ext cx="7817445"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514350" indent="-514350" eaLnBrk="1" hangingPunct="1">
              <a:lnSpc>
                <a:spcPct val="130000"/>
              </a:lnSpc>
              <a:buFont typeface="+mj-lt"/>
              <a:buAutoNum type="arabicPeriod" startAt="2"/>
            </a:pPr>
            <a:r>
              <a:rPr lang="zh-CN" altLang="en-US" sz="2800" b="1">
                <a:solidFill>
                  <a:schemeClr val="bg1"/>
                </a:solidFill>
                <a:latin typeface="宋体" panose="02010600030101010101" pitchFamily="2" charset="-122"/>
              </a:rPr>
              <a:t>着（</a:t>
            </a:r>
            <a:r>
              <a:rPr lang="en-US" altLang="zh-CN" sz="2800" b="1">
                <a:solidFill>
                  <a:schemeClr val="bg1"/>
                </a:solidFill>
                <a:latin typeface="宋体" panose="02010600030101010101" pitchFamily="2" charset="-122"/>
              </a:rPr>
              <a:t>   </a:t>
            </a:r>
            <a:r>
              <a:rPr lang="zh-CN" altLang="en-US" sz="2800" b="1">
                <a:solidFill>
                  <a:schemeClr val="bg1"/>
                </a:solidFill>
                <a:latin typeface="宋体" panose="02010600030101010101" pitchFamily="2" charset="-122"/>
              </a:rPr>
              <a:t>）陆  看着（  </a:t>
            </a:r>
            <a:r>
              <a:rPr lang="en-US" altLang="zh-CN" sz="2800" b="1">
                <a:solidFill>
                  <a:schemeClr val="bg1"/>
                </a:solidFill>
                <a:latin typeface="宋体" panose="02010600030101010101" pitchFamily="2" charset="-122"/>
              </a:rPr>
              <a:t> </a:t>
            </a:r>
            <a:r>
              <a:rPr lang="zh-CN" altLang="en-US" sz="2800" b="1">
                <a:solidFill>
                  <a:schemeClr val="bg1"/>
                </a:solidFill>
                <a:latin typeface="宋体" panose="02010600030101010101" pitchFamily="2" charset="-122"/>
              </a:rPr>
              <a:t>）  着（  </a:t>
            </a:r>
            <a:r>
              <a:rPr lang="en-US" altLang="zh-CN" sz="2800" b="1">
                <a:solidFill>
                  <a:schemeClr val="bg1"/>
                </a:solidFill>
                <a:latin typeface="宋体" panose="02010600030101010101" pitchFamily="2" charset="-122"/>
              </a:rPr>
              <a:t> </a:t>
            </a:r>
            <a:r>
              <a:rPr lang="zh-CN" altLang="en-US" sz="2800" b="1">
                <a:solidFill>
                  <a:schemeClr val="bg1"/>
                </a:solidFill>
                <a:latin typeface="宋体" panose="02010600030101010101" pitchFamily="2" charset="-122"/>
              </a:rPr>
              <a:t>）装</a:t>
            </a:r>
            <a:endParaRPr lang="zh-CN" altLang="en-US" sz="2800" b="1">
              <a:solidFill>
                <a:schemeClr val="bg1"/>
              </a:solidFill>
              <a:latin typeface="宋体" panose="02010600030101010101" pitchFamily="2" charset="-122"/>
            </a:endParaRPr>
          </a:p>
        </p:txBody>
      </p:sp>
      <p:sp>
        <p:nvSpPr>
          <p:cNvPr id="23" name="文本框 22"/>
          <p:cNvSpPr txBox="1">
            <a:spLocks noChangeArrowheads="1"/>
          </p:cNvSpPr>
          <p:nvPr/>
        </p:nvSpPr>
        <p:spPr bwMode="auto">
          <a:xfrm>
            <a:off x="2391060" y="3354918"/>
            <a:ext cx="4787917"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bg1"/>
                </a:solidFill>
                <a:latin typeface="宋体" panose="02010600030101010101" pitchFamily="2" charset="-122"/>
              </a:rPr>
              <a:t>卷 ①</a:t>
            </a:r>
            <a:r>
              <a:rPr lang="en-US" altLang="zh-CN" sz="2800" b="1">
                <a:solidFill>
                  <a:schemeClr val="bg1"/>
                </a:solidFill>
                <a:latin typeface="宋体" panose="02010600030101010101" pitchFamily="2" charset="-122"/>
              </a:rPr>
              <a:t>juǎn</a:t>
            </a:r>
            <a:r>
              <a:rPr lang="zh-CN" altLang="en-US" sz="2800" b="1">
                <a:solidFill>
                  <a:schemeClr val="bg1"/>
                </a:solidFill>
                <a:latin typeface="宋体" panose="02010600030101010101" pitchFamily="2" charset="-122"/>
              </a:rPr>
              <a:t>   ②</a:t>
            </a:r>
            <a:r>
              <a:rPr lang="en-US" altLang="zh-CN" sz="2800" b="1">
                <a:solidFill>
                  <a:schemeClr val="bg1"/>
                </a:solidFill>
                <a:latin typeface="宋体" panose="02010600030101010101" pitchFamily="2" charset="-122"/>
              </a:rPr>
              <a:t>juàn</a:t>
            </a:r>
            <a:endParaRPr lang="zh-CN" altLang="en-US" sz="2800" b="1">
              <a:solidFill>
                <a:schemeClr val="bg1"/>
              </a:solidFill>
              <a:latin typeface="宋体" panose="02010600030101010101" pitchFamily="2" charset="-122"/>
            </a:endParaRPr>
          </a:p>
        </p:txBody>
      </p:sp>
      <p:sp>
        <p:nvSpPr>
          <p:cNvPr id="24" name="文本框 23"/>
          <p:cNvSpPr txBox="1">
            <a:spLocks noChangeArrowheads="1"/>
          </p:cNvSpPr>
          <p:nvPr/>
        </p:nvSpPr>
        <p:spPr bwMode="auto">
          <a:xfrm>
            <a:off x="706819" y="3948753"/>
            <a:ext cx="8437181"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514350" indent="-514350" eaLnBrk="1" hangingPunct="1">
              <a:lnSpc>
                <a:spcPct val="130000"/>
              </a:lnSpc>
              <a:buFont typeface="+mj-lt"/>
              <a:buAutoNum type="arabicPeriod" startAt="3"/>
            </a:pPr>
            <a:r>
              <a:rPr lang="zh-CN" altLang="en-US" sz="2800" b="1">
                <a:solidFill>
                  <a:schemeClr val="bg1"/>
                </a:solidFill>
                <a:latin typeface="宋体" panose="02010600030101010101" pitchFamily="2" charset="-122"/>
              </a:rPr>
              <a:t>卷宗（</a:t>
            </a:r>
            <a:r>
              <a:rPr lang="en-US" altLang="zh-CN" sz="2800" b="1">
                <a:solidFill>
                  <a:schemeClr val="bg1"/>
                </a:solidFill>
                <a:latin typeface="宋体" panose="02010600030101010101" pitchFamily="2" charset="-122"/>
              </a:rPr>
              <a:t>   </a:t>
            </a:r>
            <a:r>
              <a:rPr lang="zh-CN" altLang="en-US" sz="2800" b="1">
                <a:solidFill>
                  <a:schemeClr val="bg1"/>
                </a:solidFill>
                <a:latin typeface="宋体" panose="02010600030101010101" pitchFamily="2" charset="-122"/>
              </a:rPr>
              <a:t>）  卷曲（  </a:t>
            </a:r>
            <a:r>
              <a:rPr lang="en-US" altLang="zh-CN" sz="2800" b="1">
                <a:solidFill>
                  <a:schemeClr val="bg1"/>
                </a:solidFill>
                <a:latin typeface="宋体" panose="02010600030101010101" pitchFamily="2" charset="-122"/>
              </a:rPr>
              <a:t> </a:t>
            </a:r>
            <a:r>
              <a:rPr lang="zh-CN" altLang="en-US" sz="2800" b="1">
                <a:solidFill>
                  <a:schemeClr val="bg1"/>
                </a:solidFill>
                <a:latin typeface="宋体" panose="02010600030101010101" pitchFamily="2" charset="-122"/>
              </a:rPr>
              <a:t>）  卷土重来（</a:t>
            </a:r>
            <a:r>
              <a:rPr lang="en-US" altLang="zh-CN" sz="2800" b="1">
                <a:solidFill>
                  <a:schemeClr val="bg1"/>
                </a:solidFill>
                <a:latin typeface="宋体" panose="02010600030101010101" pitchFamily="2" charset="-122"/>
              </a:rPr>
              <a:t>   </a:t>
            </a:r>
            <a:r>
              <a:rPr lang="zh-CN" altLang="en-US" sz="2800" b="1">
                <a:solidFill>
                  <a:schemeClr val="bg1"/>
                </a:solidFill>
                <a:latin typeface="宋体" panose="02010600030101010101" pitchFamily="2" charset="-122"/>
              </a:rPr>
              <a:t>）</a:t>
            </a:r>
            <a:endParaRPr lang="zh-CN" altLang="en-US" sz="2800" b="1">
              <a:solidFill>
                <a:schemeClr val="bg1"/>
              </a:solidFill>
              <a:latin typeface="宋体" panose="02010600030101010101" pitchFamily="2" charset="-122"/>
            </a:endParaRPr>
          </a:p>
        </p:txBody>
      </p:sp>
      <p:sp>
        <p:nvSpPr>
          <p:cNvPr id="25" name="文本框 24"/>
          <p:cNvSpPr txBox="1">
            <a:spLocks noChangeArrowheads="1"/>
          </p:cNvSpPr>
          <p:nvPr/>
        </p:nvSpPr>
        <p:spPr bwMode="auto">
          <a:xfrm>
            <a:off x="1273486" y="2034811"/>
            <a:ext cx="533361"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2800" b="1">
                <a:solidFill>
                  <a:schemeClr val="bg1"/>
                </a:solidFill>
                <a:latin typeface="宋体" panose="02010600030101010101" pitchFamily="2" charset="-122"/>
              </a:rPr>
              <a:t>·</a:t>
            </a:r>
            <a:endParaRPr lang="zh-CN" altLang="en-US" sz="2800" b="1">
              <a:solidFill>
                <a:schemeClr val="bg1"/>
              </a:solidFill>
              <a:latin typeface="宋体" panose="02010600030101010101" pitchFamily="2" charset="-122"/>
            </a:endParaRPr>
          </a:p>
        </p:txBody>
      </p:sp>
      <p:sp>
        <p:nvSpPr>
          <p:cNvPr id="26" name="文本框 25"/>
          <p:cNvSpPr txBox="1">
            <a:spLocks noChangeArrowheads="1"/>
          </p:cNvSpPr>
          <p:nvPr/>
        </p:nvSpPr>
        <p:spPr bwMode="auto">
          <a:xfrm>
            <a:off x="3600319" y="2034811"/>
            <a:ext cx="533361"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2800" b="1">
                <a:solidFill>
                  <a:schemeClr val="bg1"/>
                </a:solidFill>
                <a:latin typeface="宋体" panose="02010600030101010101" pitchFamily="2" charset="-122"/>
              </a:rPr>
              <a:t>· </a:t>
            </a:r>
            <a:endParaRPr lang="zh-CN" altLang="en-US" sz="2800" b="1">
              <a:solidFill>
                <a:schemeClr val="bg1"/>
              </a:solidFill>
              <a:latin typeface="宋体" panose="02010600030101010101" pitchFamily="2" charset="-122"/>
            </a:endParaRPr>
          </a:p>
        </p:txBody>
      </p:sp>
      <p:sp>
        <p:nvSpPr>
          <p:cNvPr id="27" name="文本框 26"/>
          <p:cNvSpPr txBox="1">
            <a:spLocks noChangeArrowheads="1"/>
          </p:cNvSpPr>
          <p:nvPr/>
        </p:nvSpPr>
        <p:spPr bwMode="auto">
          <a:xfrm>
            <a:off x="6621150" y="2051681"/>
            <a:ext cx="533361"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2800" b="1">
                <a:solidFill>
                  <a:schemeClr val="bg1"/>
                </a:solidFill>
                <a:latin typeface="宋体" panose="02010600030101010101" pitchFamily="2" charset="-122"/>
              </a:rPr>
              <a:t>·</a:t>
            </a:r>
            <a:endParaRPr lang="zh-CN" altLang="en-US" sz="2800" b="1">
              <a:solidFill>
                <a:schemeClr val="bg1"/>
              </a:solidFill>
              <a:latin typeface="宋体" panose="02010600030101010101" pitchFamily="2" charset="-122"/>
            </a:endParaRPr>
          </a:p>
        </p:txBody>
      </p:sp>
      <p:sp>
        <p:nvSpPr>
          <p:cNvPr id="28" name="文本框 27"/>
          <p:cNvSpPr txBox="1">
            <a:spLocks noChangeArrowheads="1"/>
          </p:cNvSpPr>
          <p:nvPr/>
        </p:nvSpPr>
        <p:spPr bwMode="auto">
          <a:xfrm>
            <a:off x="1239213" y="3061825"/>
            <a:ext cx="533361"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2800" b="1">
                <a:solidFill>
                  <a:schemeClr val="bg1"/>
                </a:solidFill>
                <a:latin typeface="宋体" panose="02010600030101010101" pitchFamily="2" charset="-122"/>
              </a:rPr>
              <a:t>·</a:t>
            </a:r>
            <a:endParaRPr lang="zh-CN" altLang="en-US" sz="2800" b="1">
              <a:solidFill>
                <a:schemeClr val="bg1"/>
              </a:solidFill>
              <a:latin typeface="宋体" panose="02010600030101010101" pitchFamily="2" charset="-122"/>
            </a:endParaRPr>
          </a:p>
        </p:txBody>
      </p:sp>
      <p:sp>
        <p:nvSpPr>
          <p:cNvPr id="29" name="文本框 28"/>
          <p:cNvSpPr txBox="1">
            <a:spLocks noChangeArrowheads="1"/>
          </p:cNvSpPr>
          <p:nvPr/>
        </p:nvSpPr>
        <p:spPr bwMode="auto">
          <a:xfrm>
            <a:off x="3925124" y="3098483"/>
            <a:ext cx="533361"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2800" b="1">
                <a:solidFill>
                  <a:schemeClr val="bg1"/>
                </a:solidFill>
                <a:latin typeface="宋体" panose="02010600030101010101" pitchFamily="2" charset="-122"/>
              </a:rPr>
              <a:t>·</a:t>
            </a:r>
            <a:endParaRPr lang="zh-CN" altLang="en-US" sz="2800" b="1">
              <a:solidFill>
                <a:schemeClr val="bg1"/>
              </a:solidFill>
              <a:latin typeface="宋体" panose="02010600030101010101" pitchFamily="2" charset="-122"/>
            </a:endParaRPr>
          </a:p>
        </p:txBody>
      </p:sp>
      <p:sp>
        <p:nvSpPr>
          <p:cNvPr id="30" name="文本框 29"/>
          <p:cNvSpPr txBox="1">
            <a:spLocks noChangeArrowheads="1"/>
          </p:cNvSpPr>
          <p:nvPr/>
        </p:nvSpPr>
        <p:spPr bwMode="auto">
          <a:xfrm>
            <a:off x="4789514" y="1823946"/>
            <a:ext cx="800684"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800" b="1">
                <a:solidFill>
                  <a:srgbClr val="FFFF00"/>
                </a:solidFill>
                <a:latin typeface="楷体" panose="02010609060101010101" pitchFamily="49" charset="-122"/>
                <a:ea typeface="楷体" panose="02010609060101010101" pitchFamily="49" charset="-122"/>
              </a:rPr>
              <a:t>①</a:t>
            </a:r>
            <a:endParaRPr lang="zh-CN" altLang="en-US" sz="2800" b="1">
              <a:solidFill>
                <a:srgbClr val="FFFF00"/>
              </a:solidFill>
              <a:latin typeface="楷体" panose="02010609060101010101" pitchFamily="49" charset="-122"/>
              <a:ea typeface="楷体" panose="02010609060101010101" pitchFamily="49" charset="-122"/>
            </a:endParaRPr>
          </a:p>
        </p:txBody>
      </p:sp>
      <p:sp>
        <p:nvSpPr>
          <p:cNvPr id="31" name="文本框 30"/>
          <p:cNvSpPr txBox="1">
            <a:spLocks noChangeArrowheads="1"/>
          </p:cNvSpPr>
          <p:nvPr/>
        </p:nvSpPr>
        <p:spPr bwMode="auto">
          <a:xfrm>
            <a:off x="7440997" y="1805452"/>
            <a:ext cx="800684"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800" b="1">
                <a:solidFill>
                  <a:srgbClr val="FFFF00"/>
                </a:solidFill>
                <a:latin typeface="楷体" panose="02010609060101010101" pitchFamily="49" charset="-122"/>
                <a:ea typeface="楷体" panose="02010609060101010101" pitchFamily="49" charset="-122"/>
              </a:rPr>
              <a:t>②</a:t>
            </a:r>
            <a:endParaRPr lang="zh-CN" altLang="en-US" sz="2800" b="1">
              <a:solidFill>
                <a:srgbClr val="FFFF00"/>
              </a:solidFill>
              <a:latin typeface="楷体" panose="02010609060101010101" pitchFamily="49" charset="-122"/>
              <a:ea typeface="楷体" panose="02010609060101010101" pitchFamily="49" charset="-122"/>
            </a:endParaRPr>
          </a:p>
        </p:txBody>
      </p:sp>
      <p:sp>
        <p:nvSpPr>
          <p:cNvPr id="32" name="文本框 31"/>
          <p:cNvSpPr txBox="1">
            <a:spLocks noChangeArrowheads="1"/>
          </p:cNvSpPr>
          <p:nvPr/>
        </p:nvSpPr>
        <p:spPr bwMode="auto">
          <a:xfrm>
            <a:off x="2055568" y="2850498"/>
            <a:ext cx="800684"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800" b="1">
                <a:solidFill>
                  <a:srgbClr val="FFFF00"/>
                </a:solidFill>
                <a:latin typeface="楷体" panose="02010609060101010101" pitchFamily="49" charset="-122"/>
                <a:ea typeface="楷体" panose="02010609060101010101" pitchFamily="49" charset="-122"/>
              </a:rPr>
              <a:t>②</a:t>
            </a:r>
            <a:endParaRPr lang="zh-CN" altLang="en-US" sz="2800" b="1">
              <a:solidFill>
                <a:srgbClr val="FFFF00"/>
              </a:solidFill>
              <a:latin typeface="楷体" panose="02010609060101010101" pitchFamily="49" charset="-122"/>
              <a:ea typeface="楷体" panose="02010609060101010101" pitchFamily="49" charset="-122"/>
            </a:endParaRPr>
          </a:p>
        </p:txBody>
      </p:sp>
      <p:sp>
        <p:nvSpPr>
          <p:cNvPr id="33" name="文本框 32"/>
          <p:cNvSpPr txBox="1">
            <a:spLocks noChangeArrowheads="1"/>
          </p:cNvSpPr>
          <p:nvPr/>
        </p:nvSpPr>
        <p:spPr bwMode="auto">
          <a:xfrm>
            <a:off x="4781107" y="2856646"/>
            <a:ext cx="800684"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800" b="1">
                <a:solidFill>
                  <a:srgbClr val="FFFF00"/>
                </a:solidFill>
                <a:latin typeface="楷体" panose="02010609060101010101" pitchFamily="49" charset="-122"/>
                <a:ea typeface="楷体" panose="02010609060101010101" pitchFamily="49" charset="-122"/>
              </a:rPr>
              <a:t>①</a:t>
            </a:r>
            <a:endParaRPr lang="zh-CN" altLang="en-US" sz="2800" b="1">
              <a:solidFill>
                <a:srgbClr val="FFFF00"/>
              </a:solidFill>
              <a:latin typeface="楷体" panose="02010609060101010101" pitchFamily="49" charset="-122"/>
              <a:ea typeface="楷体" panose="02010609060101010101" pitchFamily="49" charset="-122"/>
            </a:endParaRPr>
          </a:p>
        </p:txBody>
      </p:sp>
      <p:sp>
        <p:nvSpPr>
          <p:cNvPr id="34" name="文本框 33"/>
          <p:cNvSpPr txBox="1">
            <a:spLocks noChangeArrowheads="1"/>
          </p:cNvSpPr>
          <p:nvPr/>
        </p:nvSpPr>
        <p:spPr bwMode="auto">
          <a:xfrm>
            <a:off x="6713785" y="2839310"/>
            <a:ext cx="800684"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800" b="1">
                <a:solidFill>
                  <a:srgbClr val="FFFF00"/>
                </a:solidFill>
                <a:latin typeface="楷体" panose="02010609060101010101" pitchFamily="49" charset="-122"/>
                <a:ea typeface="楷体" panose="02010609060101010101" pitchFamily="49" charset="-122"/>
              </a:rPr>
              <a:t>②</a:t>
            </a:r>
            <a:endParaRPr lang="zh-CN" altLang="en-US" sz="2800" b="1">
              <a:solidFill>
                <a:srgbClr val="FFFF00"/>
              </a:solidFill>
              <a:latin typeface="楷体" panose="02010609060101010101" pitchFamily="49" charset="-122"/>
              <a:ea typeface="楷体" panose="02010609060101010101" pitchFamily="49" charset="-122"/>
            </a:endParaRPr>
          </a:p>
        </p:txBody>
      </p:sp>
      <p:sp>
        <p:nvSpPr>
          <p:cNvPr id="35" name="文本框 34"/>
          <p:cNvSpPr txBox="1">
            <a:spLocks noChangeArrowheads="1"/>
          </p:cNvSpPr>
          <p:nvPr/>
        </p:nvSpPr>
        <p:spPr bwMode="auto">
          <a:xfrm>
            <a:off x="5920564" y="3058872"/>
            <a:ext cx="533361"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2800" b="1">
                <a:solidFill>
                  <a:schemeClr val="bg1"/>
                </a:solidFill>
                <a:latin typeface="宋体" panose="02010600030101010101" pitchFamily="2" charset="-122"/>
              </a:rPr>
              <a:t>·</a:t>
            </a:r>
            <a:endParaRPr lang="zh-CN" altLang="en-US" sz="2800" b="1">
              <a:solidFill>
                <a:schemeClr val="bg1"/>
              </a:solidFill>
              <a:latin typeface="宋体" panose="02010600030101010101" pitchFamily="2" charset="-122"/>
            </a:endParaRPr>
          </a:p>
        </p:txBody>
      </p:sp>
      <p:sp>
        <p:nvSpPr>
          <p:cNvPr id="37" name="文本框 36"/>
          <p:cNvSpPr txBox="1">
            <a:spLocks noChangeArrowheads="1"/>
          </p:cNvSpPr>
          <p:nvPr/>
        </p:nvSpPr>
        <p:spPr bwMode="auto">
          <a:xfrm>
            <a:off x="2361890" y="3964911"/>
            <a:ext cx="800684"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800" b="1">
                <a:solidFill>
                  <a:srgbClr val="FFFF00"/>
                </a:solidFill>
                <a:latin typeface="楷体" panose="02010609060101010101" pitchFamily="49" charset="-122"/>
                <a:ea typeface="楷体" panose="02010609060101010101" pitchFamily="49" charset="-122"/>
              </a:rPr>
              <a:t>②</a:t>
            </a:r>
            <a:endParaRPr lang="zh-CN" altLang="en-US" sz="2800" b="1">
              <a:solidFill>
                <a:srgbClr val="FFFF00"/>
              </a:solidFill>
              <a:latin typeface="楷体" panose="02010609060101010101" pitchFamily="49" charset="-122"/>
              <a:ea typeface="楷体" panose="02010609060101010101" pitchFamily="49" charset="-122"/>
            </a:endParaRPr>
          </a:p>
        </p:txBody>
      </p:sp>
      <p:sp>
        <p:nvSpPr>
          <p:cNvPr id="38" name="文本框 37"/>
          <p:cNvSpPr txBox="1">
            <a:spLocks noChangeArrowheads="1"/>
          </p:cNvSpPr>
          <p:nvPr/>
        </p:nvSpPr>
        <p:spPr bwMode="auto">
          <a:xfrm>
            <a:off x="4720611" y="3981070"/>
            <a:ext cx="800684"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800" b="1">
                <a:solidFill>
                  <a:srgbClr val="FFFF00"/>
                </a:solidFill>
                <a:latin typeface="楷体" panose="02010609060101010101" pitchFamily="49" charset="-122"/>
                <a:ea typeface="楷体" panose="02010609060101010101" pitchFamily="49" charset="-122"/>
              </a:rPr>
              <a:t>①</a:t>
            </a:r>
            <a:endParaRPr lang="zh-CN" altLang="en-US" sz="2800" b="1">
              <a:solidFill>
                <a:srgbClr val="FFFF00"/>
              </a:solidFill>
              <a:latin typeface="楷体" panose="02010609060101010101" pitchFamily="49" charset="-122"/>
              <a:ea typeface="楷体" panose="02010609060101010101" pitchFamily="49" charset="-122"/>
            </a:endParaRPr>
          </a:p>
        </p:txBody>
      </p:sp>
      <p:sp>
        <p:nvSpPr>
          <p:cNvPr id="39" name="文本框 38"/>
          <p:cNvSpPr txBox="1">
            <a:spLocks noChangeArrowheads="1"/>
          </p:cNvSpPr>
          <p:nvPr/>
        </p:nvSpPr>
        <p:spPr bwMode="auto">
          <a:xfrm>
            <a:off x="7747947" y="3981070"/>
            <a:ext cx="800684"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pPr>
            <a:r>
              <a:rPr lang="en-US" altLang="zh-CN" sz="2800" b="1">
                <a:solidFill>
                  <a:srgbClr val="FFFF00"/>
                </a:solidFill>
                <a:latin typeface="楷体" panose="02010609060101010101" pitchFamily="49" charset="-122"/>
                <a:ea typeface="楷体" panose="02010609060101010101" pitchFamily="49" charset="-122"/>
              </a:rPr>
              <a:t>①</a:t>
            </a:r>
            <a:endParaRPr lang="zh-CN" altLang="en-US" sz="2800" b="1">
              <a:solidFill>
                <a:srgbClr val="FFFF00"/>
              </a:solidFill>
              <a:latin typeface="楷体" panose="02010609060101010101" pitchFamily="49" charset="-122"/>
              <a:ea typeface="楷体" panose="02010609060101010101" pitchFamily="49" charset="-122"/>
            </a:endParaRPr>
          </a:p>
        </p:txBody>
      </p:sp>
      <p:sp>
        <p:nvSpPr>
          <p:cNvPr id="40" name="文本框 39"/>
          <p:cNvSpPr txBox="1">
            <a:spLocks noChangeArrowheads="1"/>
          </p:cNvSpPr>
          <p:nvPr/>
        </p:nvSpPr>
        <p:spPr bwMode="auto">
          <a:xfrm>
            <a:off x="1233160" y="4219115"/>
            <a:ext cx="533361"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2800" b="1">
                <a:solidFill>
                  <a:schemeClr val="bg1"/>
                </a:solidFill>
                <a:latin typeface="宋体" panose="02010600030101010101" pitchFamily="2" charset="-122"/>
              </a:rPr>
              <a:t>·</a:t>
            </a:r>
            <a:endParaRPr lang="zh-CN" altLang="en-US" sz="2800" b="1">
              <a:solidFill>
                <a:schemeClr val="bg1"/>
              </a:solidFill>
              <a:latin typeface="宋体" panose="02010600030101010101" pitchFamily="2" charset="-122"/>
            </a:endParaRPr>
          </a:p>
        </p:txBody>
      </p:sp>
      <p:sp>
        <p:nvSpPr>
          <p:cNvPr id="41" name="文本框 40"/>
          <p:cNvSpPr txBox="1">
            <a:spLocks noChangeArrowheads="1"/>
          </p:cNvSpPr>
          <p:nvPr/>
        </p:nvSpPr>
        <p:spPr bwMode="auto">
          <a:xfrm>
            <a:off x="3558397" y="4194982"/>
            <a:ext cx="533361"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2800" b="1">
                <a:solidFill>
                  <a:schemeClr val="bg1"/>
                </a:solidFill>
                <a:latin typeface="宋体" panose="02010600030101010101" pitchFamily="2" charset="-122"/>
              </a:rPr>
              <a:t>·</a:t>
            </a:r>
            <a:endParaRPr lang="zh-CN" altLang="en-US" sz="2800" b="1">
              <a:solidFill>
                <a:schemeClr val="bg1"/>
              </a:solidFill>
              <a:latin typeface="宋体" panose="02010600030101010101" pitchFamily="2" charset="-122"/>
            </a:endParaRPr>
          </a:p>
        </p:txBody>
      </p:sp>
      <p:sp>
        <p:nvSpPr>
          <p:cNvPr id="42" name="文本框 41"/>
          <p:cNvSpPr txBox="1">
            <a:spLocks noChangeArrowheads="1"/>
          </p:cNvSpPr>
          <p:nvPr/>
        </p:nvSpPr>
        <p:spPr bwMode="auto">
          <a:xfrm>
            <a:off x="5876341" y="4199569"/>
            <a:ext cx="533361" cy="57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2800" b="1">
                <a:solidFill>
                  <a:schemeClr val="bg1"/>
                </a:solidFill>
                <a:latin typeface="宋体" panose="02010600030101010101" pitchFamily="2" charset="-122"/>
              </a:rPr>
              <a:t>·</a:t>
            </a:r>
            <a:endParaRPr lang="zh-CN" altLang="en-US" sz="2800" b="1">
              <a:solidFill>
                <a:schemeClr val="bg1"/>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7" dur="5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0">
                                            <p:txEl>
                                              <p:pRg st="0" end="0"/>
                                            </p:txEl>
                                          </p:spTgt>
                                        </p:tgtEl>
                                        <p:attrNameLst>
                                          <p:attrName>style.visibility</p:attrName>
                                        </p:attrNameLst>
                                      </p:cBhvr>
                                      <p:to>
                                        <p:strVal val="visible"/>
                                      </p:to>
                                    </p:set>
                                    <p:animEffect transition="in" filter="randombar(horizontal)">
                                      <p:cBhvr>
                                        <p:cTn id="12" dur="500"/>
                                        <p:tgtEl>
                                          <p:spTgt spid="3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17" dur="500"/>
                                        <p:tgtEl>
                                          <p:spTgt spid="3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2">
                                            <p:txEl>
                                              <p:pRg st="0" end="0"/>
                                            </p:txEl>
                                          </p:spTgt>
                                        </p:tgtEl>
                                        <p:attrNameLst>
                                          <p:attrName>style.visibility</p:attrName>
                                        </p:attrNameLst>
                                      </p:cBhvr>
                                      <p:to>
                                        <p:strVal val="visible"/>
                                      </p:to>
                                    </p:set>
                                    <p:animEffect transition="in" filter="randombar(horizontal)">
                                      <p:cBhvr>
                                        <p:cTn id="22" dur="500"/>
                                        <p:tgtEl>
                                          <p:spTgt spid="3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3">
                                            <p:txEl>
                                              <p:pRg st="0" end="0"/>
                                            </p:txEl>
                                          </p:spTgt>
                                        </p:tgtEl>
                                        <p:attrNameLst>
                                          <p:attrName>style.visibility</p:attrName>
                                        </p:attrNameLst>
                                      </p:cBhvr>
                                      <p:to>
                                        <p:strVal val="visible"/>
                                      </p:to>
                                    </p:set>
                                    <p:animEffect transition="in" filter="randombar(horizontal)">
                                      <p:cBhvr>
                                        <p:cTn id="27" dur="500"/>
                                        <p:tgtEl>
                                          <p:spTgt spid="3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32" dur="500"/>
                                        <p:tgtEl>
                                          <p:spTgt spid="3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37" dur="500"/>
                                        <p:tgtEl>
                                          <p:spTgt spid="3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42" dur="500"/>
                                        <p:tgtEl>
                                          <p:spTgt spid="3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0"/>
                                  </p:stCondLst>
                                  <p:childTnLst>
                                    <p:set>
                                      <p:cBhvr>
                                        <p:cTn id="46" dur="1" fill="hold">
                                          <p:stCondLst>
                                            <p:cond delay="0"/>
                                          </p:stCondLst>
                                        </p:cTn>
                                        <p:tgtEl>
                                          <p:spTgt spid="39">
                                            <p:txEl>
                                              <p:pRg st="0" end="0"/>
                                            </p:txEl>
                                          </p:spTgt>
                                        </p:tgtEl>
                                        <p:attrNameLst>
                                          <p:attrName>style.visibility</p:attrName>
                                        </p:attrNameLst>
                                      </p:cBhvr>
                                      <p:to>
                                        <p:strVal val="visible"/>
                                      </p:to>
                                    </p:set>
                                    <p:animEffect transition="in" filter="randombar(horizontal)">
                                      <p:cBhvr>
                                        <p:cTn id="47"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6525" y="278618"/>
            <a:ext cx="2089541" cy="628335"/>
            <a:chOff x="206525" y="278618"/>
            <a:chExt cx="2089541" cy="628335"/>
          </a:xfrm>
        </p:grpSpPr>
        <p:sp>
          <p:nvSpPr>
            <p:cNvPr id="3" name="文本框 13"/>
            <p:cNvSpPr txBox="1">
              <a:spLocks noChangeArrowheads="1"/>
            </p:cNvSpPr>
            <p:nvPr/>
          </p:nvSpPr>
          <p:spPr bwMode="auto">
            <a:xfrm>
              <a:off x="437682" y="278618"/>
              <a:ext cx="185838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dirty="0">
                  <a:solidFill>
                    <a:schemeClr val="accent5"/>
                  </a:solidFill>
                  <a:latin typeface="黑体" panose="02010609060101010101" pitchFamily="49" charset="-122"/>
                  <a:ea typeface="黑体" panose="02010609060101010101" pitchFamily="49" charset="-122"/>
                </a:rPr>
                <a:t>课文解读</a:t>
              </a:r>
              <a:endParaRPr lang="zh-CN" altLang="en-US" sz="3200" b="1" dirty="0">
                <a:solidFill>
                  <a:schemeClr val="accent5"/>
                </a:solidFill>
                <a:latin typeface="黑体" panose="02010609060101010101" pitchFamily="49" charset="-122"/>
                <a:ea typeface="黑体" panose="02010609060101010101" pitchFamily="49" charset="-122"/>
              </a:endParaRPr>
            </a:p>
          </p:txBody>
        </p:sp>
        <p:sp>
          <p:nvSpPr>
            <p:cNvPr id="4" name="1"/>
            <p:cNvSpPr/>
            <p:nvPr/>
          </p:nvSpPr>
          <p:spPr>
            <a:xfrm>
              <a:off x="206525" y="297268"/>
              <a:ext cx="231157"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455839 w 606244"/>
                <a:gd name="T25" fmla="*/ 455839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455839 w 606244"/>
                <a:gd name="T41" fmla="*/ 455839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7" h="3875">
                  <a:moveTo>
                    <a:pt x="67" y="0"/>
                  </a:moveTo>
                  <a:cubicBezTo>
                    <a:pt x="30" y="0"/>
                    <a:pt x="0" y="30"/>
                    <a:pt x="0" y="67"/>
                  </a:cubicBezTo>
                  <a:lnTo>
                    <a:pt x="0" y="3800"/>
                  </a:lnTo>
                  <a:cubicBezTo>
                    <a:pt x="0" y="3837"/>
                    <a:pt x="30" y="3867"/>
                    <a:pt x="67" y="3867"/>
                  </a:cubicBezTo>
                  <a:cubicBezTo>
                    <a:pt x="86" y="3867"/>
                    <a:pt x="105" y="3858"/>
                    <a:pt x="118" y="3843"/>
                  </a:cubicBezTo>
                  <a:lnTo>
                    <a:pt x="733" y="3104"/>
                  </a:lnTo>
                  <a:lnTo>
                    <a:pt x="1349" y="3843"/>
                  </a:lnTo>
                  <a:cubicBezTo>
                    <a:pt x="1372" y="3871"/>
                    <a:pt x="1414" y="3875"/>
                    <a:pt x="1443" y="3851"/>
                  </a:cubicBezTo>
                  <a:cubicBezTo>
                    <a:pt x="1458" y="3839"/>
                    <a:pt x="1467" y="3820"/>
                    <a:pt x="1467" y="3800"/>
                  </a:cubicBezTo>
                  <a:lnTo>
                    <a:pt x="1467" y="67"/>
                  </a:lnTo>
                  <a:cubicBezTo>
                    <a:pt x="1467" y="30"/>
                    <a:pt x="1437" y="0"/>
                    <a:pt x="1400" y="0"/>
                  </a:cubicBezTo>
                  <a:lnTo>
                    <a:pt x="67" y="0"/>
                  </a:lnTo>
                  <a:close/>
                  <a:moveTo>
                    <a:pt x="133" y="133"/>
                  </a:moveTo>
                  <a:lnTo>
                    <a:pt x="1333" y="133"/>
                  </a:lnTo>
                  <a:lnTo>
                    <a:pt x="1333" y="3616"/>
                  </a:lnTo>
                  <a:lnTo>
                    <a:pt x="785" y="2957"/>
                  </a:lnTo>
                  <a:cubicBezTo>
                    <a:pt x="761" y="2929"/>
                    <a:pt x="719" y="2925"/>
                    <a:pt x="691" y="2949"/>
                  </a:cubicBezTo>
                  <a:cubicBezTo>
                    <a:pt x="688" y="2951"/>
                    <a:pt x="685" y="2954"/>
                    <a:pt x="682" y="2957"/>
                  </a:cubicBezTo>
                  <a:lnTo>
                    <a:pt x="133" y="3616"/>
                  </a:lnTo>
                  <a:lnTo>
                    <a:pt x="133" y="133"/>
                  </a:lnTo>
                  <a:close/>
                  <a:moveTo>
                    <a:pt x="267" y="233"/>
                  </a:moveTo>
                  <a:cubicBezTo>
                    <a:pt x="248" y="233"/>
                    <a:pt x="233" y="248"/>
                    <a:pt x="233" y="267"/>
                  </a:cubicBezTo>
                  <a:lnTo>
                    <a:pt x="233" y="1133"/>
                  </a:lnTo>
                  <a:cubicBezTo>
                    <a:pt x="233" y="1152"/>
                    <a:pt x="248" y="1167"/>
                    <a:pt x="266" y="1167"/>
                  </a:cubicBezTo>
                  <a:cubicBezTo>
                    <a:pt x="285" y="1167"/>
                    <a:pt x="300" y="1153"/>
                    <a:pt x="300" y="1134"/>
                  </a:cubicBezTo>
                  <a:lnTo>
                    <a:pt x="300" y="1133"/>
                  </a:lnTo>
                  <a:lnTo>
                    <a:pt x="300" y="300"/>
                  </a:lnTo>
                  <a:lnTo>
                    <a:pt x="733" y="300"/>
                  </a:lnTo>
                  <a:cubicBezTo>
                    <a:pt x="752" y="300"/>
                    <a:pt x="767" y="286"/>
                    <a:pt x="767" y="267"/>
                  </a:cubicBezTo>
                  <a:cubicBezTo>
                    <a:pt x="767" y="249"/>
                    <a:pt x="753" y="234"/>
                    <a:pt x="734" y="233"/>
                  </a:cubicBezTo>
                  <a:lnTo>
                    <a:pt x="733" y="233"/>
                  </a:lnTo>
                  <a:lnTo>
                    <a:pt x="267" y="23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75000"/>
                  </a:schemeClr>
                </a:solidFill>
              </a:endParaRPr>
            </a:p>
          </p:txBody>
        </p:sp>
      </p:grpSp>
      <p:sp>
        <p:nvSpPr>
          <p:cNvPr id="5" name="文本框 5"/>
          <p:cNvSpPr txBox="1">
            <a:spLocks noChangeArrowheads="1"/>
          </p:cNvSpPr>
          <p:nvPr/>
        </p:nvSpPr>
        <p:spPr bwMode="auto">
          <a:xfrm>
            <a:off x="437682" y="926856"/>
            <a:ext cx="8249118" cy="118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3000" b="1" dirty="0">
                <a:solidFill>
                  <a:schemeClr val="bg1"/>
                </a:solidFill>
                <a:latin typeface="宋体" panose="02010600030101010101" pitchFamily="2" charset="-122"/>
              </a:rPr>
              <a:t>    默读课文，围绕“忆”梳理作者的读书经历，说说你是用什么方法梳理信息的。</a:t>
            </a:r>
            <a:endParaRPr lang="en-US" altLang="zh-CN" sz="3000" b="1" dirty="0">
              <a:solidFill>
                <a:schemeClr val="bg1"/>
              </a:solidFill>
              <a:latin typeface="宋体" panose="02010600030101010101" pitchFamily="2" charset="-122"/>
            </a:endParaRPr>
          </a:p>
        </p:txBody>
      </p:sp>
      <p:sp>
        <p:nvSpPr>
          <p:cNvPr id="10" name="Rectangle 8"/>
          <p:cNvSpPr>
            <a:spLocks noChangeArrowheads="1"/>
          </p:cNvSpPr>
          <p:nvPr/>
        </p:nvSpPr>
        <p:spPr bwMode="auto">
          <a:xfrm>
            <a:off x="437682" y="2241609"/>
            <a:ext cx="8453597" cy="2407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50000"/>
              </a:spcBef>
            </a:pPr>
            <a:r>
              <a:rPr kumimoji="1" lang="zh-CN" altLang="en-US" sz="3000" b="1" dirty="0">
                <a:solidFill>
                  <a:srgbClr val="FFFF00"/>
                </a:solidFill>
                <a:latin typeface="楷体" panose="02010609060101010101" pitchFamily="49" charset="-122"/>
                <a:ea typeface="楷体" panose="02010609060101010101" pitchFamily="49" charset="-122"/>
              </a:rPr>
              <a:t>    作者七岁时开始读</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三国演义</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，后来又读了</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水浒传</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荡寇志</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，十二三岁时读</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红楼梦</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，中年以后再读</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红楼梦</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a:t>
            </a:r>
            <a:r>
              <a:rPr kumimoji="1" lang="en-US" altLang="zh-CN" sz="3000" b="1" dirty="0">
                <a:solidFill>
                  <a:srgbClr val="FFFF00"/>
                </a:solidFill>
                <a:latin typeface="楷体" panose="02010609060101010101" pitchFamily="49" charset="-122"/>
                <a:ea typeface="楷体" panose="02010609060101010101" pitchFamily="49" charset="-122"/>
              </a:rPr>
              <a:t>1980</a:t>
            </a:r>
            <a:r>
              <a:rPr kumimoji="1" lang="zh-CN" altLang="en-US" sz="3000" b="1" dirty="0">
                <a:solidFill>
                  <a:srgbClr val="FFFF00"/>
                </a:solidFill>
                <a:latin typeface="楷体" panose="02010609060101010101" pitchFamily="49" charset="-122"/>
                <a:ea typeface="楷体" panose="02010609060101010101" pitchFamily="49" charset="-122"/>
              </a:rPr>
              <a:t>年后读了</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西游记</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封神榜</a:t>
            </a:r>
            <a:r>
              <a:rPr kumimoji="1" lang="en-US" altLang="zh-CN" sz="3000" b="1" dirty="0">
                <a:solidFill>
                  <a:srgbClr val="FFFF00"/>
                </a:solidFill>
                <a:latin typeface="楷体" panose="02010609060101010101" pitchFamily="49" charset="-122"/>
                <a:ea typeface="楷体" panose="02010609060101010101" pitchFamily="49" charset="-122"/>
              </a:rPr>
              <a:t>》</a:t>
            </a:r>
            <a:r>
              <a:rPr kumimoji="1" lang="zh-CN" altLang="en-US" sz="3000" b="1" dirty="0">
                <a:solidFill>
                  <a:srgbClr val="FFFF00"/>
                </a:solidFill>
                <a:latin typeface="楷体" panose="02010609060101010101" pitchFamily="49" charset="-122"/>
                <a:ea typeface="楷体" panose="02010609060101010101" pitchFamily="49" charset="-122"/>
              </a:rPr>
              <a:t>和现代文艺作品。 </a:t>
            </a:r>
            <a:endParaRPr kumimoji="1" lang="zh-CN" altLang="en-US" sz="3000" b="1" dirty="0">
              <a:solidFill>
                <a:srgbClr val="FFFF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ags/tag1.xml><?xml version="1.0" encoding="utf-8"?>
<p:tagLst xmlns:p="http://schemas.openxmlformats.org/presentationml/2006/main">
  <p:tag name="ISLIDE.ICON" val="#49731;"/>
</p:tagLst>
</file>

<file path=ppt/tags/tag2.xml><?xml version="1.0" encoding="utf-8"?>
<p:tagLst xmlns:p="http://schemas.openxmlformats.org/presentationml/2006/main">
  <p:tag name="ISLIDE.ICON" val="#104344;#96562;"/>
</p:tagLst>
</file>

<file path=ppt/tags/tag3.xml><?xml version="1.0" encoding="utf-8"?>
<p:tagLst xmlns:p="http://schemas.openxmlformats.org/presentationml/2006/main">
  <p:tag name="AS_OS" val="Unix 3.10 unknown"/>
  <p:tag name="AS_RELEASE_DATE" val="2020.11.30"/>
  <p:tag name="AS_TITLE" val="Aspose.Slides for Java"/>
  <p:tag name="AS_VERSION" val="20.11"/>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nSpc>
            <a:spcPct val="130000"/>
          </a:lnSpc>
          <a:defRPr sz="3200" b="1" dirty="0" smtClean="0">
            <a:latin typeface="楷体" panose="02010609060101010101" pitchFamily="49" charset="-122"/>
            <a:ea typeface="楷体" panose="02010609060101010101" pitchFamily="49"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3409</Words>
  <Application>WPS 演示</Application>
  <PresentationFormat>全屏显示(16:9)</PresentationFormat>
  <Paragraphs>525</Paragraphs>
  <Slides>28</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28</vt:i4>
      </vt:variant>
    </vt:vector>
  </HeadingPairs>
  <TitlesOfParts>
    <vt:vector size="40" baseType="lpstr">
      <vt:lpstr>Arial</vt:lpstr>
      <vt:lpstr>宋体</vt:lpstr>
      <vt:lpstr>Wingdings</vt:lpstr>
      <vt:lpstr>楷体</vt:lpstr>
      <vt:lpstr>Calibri</vt:lpstr>
      <vt:lpstr>Calibri</vt:lpstr>
      <vt:lpstr>微软雅黑</vt:lpstr>
      <vt:lpstr>黑体</vt:lpstr>
      <vt:lpstr>Arial Unicode MS</vt:lpstr>
      <vt:lpstr>等线</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《忆读书》PPT优质课件</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2022-05-17T11:09:00Z</cp:lastPrinted>
  <dcterms:created xsi:type="dcterms:W3CDTF">2022-05-17T11:09:00Z</dcterms:created>
  <dcterms:modified xsi:type="dcterms:W3CDTF">2023-10-23T04:37:16Z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081864E9C30847DA87BAC568BD9EDCED_12</vt:lpwstr>
  </property>
  <property fmtid="{D5CDD505-2E9C-101B-9397-08002B2CF9AE}" pid="3" name="KSOProductBuildVer">
    <vt:lpwstr>2052-12.1.0.15712</vt:lpwstr>
  </property>
</Properties>
</file>