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3"/>
    <p:sldId id="419" r:id="rId4"/>
    <p:sldId id="420" r:id="rId5"/>
    <p:sldId id="422" r:id="rId6"/>
    <p:sldId id="421" r:id="rId7"/>
    <p:sldId id="434" r:id="rId8"/>
    <p:sldId id="423" r:id="rId9"/>
    <p:sldId id="425" r:id="rId10"/>
    <p:sldId id="424" r:id="rId11"/>
    <p:sldId id="426" r:id="rId12"/>
    <p:sldId id="427" r:id="rId13"/>
    <p:sldId id="428" r:id="rId14"/>
    <p:sldId id="429" r:id="rId15"/>
    <p:sldId id="432" r:id="rId16"/>
    <p:sldId id="298" r:id="rId17"/>
    <p:sldId id="430" r:id="rId18"/>
    <p:sldId id="433" r:id="rId19"/>
    <p:sldId id="285" r:id="rId20"/>
    <p:sldId id="279" r:id="rId21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4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DF8CD6-2FC5-4772-A4A0-56820C72F66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54740753-EA41-4335-8D3A-CEC446453B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F03D1B7-3BC5-474B-ACE0-E80F654BE8E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06E0A2DB-C291-4B30-94E9-C711598955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089925" y="1430973"/>
            <a:ext cx="725487" cy="7254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99" name="文本框 1"/>
          <p:cNvSpPr txBox="1">
            <a:spLocks noChangeArrowheads="1"/>
          </p:cNvSpPr>
          <p:nvPr/>
        </p:nvSpPr>
        <p:spPr bwMode="auto">
          <a:xfrm>
            <a:off x="2089925" y="1373823"/>
            <a:ext cx="47879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27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我的“长生果”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0" name="文本框 1"/>
          <p:cNvSpPr txBox="1">
            <a:spLocks noChangeArrowheads="1"/>
          </p:cNvSpPr>
          <p:nvPr/>
        </p:nvSpPr>
        <p:spPr bwMode="auto">
          <a:xfrm>
            <a:off x="2688412" y="1297623"/>
            <a:ext cx="41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anose="02010600030101010101" pitchFamily="2" charset="-122"/>
              </a:rPr>
              <a:t>*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4101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6205" y="207746"/>
            <a:ext cx="21764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26992" y="1045717"/>
            <a:ext cx="4667250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作者读过哪些类型的书？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26992" y="2247567"/>
            <a:ext cx="149390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小画片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40180" y="2247567"/>
            <a:ext cx="149390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连环画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6992" y="3171353"/>
            <a:ext cx="2103508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文艺书籍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40180" y="3171353"/>
            <a:ext cx="3325883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大部头小说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-171450" y="552450"/>
            <a:ext cx="8578850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她从童年的读书、作文中悟出了哪些道理？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6250" y="1194164"/>
            <a:ext cx="768985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从小学三年级开始，我的作文便常常居全班之冠。阅读也大大扩展了我的想象力。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97118" y="2207214"/>
            <a:ext cx="2716282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想象力更丰富了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6250" y="2666144"/>
            <a:ext cx="7689850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这时我养成了做笔记的习惯：记书中优美的词语，记描写的精彩段落。做笔记锻炼了我的记忆力，也增强了我的理解力。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62118" y="4277636"/>
            <a:ext cx="4532382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锻炼记忆力，增强理解力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64552" y="1804856"/>
            <a:ext cx="1079500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388368" y="3825389"/>
            <a:ext cx="1079500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947002" y="3836340"/>
            <a:ext cx="1079500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62602" y="620958"/>
            <a:ext cx="768985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作文，首先构思要别出心裁，落笔也要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有点儿与众不同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的“鲜味”才好。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2602" y="2449472"/>
            <a:ext cx="7689850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作文，要写真情实感；作文练习，开始离不开借鉴和模仿，但是真正打动人心的东西，应该是自己呕心沥血的创造。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59387" y="1876430"/>
            <a:ext cx="2716282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构思：别出心裁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72000" y="1869469"/>
            <a:ext cx="2716282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落笔：与众不同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59387" y="4167781"/>
            <a:ext cx="2716282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写真情实感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572000" y="4159348"/>
            <a:ext cx="3327587" cy="57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借鉴、模仿、创造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703063" y="653451"/>
            <a:ext cx="2659512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599490" y="653451"/>
            <a:ext cx="848935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400490" y="2494990"/>
            <a:ext cx="1907037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340988" y="3087641"/>
            <a:ext cx="1792737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741163" y="3602136"/>
            <a:ext cx="2621412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07758" y="1246102"/>
            <a:ext cx="1408942" cy="53410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63165" y="1208743"/>
            <a:ext cx="6910938" cy="320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阅读使作者想象力丰富，而丰富的想象力能让作文新颖、别致；阅读使作者的记忆力和理解力增强，为作文能准确借鉴、模仿和创造打下基础，所以写作是离不开阅读的。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165" y="62396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</a:rPr>
              <a:t>总结：</a:t>
            </a:r>
            <a:endParaRPr lang="zh-CN" altLang="en-US" sz="32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82535" y="1807507"/>
            <a:ext cx="2261465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41394" y="429263"/>
            <a:ext cx="783112" cy="245190"/>
            <a:chOff x="341394" y="552671"/>
            <a:chExt cx="783112" cy="245190"/>
          </a:xfrm>
        </p:grpSpPr>
        <p:sp>
          <p:nvSpPr>
            <p:cNvPr id="4" name="平行四边形 3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1200150" y="647870"/>
            <a:ext cx="7650751" cy="0"/>
          </a:xfrm>
          <a:prstGeom prst="line">
            <a:avLst/>
          </a:prstGeom>
          <a:ln w="28575">
            <a:solidFill>
              <a:srgbClr val="89E0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41393" y="4810764"/>
            <a:ext cx="5425885" cy="0"/>
          </a:xfrm>
          <a:prstGeom prst="line">
            <a:avLst/>
          </a:prstGeom>
          <a:ln w="28575">
            <a:solidFill>
              <a:srgbClr val="F57A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flipV="1">
            <a:off x="5819917" y="4682067"/>
            <a:ext cx="783112" cy="245190"/>
            <a:chOff x="816949" y="456978"/>
            <a:chExt cx="783112" cy="245190"/>
          </a:xfrm>
        </p:grpSpPr>
        <p:sp>
          <p:nvSpPr>
            <p:cNvPr id="11" name="平行四边形 10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0147" y="704974"/>
            <a:ext cx="857885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CN" altLang="en-US" sz="2800" b="1">
                <a:latin typeface="宋体" panose="02010600030101010101" pitchFamily="2" charset="-122"/>
              </a:rPr>
              <a:t>作者从童年读书、作文中悟出了一些道理，下列说法不正确的一项是（  ）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23243" y="1906406"/>
            <a:ext cx="8227658" cy="28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Font typeface="+mj-lt"/>
              <a:buAutoNum type="alphaUcPeriod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做读书笔记能够锻炼记忆力，增强理解力。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Font typeface="+mj-lt"/>
              <a:buAutoNum type="alphaUcPeriod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读书可以像“长生果”一样让人类益寿延年。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Font typeface="+mj-lt"/>
              <a:buAutoNum type="alphaUcPeriod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作文构思要别出心裁，落笔要与众不同，还要写出真情实感。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Font typeface="+mj-lt"/>
              <a:buAutoNum type="alphaUcPeriod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作文练习开始时可以借鉴、模仿，但最终打动人心的是自己的创造。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117889" y="1325735"/>
            <a:ext cx="395858" cy="5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735138" y="912813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总写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5" name="AutoShape 2"/>
          <p:cNvSpPr/>
          <p:nvPr/>
        </p:nvSpPr>
        <p:spPr bwMode="auto">
          <a:xfrm>
            <a:off x="1670050" y="1176338"/>
            <a:ext cx="182563" cy="2986087"/>
          </a:xfrm>
          <a:prstGeom prst="leftBrace">
            <a:avLst>
              <a:gd name="adj1" fmla="val 67470"/>
              <a:gd name="adj2" fmla="val 50000"/>
            </a:avLst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800" b="1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752600" y="2230438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读书经历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378200" y="3021013"/>
            <a:ext cx="18605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中外名著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133725" y="904875"/>
            <a:ext cx="722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421063" y="1473200"/>
            <a:ext cx="13938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小画片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/>
          <p:nvPr/>
        </p:nvSpPr>
        <p:spPr bwMode="auto">
          <a:xfrm rot="10800000">
            <a:off x="7369197" y="1068388"/>
            <a:ext cx="203200" cy="3302000"/>
          </a:xfrm>
          <a:prstGeom prst="leftBrace">
            <a:avLst>
              <a:gd name="adj1" fmla="val 55972"/>
              <a:gd name="adj2" fmla="val 50000"/>
            </a:avLst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800" b="1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509838" y="1176338"/>
            <a:ext cx="722312" cy="9525"/>
          </a:xfrm>
          <a:prstGeom prst="line">
            <a:avLst/>
          </a:prstGeom>
          <a:ln w="412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AutoShape 2"/>
          <p:cNvSpPr/>
          <p:nvPr/>
        </p:nvSpPr>
        <p:spPr bwMode="auto">
          <a:xfrm>
            <a:off x="3267075" y="1671638"/>
            <a:ext cx="187325" cy="1677987"/>
          </a:xfrm>
          <a:prstGeom prst="leftBrace">
            <a:avLst>
              <a:gd name="adj1" fmla="val 46862"/>
              <a:gd name="adj2" fmla="val 50000"/>
            </a:avLst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800" b="1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89860" y="1435100"/>
            <a:ext cx="1225528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厚积薄发助成功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精神食粮伴成长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421063" y="2014538"/>
            <a:ext cx="1393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连环画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3414713" y="2492375"/>
            <a:ext cx="1841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文艺书籍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1749425" y="3848100"/>
            <a:ext cx="18605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写作心得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3360738" y="3573463"/>
            <a:ext cx="4460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第一次习作：别出心裁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AutoShape 2"/>
          <p:cNvSpPr/>
          <p:nvPr/>
        </p:nvSpPr>
        <p:spPr bwMode="auto">
          <a:xfrm>
            <a:off x="3289300" y="3759200"/>
            <a:ext cx="165100" cy="719138"/>
          </a:xfrm>
          <a:prstGeom prst="leftBrace">
            <a:avLst>
              <a:gd name="adj1" fmla="val 36318"/>
              <a:gd name="adj2" fmla="val 50000"/>
            </a:avLst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800" b="1"/>
          </a:p>
        </p:txBody>
      </p: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3360737" y="4052888"/>
            <a:ext cx="4460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第二次习作：真情实感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90" name="TextBox 2"/>
          <p:cNvSpPr txBox="1">
            <a:spLocks noChangeArrowheads="1"/>
          </p:cNvSpPr>
          <p:nvPr/>
        </p:nvSpPr>
        <p:spPr bwMode="auto">
          <a:xfrm>
            <a:off x="-79375" y="1835150"/>
            <a:ext cx="2076450" cy="136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我的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“长生果”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4424363" y="720725"/>
            <a:ext cx="234063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人类文明的“长生果”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3676650" y="1176338"/>
            <a:ext cx="722313" cy="9525"/>
          </a:xfrm>
          <a:prstGeom prst="line">
            <a:avLst/>
          </a:prstGeom>
          <a:ln w="412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>
                  <a:latin typeface="黑体" panose="02010609060101010101" pitchFamily="2" charset="-122"/>
                  <a:ea typeface="黑体" panose="02010609060101010101" pitchFamily="2" charset="-122"/>
                </a:rPr>
                <a:t>板书设计</a:t>
              </a:r>
              <a:endParaRPr lang="zh-CN" altLang="en-US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8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8" grpId="0" animBg="1"/>
      <p:bldP spid="21" grpId="0" animBg="1"/>
      <p:bldP spid="2" grpId="0"/>
      <p:bldP spid="31" grpId="0"/>
      <p:bldP spid="32" grpId="0"/>
      <p:bldP spid="34" grpId="0" animBg="1"/>
      <p:bldP spid="3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3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主题概括</a:t>
              </a:r>
              <a:endPara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1210" y="1363198"/>
            <a:ext cx="8476291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本文以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为顺序，回忆了作者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少年时代的读书生活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写作经历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，说明了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读和写的密切关系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，强调了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阅读厚积薄发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的作用，表达了作者</a:t>
            </a:r>
            <a:r>
              <a:rPr lang="zh-CN" altLang="en-US" sz="3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对书籍的喜爱之情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: 圆角 18"/>
          <p:cNvSpPr/>
          <p:nvPr/>
        </p:nvSpPr>
        <p:spPr>
          <a:xfrm>
            <a:off x="325693" y="1335747"/>
            <a:ext cx="8548534" cy="3411656"/>
          </a:xfrm>
          <a:prstGeom prst="roundRect">
            <a:avLst>
              <a:gd name="adj" fmla="val 6869"/>
            </a:avLst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76294" y="247478"/>
            <a:ext cx="783112" cy="245190"/>
            <a:chOff x="341394" y="552671"/>
            <a:chExt cx="783112" cy="245190"/>
          </a:xfrm>
        </p:grpSpPr>
        <p:sp>
          <p:nvSpPr>
            <p:cNvPr id="4" name="平行四边形 3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1035051" y="466085"/>
            <a:ext cx="6959599" cy="0"/>
          </a:xfrm>
          <a:prstGeom prst="line">
            <a:avLst/>
          </a:prstGeom>
          <a:ln w="28575">
            <a:solidFill>
              <a:srgbClr val="89E0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41393" y="4902204"/>
            <a:ext cx="5425885" cy="0"/>
          </a:xfrm>
          <a:prstGeom prst="line">
            <a:avLst/>
          </a:prstGeom>
          <a:ln w="28575">
            <a:solidFill>
              <a:srgbClr val="F57A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flipV="1">
            <a:off x="5819917" y="4773507"/>
            <a:ext cx="783112" cy="245190"/>
            <a:chOff x="816949" y="456978"/>
            <a:chExt cx="783112" cy="245190"/>
          </a:xfrm>
        </p:grpSpPr>
        <p:sp>
          <p:nvSpPr>
            <p:cNvPr id="11" name="平行四边形 10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16686" y="403718"/>
            <a:ext cx="87665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CN" altLang="en-US" sz="2400" b="1">
                <a:latin typeface="宋体" panose="02010600030101010101" pitchFamily="2" charset="-122"/>
              </a:rPr>
              <a:t>联系现实生活，举例说说你从自己的读书、作文经历中悟出了什么道理。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25693" y="1529411"/>
            <a:ext cx="8548534" cy="264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05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有一次，我伸着懒腰准备把还没看完的书放进书柜，在旁边写功课的哥哥突然要检查我是不是认真读完了书。无奈，我只能听从“指挥”。哥哥翻了翻书，问道：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书的主人公是谁？他有什么特点？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我呆呆地站着，许久都没想出来。哥哥等得不耐烦了，断定我没认真读书，让我再读一遍，并警告我：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继续读！我待会儿再问你，如果你还不知道的话就再读，一直读到能回答我的全部问题为止。”我耷拉着脑袋，自觉理亏，只能重新阅读。从这件事中我明白了：书，不仅要用眼睛看，还要用心去感受，去体会。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4"/>
          <p:cNvSpPr txBox="1">
            <a:spLocks noChangeArrowheads="1"/>
          </p:cNvSpPr>
          <p:nvPr/>
        </p:nvSpPr>
        <p:spPr bwMode="auto">
          <a:xfrm>
            <a:off x="475613" y="1168394"/>
            <a:ext cx="8469313" cy="1339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管中窥豹，所见不多；坐井观天，知识不广。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>
              <a:lnSpc>
                <a:spcPct val="130000"/>
              </a:lnSpc>
              <a:defRPr/>
            </a:pPr>
            <a:r>
              <a:rPr lang="en-US" altLang="zh-CN" sz="3000" b="1">
                <a:latin typeface="+mj-ea"/>
                <a:ea typeface="+mj-ea"/>
              </a:rPr>
              <a:t>——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幼学琼林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947826" y="2601433"/>
            <a:ext cx="7894637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从小管子里看豹子，只能看到一点皮毛，比喻只见到事物的一小部分；坐在井中看天，只能看到一小块，比喻人的知识面太狭窄。</a:t>
            </a:r>
            <a:endParaRPr lang="zh-CN" altLang="en-US" sz="30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19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>
                  <a:latin typeface="黑体" panose="02010609060101010101" pitchFamily="2" charset="-122"/>
                  <a:ea typeface="黑体" panose="02010609060101010101" pitchFamily="2" charset="-122"/>
                </a:rPr>
                <a:t>扩展延伸</a:t>
              </a:r>
              <a:endParaRPr lang="zh-CN" altLang="en-US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257810" y="1114743"/>
            <a:ext cx="8388755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几年的读书生涯，相信你也读过不少的书，选择你印象最深刻的一本书，谈谈它对你的启迪和影响。或者说说你知道的名人读书的故事。</a:t>
            </a:r>
            <a:endParaRPr lang="zh-CN" altLang="en-US" sz="32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18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9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2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39500" y="12039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3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>
                  <a:latin typeface="黑体" panose="02010609060101010101" pitchFamily="2" charset="-122"/>
                  <a:ea typeface="黑体" panose="02010609060101010101" pitchFamily="2" charset="-122"/>
                </a:rPr>
                <a:t>新课导入</a:t>
              </a:r>
              <a:endParaRPr lang="zh-CN" altLang="en-US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3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87908" y="1037709"/>
            <a:ext cx="5439792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“长生果”指的是什么？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874015" y="723292"/>
            <a:ext cx="1953491" cy="1724891"/>
          </a:xfrm>
          <a:prstGeom prst="rect">
            <a:avLst/>
          </a:prstGeom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143985" y="2302296"/>
            <a:ext cx="1573529" cy="7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0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花生</a:t>
            </a:r>
            <a:endParaRPr lang="en-US" altLang="zh-CN" sz="40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87908" y="1770729"/>
            <a:ext cx="4554582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花生滋养丰富，有助于延年益寿，所以民间又称它为长生果。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57960" y="3586518"/>
            <a:ext cx="776045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本课中的“长生果”指的是什么？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17514" y="2066454"/>
            <a:ext cx="1941924" cy="1638877"/>
          </a:xfrm>
          <a:prstGeom prst="rect">
            <a:avLst/>
          </a:prstGeom>
        </p:spPr>
      </p:pic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393126" y="3705331"/>
            <a:ext cx="800344" cy="7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0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endParaRPr lang="en-US" altLang="zh-CN" sz="40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1011555" y="1142365"/>
            <a:ext cx="7677150" cy="278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喻 </a:t>
            </a: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 瘾 </a:t>
            </a: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奔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 籍 饥 偿 甸</a:t>
            </a:r>
            <a:endParaRPr lang="en-US" altLang="zh-CN" sz="4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 馈 磁 委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酵 皎 鉴 沥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03630" y="1207136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yù</a:t>
            </a:r>
            <a:endParaRPr lang="zh-CN" altLang="en-US" sz="160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81505" y="1207136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chāi</a:t>
            </a:r>
            <a:endParaRPr lang="zh-CN" altLang="en-US" sz="160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92743" y="1207136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yǐn</a:t>
            </a:r>
            <a:endParaRPr lang="zh-CN" altLang="en-US" sz="160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84918" y="1207136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bèn</a:t>
            </a:r>
            <a:endParaRPr lang="zh-CN" altLang="en-US" sz="160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92981" y="1207136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jí</a:t>
            </a:r>
            <a:endParaRPr lang="zh-CN" altLang="en-US" sz="160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678806" y="1207136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jī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283644" y="1207136"/>
            <a:ext cx="109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chánɡ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358381" y="1207136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diàn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39002" y="2726055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kuì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345641" y="2726055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cí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177655" y="2726055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wěi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994944" y="2726055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jiào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903483" y="2726055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jiàn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994526" y="2741295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lì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18394" y="2726055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jiǎo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62940" y="1295400"/>
            <a:ext cx="7818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82123" y="4262396"/>
            <a:ext cx="7818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968666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92532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美差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16398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过瘾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40264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直奔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64130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书籍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87996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饥饿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11862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报偿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35728" y="2276877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甸子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48432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馈赠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75759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磁石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103086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委屈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30413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酵母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957740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皎洁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885066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借鉴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12391" y="3787159"/>
            <a:ext cx="909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沥青</a:t>
            </a: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21183" y="2433254"/>
            <a:ext cx="1339330" cy="1405193"/>
            <a:chOff x="121183" y="2433254"/>
            <a:chExt cx="1339330" cy="1405193"/>
          </a:xfrm>
        </p:grpSpPr>
        <p:sp>
          <p:nvSpPr>
            <p:cNvPr id="37" name="矩形 36"/>
            <p:cNvSpPr/>
            <p:nvPr/>
          </p:nvSpPr>
          <p:spPr>
            <a:xfrm>
              <a:off x="121183" y="2433254"/>
              <a:ext cx="1217819" cy="1405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latinLnBrk="1" hangingPunct="1">
                <a:lnSpc>
                  <a:spcPct val="110000"/>
                </a:lnSpc>
                <a:defRPr/>
              </a:pPr>
              <a:r>
                <a:rPr lang="zh-CN" altLang="en-US" sz="20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形声字，本义是“以食物送人”。</a:t>
              </a:r>
              <a:endParaRPr lang="zh-CN" altLang="en-US" sz="12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箭头: 右 35"/>
            <p:cNvSpPr/>
            <p:nvPr/>
          </p:nvSpPr>
          <p:spPr>
            <a:xfrm rot="12260516">
              <a:off x="1112494" y="3405061"/>
              <a:ext cx="348019" cy="297008"/>
            </a:xfrm>
            <a:prstGeom prst="rightArrow">
              <a:avLst>
                <a:gd name="adj1" fmla="val 36766"/>
                <a:gd name="adj2" fmla="val 36741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89961" y="1781664"/>
            <a:ext cx="417845" cy="197111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1035843" y="244962"/>
            <a:ext cx="7190314" cy="1066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在竹简上书写或记载一个人出生以来的详细资料，如“籍贯、祖籍”等；将与过去有关的人或事记录在竹简或其他的文字载体上，供人们学习了解，如“书籍、典籍”等。</a:t>
            </a:r>
            <a:endParaRPr lang="zh-CN" altLang="en-US" sz="20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61770" y="4347845"/>
            <a:ext cx="3773958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10000"/>
              </a:lnSpc>
              <a:defRPr/>
            </a:pPr>
            <a:r>
              <a:rPr lang="zh-CN" altLang="en-US" sz="2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本义指“酒酵”，俗称“酒母”。</a:t>
            </a:r>
            <a:endParaRPr lang="zh-CN" altLang="en-US" sz="12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箭头: 圆角右 17"/>
          <p:cNvSpPr/>
          <p:nvPr/>
        </p:nvSpPr>
        <p:spPr>
          <a:xfrm rot="7171930">
            <a:off x="4456711" y="3800780"/>
            <a:ext cx="672539" cy="505129"/>
          </a:xfrm>
          <a:prstGeom prst="bentArrow">
            <a:avLst>
              <a:gd name="adj1" fmla="val 10565"/>
              <a:gd name="adj2" fmla="val 20398"/>
              <a:gd name="adj3" fmla="val 25000"/>
              <a:gd name="adj4" fmla="val 4375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45" grpId="0"/>
      <p:bldP spid="41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0"/>
          <p:cNvSpPr txBox="1">
            <a:spLocks noChangeArrowheads="1"/>
          </p:cNvSpPr>
          <p:nvPr/>
        </p:nvSpPr>
        <p:spPr bwMode="auto">
          <a:xfrm>
            <a:off x="436959" y="3107673"/>
            <a:ext cx="8270082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    妈妈这次出差（</a:t>
            </a:r>
            <a:r>
              <a:rPr lang="en-US" altLang="zh-CN" sz="2800" b="1" dirty="0"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）去外地，差（</a:t>
            </a:r>
            <a:r>
              <a:rPr lang="en-US" altLang="zh-CN" sz="2800" b="1" dirty="0"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）不多去了一个星期，回来后发现除了花园里的花变得参差（</a:t>
            </a:r>
            <a:r>
              <a:rPr lang="en-US" altLang="zh-CN" sz="2800" b="1" dirty="0"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）不齐外，家里和以前没什么差（</a:t>
            </a:r>
            <a:r>
              <a:rPr lang="en-US" altLang="zh-CN" sz="2800" b="1" dirty="0"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）别。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" name="文本框 20"/>
          <p:cNvSpPr txBox="1">
            <a:spLocks noChangeArrowheads="1"/>
          </p:cNvSpPr>
          <p:nvPr/>
        </p:nvSpPr>
        <p:spPr bwMode="auto">
          <a:xfrm>
            <a:off x="5524957" y="623470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2800" b="1">
                <a:solidFill>
                  <a:srgbClr val="0033CC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/>
              <a:t>chà</a:t>
            </a:r>
            <a:endParaRPr lang="zh-CN" altLang="en-US"/>
          </a:p>
        </p:txBody>
      </p:sp>
      <p:sp>
        <p:nvSpPr>
          <p:cNvPr id="4" name="文本框 20"/>
          <p:cNvSpPr txBox="1">
            <a:spLocks noChangeArrowheads="1"/>
          </p:cNvSpPr>
          <p:nvPr/>
        </p:nvSpPr>
        <p:spPr bwMode="auto">
          <a:xfrm>
            <a:off x="3440550" y="623470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2800" b="1">
                <a:solidFill>
                  <a:srgbClr val="0033CC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chāi</a:t>
            </a:r>
            <a:endParaRPr lang="zh-CN" altLang="en-US"/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1537282" y="623470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2800" b="1">
                <a:solidFill>
                  <a:srgbClr val="0033CC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/>
              <a:t>chā</a:t>
            </a:r>
            <a:endParaRPr lang="zh-CN" altLang="en-US"/>
          </a:p>
        </p:txBody>
      </p:sp>
      <p:sp>
        <p:nvSpPr>
          <p:cNvPr id="6" name="文本框 20"/>
          <p:cNvSpPr txBox="1">
            <a:spLocks noChangeArrowheads="1"/>
          </p:cNvSpPr>
          <p:nvPr/>
        </p:nvSpPr>
        <p:spPr bwMode="auto">
          <a:xfrm>
            <a:off x="7603061" y="62347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2800" b="1">
                <a:solidFill>
                  <a:srgbClr val="0033CC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/>
              <a:t>cī</a:t>
            </a:r>
            <a:endParaRPr lang="zh-CN" altLang="en-US"/>
          </a:p>
        </p:txBody>
      </p:sp>
      <p:sp>
        <p:nvSpPr>
          <p:cNvPr id="7" name="文本框 21"/>
          <p:cNvSpPr txBox="1">
            <a:spLocks noChangeArrowheads="1"/>
          </p:cNvSpPr>
          <p:nvPr/>
        </p:nvSpPr>
        <p:spPr bwMode="auto">
          <a:xfrm>
            <a:off x="838200" y="1189152"/>
            <a:ext cx="2332633" cy="188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solidFill>
                  <a:srgbClr val="FFFF00"/>
                </a:solidFill>
                <a:latin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sz="2000" dirty="0">
                <a:solidFill>
                  <a:srgbClr val="7030A0"/>
                </a:solidFill>
              </a:rPr>
              <a:t>①不同，不同之点。</a:t>
            </a:r>
            <a:endParaRPr lang="en-US" altLang="zh-CN" sz="2000" dirty="0">
              <a:solidFill>
                <a:srgbClr val="7030A0"/>
              </a:solidFill>
            </a:endParaRPr>
          </a:p>
          <a:p>
            <a:r>
              <a:rPr lang="zh-CN" altLang="en-US" sz="2000" dirty="0">
                <a:solidFill>
                  <a:srgbClr val="7030A0"/>
                </a:solidFill>
              </a:rPr>
              <a:t>②大致还可以。</a:t>
            </a:r>
            <a:endParaRPr lang="en-US" altLang="zh-CN" sz="2000" dirty="0">
              <a:solidFill>
                <a:srgbClr val="7030A0"/>
              </a:solidFill>
            </a:endParaRPr>
          </a:p>
          <a:p>
            <a:r>
              <a:rPr lang="zh-CN" altLang="en-US" sz="2000" dirty="0">
                <a:solidFill>
                  <a:srgbClr val="7030A0"/>
                </a:solidFill>
              </a:rPr>
              <a:t>③错误。</a:t>
            </a:r>
            <a:endParaRPr lang="en-US" altLang="zh-CN" sz="2000" dirty="0">
              <a:solidFill>
                <a:srgbClr val="7030A0"/>
              </a:solidFill>
            </a:endParaRPr>
          </a:p>
          <a:p>
            <a:r>
              <a:rPr lang="zh-CN" altLang="en-US" sz="2000" dirty="0">
                <a:solidFill>
                  <a:srgbClr val="7030A0"/>
                </a:solidFill>
              </a:rPr>
              <a:t>④差数，减法运算的得数。</a:t>
            </a:r>
            <a:endParaRPr lang="zh-CN" altLang="en-US" sz="2000" dirty="0">
              <a:solidFill>
                <a:srgbClr val="7030A0"/>
              </a:solidFill>
            </a:endParaRPr>
          </a:p>
        </p:txBody>
      </p:sp>
      <p:sp>
        <p:nvSpPr>
          <p:cNvPr id="8" name="文本框 20"/>
          <p:cNvSpPr txBox="1">
            <a:spLocks noChangeArrowheads="1"/>
          </p:cNvSpPr>
          <p:nvPr/>
        </p:nvSpPr>
        <p:spPr bwMode="auto">
          <a:xfrm>
            <a:off x="173005" y="1139938"/>
            <a:ext cx="790731" cy="91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5308951" y="1153442"/>
            <a:ext cx="2332633" cy="152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solidFill>
                  <a:srgbClr val="FFFF00"/>
                </a:solidFill>
                <a:latin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7030A0"/>
                </a:solidFill>
              </a:rPr>
              <a:t>①错误。</a:t>
            </a:r>
            <a:endParaRPr lang="en-US" altLang="zh-CN" sz="2000">
              <a:solidFill>
                <a:srgbClr val="7030A0"/>
              </a:solidFill>
            </a:endParaRPr>
          </a:p>
          <a:p>
            <a:r>
              <a:rPr lang="zh-CN" altLang="en-US" sz="2000">
                <a:solidFill>
                  <a:srgbClr val="7030A0"/>
                </a:solidFill>
              </a:rPr>
              <a:t>②不相当，不相合。</a:t>
            </a:r>
            <a:endParaRPr lang="en-US" altLang="zh-CN" sz="2000">
              <a:solidFill>
                <a:srgbClr val="7030A0"/>
              </a:solidFill>
            </a:endParaRPr>
          </a:p>
          <a:p>
            <a:r>
              <a:rPr lang="zh-CN" altLang="en-US" sz="2000">
                <a:solidFill>
                  <a:srgbClr val="7030A0"/>
                </a:solidFill>
              </a:rPr>
              <a:t>③缺，欠。</a:t>
            </a:r>
            <a:endParaRPr lang="en-US" altLang="zh-CN" sz="2000">
              <a:solidFill>
                <a:srgbClr val="7030A0"/>
              </a:solidFill>
            </a:endParaRPr>
          </a:p>
          <a:p>
            <a:r>
              <a:rPr lang="zh-CN" altLang="en-US" sz="2000">
                <a:solidFill>
                  <a:srgbClr val="7030A0"/>
                </a:solidFill>
              </a:rPr>
              <a:t>④不好，不够标准。</a:t>
            </a:r>
            <a:endParaRPr lang="zh-CN" altLang="en-US" sz="2000">
              <a:solidFill>
                <a:srgbClr val="7030A0"/>
              </a:solidFill>
            </a:endParaRPr>
          </a:p>
        </p:txBody>
      </p:sp>
      <p:sp>
        <p:nvSpPr>
          <p:cNvPr id="10" name="文本框 21"/>
          <p:cNvSpPr txBox="1">
            <a:spLocks noChangeArrowheads="1"/>
          </p:cNvSpPr>
          <p:nvPr/>
        </p:nvSpPr>
        <p:spPr bwMode="auto">
          <a:xfrm>
            <a:off x="3170833" y="1139937"/>
            <a:ext cx="2332633" cy="188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solidFill>
                  <a:srgbClr val="FFFF00"/>
                </a:solidFill>
                <a:latin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7030A0"/>
                </a:solidFill>
              </a:rPr>
              <a:t>①派遣去做事。</a:t>
            </a:r>
            <a:endParaRPr lang="en-US" altLang="zh-CN" sz="2000">
              <a:solidFill>
                <a:srgbClr val="7030A0"/>
              </a:solidFill>
            </a:endParaRPr>
          </a:p>
          <a:p>
            <a:r>
              <a:rPr lang="zh-CN" altLang="en-US" sz="2000">
                <a:solidFill>
                  <a:srgbClr val="7030A0"/>
                </a:solidFill>
              </a:rPr>
              <a:t>②旧时称被派遣的人，差役。</a:t>
            </a:r>
            <a:endParaRPr lang="en-US" altLang="zh-CN" sz="2000">
              <a:solidFill>
                <a:srgbClr val="7030A0"/>
              </a:solidFill>
            </a:endParaRPr>
          </a:p>
          <a:p>
            <a:r>
              <a:rPr lang="zh-CN" altLang="en-US" sz="2000">
                <a:solidFill>
                  <a:srgbClr val="7030A0"/>
                </a:solidFill>
              </a:rPr>
              <a:t>③差事，被派遣去做的事。</a:t>
            </a:r>
            <a:endParaRPr lang="zh-CN" altLang="en-US" sz="2000">
              <a:solidFill>
                <a:srgbClr val="7030A0"/>
              </a:solidFill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/>
        </p:nvSpPr>
        <p:spPr bwMode="auto">
          <a:xfrm>
            <a:off x="7550442" y="1185527"/>
            <a:ext cx="1173681" cy="4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solidFill>
                  <a:srgbClr val="FFFF00"/>
                </a:solidFill>
                <a:latin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7030A0"/>
                </a:solidFill>
              </a:rPr>
              <a:t>参差。</a:t>
            </a:r>
            <a:endParaRPr lang="zh-CN" altLang="en-US" sz="2000">
              <a:solidFill>
                <a:srgbClr val="7030A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939400" y="125531"/>
            <a:ext cx="1360420" cy="6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>
                <a:solidFill>
                  <a:schemeClr val="accent4"/>
                </a:solidFill>
                <a:latin typeface="宋体" panose="02010600030101010101" pitchFamily="2" charset="-122"/>
              </a:rPr>
              <a:t>多音字</a:t>
            </a:r>
            <a:endParaRPr lang="en-US" altLang="zh-CN" sz="3000" b="1">
              <a:solidFill>
                <a:schemeClr val="accent4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4 -0.01419 L 0.01441 0.49013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" y="25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06 -3.58025E-06 L 0.1283 0.4855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2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3.58025E-06 L -0.69322 0.70679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70" y="35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3.58025E-06 L 0.60139 0.70679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69" y="35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631310" y="2523867"/>
            <a:ext cx="150080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 b="1">
                <a:solidFill>
                  <a:srgbClr val="0070C0"/>
                </a:solidFill>
                <a:latin typeface="+mn-ea"/>
                <a:ea typeface="+mn-ea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/>
              <a:t>bēn</a:t>
            </a:r>
            <a:endParaRPr lang="zh-CN" altLang="en-US"/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0" y="1874909"/>
            <a:ext cx="653987" cy="7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奔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 bwMode="auto">
          <a:xfrm>
            <a:off x="589256" y="1544140"/>
            <a:ext cx="203200" cy="1508125"/>
          </a:xfrm>
          <a:prstGeom prst="leftBrace">
            <a:avLst>
              <a:gd name="adj1" fmla="val 688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862093" y="1237419"/>
            <a:ext cx="24799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直奔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862093" y="2593599"/>
            <a:ext cx="23336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>
                <a:solidFill>
                  <a:schemeClr val="tx1"/>
                </a:solidFill>
              </a:rPr>
              <a:t>____</a:t>
            </a:r>
            <a:r>
              <a:rPr lang="zh-CN" altLang="en-US">
                <a:solidFill>
                  <a:schemeClr val="tx1"/>
                </a:solidFill>
              </a:rPr>
              <a:t>狂奔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662515" y="1137559"/>
            <a:ext cx="1439577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 b="1">
                <a:latin typeface="+mn-ea"/>
                <a:ea typeface="+mn-ea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>
                <a:solidFill>
                  <a:srgbClr val="0070C0"/>
                </a:solidFill>
              </a:rPr>
              <a:t>bèn</a:t>
            </a:r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187105" y="2655155"/>
            <a:ext cx="1243013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3200" b="1" err="1">
                <a:solidFill>
                  <a:srgbClr val="7030A0"/>
                </a:solidFill>
                <a:latin typeface="+mn-ea"/>
                <a:ea typeface="+mn-ea"/>
              </a:rPr>
              <a:t>bèn</a:t>
            </a:r>
            <a:endParaRPr lang="zh-CN" altLang="en-US" sz="3200" b="1">
              <a:solidFill>
                <a:srgbClr val="7030A0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62323" y="1298975"/>
            <a:ext cx="1243012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FF00"/>
                </a:solidFill>
                <a:latin typeface="+mn-ea"/>
                <a:ea typeface="+mn-ea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>
                <a:solidFill>
                  <a:srgbClr val="7030A0"/>
                </a:solidFill>
              </a:rPr>
              <a:t>bēn</a:t>
            </a:r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/>
        </p:nvSpPr>
        <p:spPr bwMode="auto">
          <a:xfrm>
            <a:off x="4202801" y="2606009"/>
            <a:ext cx="2266594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solidFill>
                  <a:srgbClr val="FFFF00"/>
                </a:solidFill>
                <a:latin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7030A0"/>
                </a:solidFill>
              </a:rPr>
              <a:t>①急走，跑。</a:t>
            </a:r>
            <a:endParaRPr lang="en-US" altLang="zh-CN">
              <a:solidFill>
                <a:srgbClr val="7030A0"/>
              </a:solidFill>
            </a:endParaRPr>
          </a:p>
          <a:p>
            <a:r>
              <a:rPr lang="zh-CN" altLang="en-US">
                <a:solidFill>
                  <a:srgbClr val="7030A0"/>
                </a:solidFill>
              </a:rPr>
              <a:t>②姓。</a:t>
            </a:r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12" name="文本框 21"/>
          <p:cNvSpPr txBox="1">
            <a:spLocks noChangeArrowheads="1"/>
          </p:cNvSpPr>
          <p:nvPr/>
        </p:nvSpPr>
        <p:spPr bwMode="auto">
          <a:xfrm>
            <a:off x="4156437" y="1006144"/>
            <a:ext cx="2093912" cy="13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7030A0"/>
                </a:solidFill>
                <a:latin typeface="宋体" panose="02010600030101010101" pitchFamily="2" charset="-122"/>
              </a:rPr>
              <a:t>①直往，投向。</a:t>
            </a:r>
            <a:endParaRPr lang="en-US" altLang="zh-CN" sz="2400" b="1">
              <a:solidFill>
                <a:srgbClr val="7030A0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7030A0"/>
                </a:solidFill>
                <a:latin typeface="宋体" panose="02010600030101010101" pitchFamily="2" charset="-122"/>
              </a:rPr>
              <a:t>②为某种目的而尽力去做。</a:t>
            </a:r>
            <a:endParaRPr lang="zh-CN" altLang="en-US" sz="2400" b="1">
              <a:solidFill>
                <a:srgbClr val="7030A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23243" y="1676626"/>
            <a:ext cx="8227658" cy="2425100"/>
            <a:chOff x="623243" y="1676626"/>
            <a:chExt cx="8227658" cy="2425100"/>
          </a:xfrm>
        </p:grpSpPr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623243" y="1676626"/>
              <a:ext cx="8227658" cy="2192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馈赠（</a:t>
              </a:r>
              <a:r>
                <a:rPr lang="en-US" altLang="zh-CN" sz="3200" b="1">
                  <a:latin typeface="+mn-ea"/>
                  <a:ea typeface="+mn-ea"/>
                </a:rPr>
                <a:t>ɡuì</a:t>
              </a:r>
              <a:r>
                <a:rPr lang="zh-CN" altLang="en-US" sz="3200" b="1">
                  <a:latin typeface="+mn-ea"/>
                  <a:ea typeface="+mn-ea"/>
                </a:rPr>
                <a:t>　</a:t>
              </a:r>
              <a:r>
                <a:rPr lang="en-US" altLang="zh-CN" sz="3200" b="1">
                  <a:latin typeface="+mn-ea"/>
                  <a:ea typeface="+mn-ea"/>
                </a:rPr>
                <a:t>kuì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　  出差（</a:t>
              </a:r>
              <a:r>
                <a:rPr lang="en-US" altLang="zh-CN" sz="3200" b="1">
                  <a:latin typeface="+mn-ea"/>
                  <a:ea typeface="+mn-ea"/>
                </a:rPr>
                <a:t>chāi chā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en-US" altLang="zh-CN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0" indent="0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发酵（</a:t>
              </a:r>
              <a:r>
                <a:rPr lang="en-US" altLang="zh-CN" sz="3200" b="1">
                  <a:latin typeface="+mn-ea"/>
                  <a:ea typeface="+mn-ea"/>
                </a:rPr>
                <a:t>xiào</a:t>
              </a:r>
              <a:r>
                <a:rPr lang="zh-CN" altLang="en-US" sz="3200" b="1">
                  <a:latin typeface="+mn-ea"/>
                  <a:ea typeface="+mn-ea"/>
                </a:rPr>
                <a:t>　</a:t>
              </a:r>
              <a:r>
                <a:rPr lang="en-US" altLang="zh-CN" sz="3200" b="1">
                  <a:latin typeface="+mn-ea"/>
                  <a:ea typeface="+mn-ea"/>
                </a:rPr>
                <a:t>jiào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 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磁石（</a:t>
              </a:r>
              <a:r>
                <a:rPr lang="en-US" altLang="zh-CN" sz="3200" b="1">
                  <a:latin typeface="+mn-ea"/>
                  <a:ea typeface="+mn-ea"/>
                </a:rPr>
                <a:t>cí  zī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en-US" altLang="zh-CN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0" indent="0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投奔（</a:t>
              </a:r>
              <a:r>
                <a:rPr lang="en-US" altLang="zh-CN" sz="3200" b="1">
                  <a:latin typeface="+mn-ea"/>
                  <a:ea typeface="+mn-ea"/>
                </a:rPr>
                <a:t>bēn</a:t>
              </a:r>
              <a:r>
                <a:rPr lang="zh-CN" altLang="en-US" sz="3200" b="1">
                  <a:latin typeface="+mn-ea"/>
                  <a:ea typeface="+mn-ea"/>
                </a:rPr>
                <a:t>　</a:t>
              </a:r>
              <a:r>
                <a:rPr lang="en-US" altLang="zh-CN" sz="3200" b="1">
                  <a:latin typeface="+mn-ea"/>
                  <a:ea typeface="+mn-ea"/>
                </a:rPr>
                <a:t>bèn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借鉴（</a:t>
              </a:r>
              <a:r>
                <a:rPr lang="en-US" altLang="zh-CN" sz="3200" b="1">
                  <a:latin typeface="+mn-ea"/>
                  <a:ea typeface="+mn-ea"/>
                </a:rPr>
                <a:t>jiàn qiān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653035" y="2135013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5109251" y="2101308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1035610" y="2825203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4735286" y="2791498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1019341" y="3533878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矩形 28"/>
            <p:cNvSpPr>
              <a:spLocks noChangeArrowheads="1"/>
            </p:cNvSpPr>
            <p:nvPr/>
          </p:nvSpPr>
          <p:spPr bwMode="auto">
            <a:xfrm>
              <a:off x="5114541" y="3533878"/>
              <a:ext cx="762394" cy="56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514350" indent="-5143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1394" y="429263"/>
            <a:ext cx="783112" cy="245190"/>
            <a:chOff x="341394" y="552671"/>
            <a:chExt cx="783112" cy="245190"/>
          </a:xfrm>
        </p:grpSpPr>
        <p:sp>
          <p:nvSpPr>
            <p:cNvPr id="4" name="平行四边形 3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1200150" y="647870"/>
            <a:ext cx="7650751" cy="0"/>
          </a:xfrm>
          <a:prstGeom prst="line">
            <a:avLst/>
          </a:prstGeom>
          <a:ln w="28575">
            <a:solidFill>
              <a:srgbClr val="89E0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41395" y="4810764"/>
            <a:ext cx="4848613" cy="0"/>
          </a:xfrm>
          <a:prstGeom prst="line">
            <a:avLst/>
          </a:prstGeom>
          <a:ln w="28575">
            <a:solidFill>
              <a:srgbClr val="F57A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flipV="1">
            <a:off x="5304603" y="4682067"/>
            <a:ext cx="783112" cy="245190"/>
            <a:chOff x="816949" y="456978"/>
            <a:chExt cx="783112" cy="245190"/>
          </a:xfrm>
        </p:grpSpPr>
        <p:sp>
          <p:nvSpPr>
            <p:cNvPr id="11" name="平行四边形 10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57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4C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F4B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solidFill>
              <a:srgbClr val="89E0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0147" y="704974"/>
            <a:ext cx="7344704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宋体" panose="02010600030101010101" pitchFamily="2" charset="-122"/>
              </a:rPr>
              <a:t>给加点字选择正确的读音，打“√”。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878420" y="1766145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087715" y="1756418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156691" y="2498885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753761" y="2489158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822737" y="3184210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017074" y="3221898"/>
            <a:ext cx="855808" cy="8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</a:pPr>
            <a:r>
              <a:rPr lang="zh-CN" altLang="en-US" sz="48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8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7309" y="426497"/>
            <a:ext cx="2399317" cy="584200"/>
            <a:chOff x="205359" y="432313"/>
            <a:chExt cx="2399317" cy="584200"/>
          </a:xfrm>
        </p:grpSpPr>
        <p:sp>
          <p:nvSpPr>
            <p:cNvPr id="3" name="文本框 13"/>
            <p:cNvSpPr txBox="1">
              <a:spLocks noChangeArrowheads="1"/>
            </p:cNvSpPr>
            <p:nvPr/>
          </p:nvSpPr>
          <p:spPr bwMode="auto">
            <a:xfrm>
              <a:off x="746292" y="432313"/>
              <a:ext cx="1858384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32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" name="three-books_73757"/>
            <p:cNvSpPr/>
            <p:nvPr/>
          </p:nvSpPr>
          <p:spPr>
            <a:xfrm>
              <a:off x="205359" y="480470"/>
              <a:ext cx="609685" cy="474136"/>
            </a:xfrm>
            <a:custGeom>
              <a:avLst/>
              <a:gdLst>
                <a:gd name="T0" fmla="*/ 2471 w 2903"/>
                <a:gd name="T1" fmla="*/ 1598 h 2261"/>
                <a:gd name="T2" fmla="*/ 2471 w 2903"/>
                <a:gd name="T3" fmla="*/ 2127 h 2261"/>
                <a:gd name="T4" fmla="*/ 2505 w 2903"/>
                <a:gd name="T5" fmla="*/ 2127 h 2261"/>
                <a:gd name="T6" fmla="*/ 2572 w 2903"/>
                <a:gd name="T7" fmla="*/ 2194 h 2261"/>
                <a:gd name="T8" fmla="*/ 2505 w 2903"/>
                <a:gd name="T9" fmla="*/ 2261 h 2261"/>
                <a:gd name="T10" fmla="*/ 2405 w 2903"/>
                <a:gd name="T11" fmla="*/ 2261 h 2261"/>
                <a:gd name="T12" fmla="*/ 2124 w 2903"/>
                <a:gd name="T13" fmla="*/ 2261 h 2261"/>
                <a:gd name="T14" fmla="*/ 398 w 2903"/>
                <a:gd name="T15" fmla="*/ 2261 h 2261"/>
                <a:gd name="T16" fmla="*/ 0 w 2903"/>
                <a:gd name="T17" fmla="*/ 1863 h 2261"/>
                <a:gd name="T18" fmla="*/ 398 w 2903"/>
                <a:gd name="T19" fmla="*/ 1465 h 2261"/>
                <a:gd name="T20" fmla="*/ 2124 w 2903"/>
                <a:gd name="T21" fmla="*/ 1465 h 2261"/>
                <a:gd name="T22" fmla="*/ 2405 w 2903"/>
                <a:gd name="T23" fmla="*/ 1465 h 2261"/>
                <a:gd name="T24" fmla="*/ 2505 w 2903"/>
                <a:gd name="T25" fmla="*/ 1465 h 2261"/>
                <a:gd name="T26" fmla="*/ 2572 w 2903"/>
                <a:gd name="T27" fmla="*/ 1532 h 2261"/>
                <a:gd name="T28" fmla="*/ 2505 w 2903"/>
                <a:gd name="T29" fmla="*/ 1598 h 2261"/>
                <a:gd name="T30" fmla="*/ 2471 w 2903"/>
                <a:gd name="T31" fmla="*/ 1598 h 2261"/>
                <a:gd name="T32" fmla="*/ 2836 w 2903"/>
                <a:gd name="T33" fmla="*/ 1195 h 2261"/>
                <a:gd name="T34" fmla="*/ 2786 w 2903"/>
                <a:gd name="T35" fmla="*/ 1195 h 2261"/>
                <a:gd name="T36" fmla="*/ 2786 w 2903"/>
                <a:gd name="T37" fmla="*/ 786 h 2261"/>
                <a:gd name="T38" fmla="*/ 2836 w 2903"/>
                <a:gd name="T39" fmla="*/ 786 h 2261"/>
                <a:gd name="T40" fmla="*/ 2903 w 2903"/>
                <a:gd name="T41" fmla="*/ 720 h 2261"/>
                <a:gd name="T42" fmla="*/ 2836 w 2903"/>
                <a:gd name="T43" fmla="*/ 653 h 2261"/>
                <a:gd name="T44" fmla="*/ 2720 w 2903"/>
                <a:gd name="T45" fmla="*/ 653 h 2261"/>
                <a:gd name="T46" fmla="*/ 2455 w 2903"/>
                <a:gd name="T47" fmla="*/ 653 h 2261"/>
                <a:gd name="T48" fmla="*/ 1005 w 2903"/>
                <a:gd name="T49" fmla="*/ 653 h 2261"/>
                <a:gd name="T50" fmla="*/ 668 w 2903"/>
                <a:gd name="T51" fmla="*/ 991 h 2261"/>
                <a:gd name="T52" fmla="*/ 1005 w 2903"/>
                <a:gd name="T53" fmla="*/ 1328 h 2261"/>
                <a:gd name="T54" fmla="*/ 2455 w 2903"/>
                <a:gd name="T55" fmla="*/ 1328 h 2261"/>
                <a:gd name="T56" fmla="*/ 2720 w 2903"/>
                <a:gd name="T57" fmla="*/ 1328 h 2261"/>
                <a:gd name="T58" fmla="*/ 2836 w 2903"/>
                <a:gd name="T59" fmla="*/ 1328 h 2261"/>
                <a:gd name="T60" fmla="*/ 2903 w 2903"/>
                <a:gd name="T61" fmla="*/ 1262 h 2261"/>
                <a:gd name="T62" fmla="*/ 2836 w 2903"/>
                <a:gd name="T63" fmla="*/ 1195 h 2261"/>
                <a:gd name="T64" fmla="*/ 226 w 2903"/>
                <a:gd name="T65" fmla="*/ 405 h 2261"/>
                <a:gd name="T66" fmla="*/ 159 w 2903"/>
                <a:gd name="T67" fmla="*/ 472 h 2261"/>
                <a:gd name="T68" fmla="*/ 226 w 2903"/>
                <a:gd name="T69" fmla="*/ 539 h 2261"/>
                <a:gd name="T70" fmla="*/ 323 w 2903"/>
                <a:gd name="T71" fmla="*/ 539 h 2261"/>
                <a:gd name="T72" fmla="*/ 671 w 2903"/>
                <a:gd name="T73" fmla="*/ 539 h 2261"/>
                <a:gd name="T74" fmla="*/ 2248 w 2903"/>
                <a:gd name="T75" fmla="*/ 539 h 2261"/>
                <a:gd name="T76" fmla="*/ 2517 w 2903"/>
                <a:gd name="T77" fmla="*/ 269 h 2261"/>
                <a:gd name="T78" fmla="*/ 2248 w 2903"/>
                <a:gd name="T79" fmla="*/ 0 h 2261"/>
                <a:gd name="T80" fmla="*/ 671 w 2903"/>
                <a:gd name="T81" fmla="*/ 0 h 2261"/>
                <a:gd name="T82" fmla="*/ 323 w 2903"/>
                <a:gd name="T83" fmla="*/ 0 h 2261"/>
                <a:gd name="T84" fmla="*/ 226 w 2903"/>
                <a:gd name="T85" fmla="*/ 0 h 2261"/>
                <a:gd name="T86" fmla="*/ 159 w 2903"/>
                <a:gd name="T87" fmla="*/ 66 h 2261"/>
                <a:gd name="T88" fmla="*/ 226 w 2903"/>
                <a:gd name="T89" fmla="*/ 133 h 2261"/>
                <a:gd name="T90" fmla="*/ 257 w 2903"/>
                <a:gd name="T91" fmla="*/ 133 h 2261"/>
                <a:gd name="T92" fmla="*/ 257 w 2903"/>
                <a:gd name="T93" fmla="*/ 405 h 2261"/>
                <a:gd name="T94" fmla="*/ 226 w 2903"/>
                <a:gd name="T95" fmla="*/ 405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3" h="2261">
                  <a:moveTo>
                    <a:pt x="2471" y="1598"/>
                  </a:moveTo>
                  <a:lnTo>
                    <a:pt x="2471" y="2127"/>
                  </a:lnTo>
                  <a:lnTo>
                    <a:pt x="2505" y="2127"/>
                  </a:lnTo>
                  <a:cubicBezTo>
                    <a:pt x="2542" y="2127"/>
                    <a:pt x="2572" y="2157"/>
                    <a:pt x="2572" y="2194"/>
                  </a:cubicBezTo>
                  <a:cubicBezTo>
                    <a:pt x="2572" y="2231"/>
                    <a:pt x="2542" y="2261"/>
                    <a:pt x="2505" y="2261"/>
                  </a:cubicBezTo>
                  <a:lnTo>
                    <a:pt x="2405" y="2261"/>
                  </a:lnTo>
                  <a:lnTo>
                    <a:pt x="2124" y="2261"/>
                  </a:lnTo>
                  <a:lnTo>
                    <a:pt x="398" y="2261"/>
                  </a:lnTo>
                  <a:cubicBezTo>
                    <a:pt x="178" y="2261"/>
                    <a:pt x="0" y="2082"/>
                    <a:pt x="0" y="1863"/>
                  </a:cubicBezTo>
                  <a:cubicBezTo>
                    <a:pt x="0" y="1643"/>
                    <a:pt x="178" y="1465"/>
                    <a:pt x="398" y="1465"/>
                  </a:cubicBezTo>
                  <a:lnTo>
                    <a:pt x="2124" y="1465"/>
                  </a:lnTo>
                  <a:lnTo>
                    <a:pt x="2405" y="1465"/>
                  </a:lnTo>
                  <a:lnTo>
                    <a:pt x="2505" y="1465"/>
                  </a:lnTo>
                  <a:cubicBezTo>
                    <a:pt x="2542" y="1465"/>
                    <a:pt x="2572" y="1495"/>
                    <a:pt x="2572" y="1532"/>
                  </a:cubicBezTo>
                  <a:cubicBezTo>
                    <a:pt x="2572" y="1568"/>
                    <a:pt x="2542" y="1598"/>
                    <a:pt x="2505" y="1598"/>
                  </a:cubicBezTo>
                  <a:lnTo>
                    <a:pt x="2471" y="1598"/>
                  </a:lnTo>
                  <a:close/>
                  <a:moveTo>
                    <a:pt x="2836" y="1195"/>
                  </a:moveTo>
                  <a:lnTo>
                    <a:pt x="2786" y="1195"/>
                  </a:lnTo>
                  <a:lnTo>
                    <a:pt x="2786" y="786"/>
                  </a:lnTo>
                  <a:lnTo>
                    <a:pt x="2836" y="786"/>
                  </a:lnTo>
                  <a:cubicBezTo>
                    <a:pt x="2873" y="786"/>
                    <a:pt x="2903" y="757"/>
                    <a:pt x="2903" y="720"/>
                  </a:cubicBezTo>
                  <a:cubicBezTo>
                    <a:pt x="2903" y="683"/>
                    <a:pt x="2873" y="653"/>
                    <a:pt x="2836" y="653"/>
                  </a:cubicBezTo>
                  <a:lnTo>
                    <a:pt x="2720" y="653"/>
                  </a:lnTo>
                  <a:lnTo>
                    <a:pt x="2455" y="653"/>
                  </a:lnTo>
                  <a:lnTo>
                    <a:pt x="1005" y="653"/>
                  </a:lnTo>
                  <a:cubicBezTo>
                    <a:pt x="819" y="653"/>
                    <a:pt x="668" y="805"/>
                    <a:pt x="668" y="991"/>
                  </a:cubicBezTo>
                  <a:cubicBezTo>
                    <a:pt x="668" y="1177"/>
                    <a:pt x="819" y="1328"/>
                    <a:pt x="1005" y="1328"/>
                  </a:cubicBezTo>
                  <a:lnTo>
                    <a:pt x="2455" y="1328"/>
                  </a:lnTo>
                  <a:lnTo>
                    <a:pt x="2720" y="1328"/>
                  </a:lnTo>
                  <a:lnTo>
                    <a:pt x="2836" y="1328"/>
                  </a:lnTo>
                  <a:cubicBezTo>
                    <a:pt x="2873" y="1328"/>
                    <a:pt x="2903" y="1299"/>
                    <a:pt x="2903" y="1262"/>
                  </a:cubicBezTo>
                  <a:cubicBezTo>
                    <a:pt x="2903" y="1225"/>
                    <a:pt x="2873" y="1195"/>
                    <a:pt x="2836" y="1195"/>
                  </a:cubicBezTo>
                  <a:close/>
                  <a:moveTo>
                    <a:pt x="226" y="405"/>
                  </a:moveTo>
                  <a:cubicBezTo>
                    <a:pt x="189" y="405"/>
                    <a:pt x="159" y="435"/>
                    <a:pt x="159" y="472"/>
                  </a:cubicBezTo>
                  <a:cubicBezTo>
                    <a:pt x="159" y="509"/>
                    <a:pt x="189" y="539"/>
                    <a:pt x="226" y="539"/>
                  </a:cubicBezTo>
                  <a:lnTo>
                    <a:pt x="323" y="539"/>
                  </a:lnTo>
                  <a:lnTo>
                    <a:pt x="671" y="539"/>
                  </a:lnTo>
                  <a:lnTo>
                    <a:pt x="2248" y="539"/>
                  </a:lnTo>
                  <a:cubicBezTo>
                    <a:pt x="2396" y="539"/>
                    <a:pt x="2517" y="418"/>
                    <a:pt x="2517" y="269"/>
                  </a:cubicBezTo>
                  <a:cubicBezTo>
                    <a:pt x="2517" y="121"/>
                    <a:pt x="2396" y="0"/>
                    <a:pt x="2248" y="0"/>
                  </a:cubicBezTo>
                  <a:lnTo>
                    <a:pt x="671" y="0"/>
                  </a:lnTo>
                  <a:lnTo>
                    <a:pt x="323" y="0"/>
                  </a:lnTo>
                  <a:lnTo>
                    <a:pt x="226" y="0"/>
                  </a:lnTo>
                  <a:cubicBezTo>
                    <a:pt x="189" y="0"/>
                    <a:pt x="159" y="30"/>
                    <a:pt x="159" y="66"/>
                  </a:cubicBezTo>
                  <a:cubicBezTo>
                    <a:pt x="159" y="103"/>
                    <a:pt x="189" y="133"/>
                    <a:pt x="226" y="133"/>
                  </a:cubicBezTo>
                  <a:lnTo>
                    <a:pt x="257" y="133"/>
                  </a:lnTo>
                  <a:lnTo>
                    <a:pt x="257" y="405"/>
                  </a:lnTo>
                  <a:lnTo>
                    <a:pt x="226" y="4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2506" y="1010697"/>
            <a:ext cx="6232358" cy="6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>
                <a:latin typeface="宋体" panose="02010600030101010101" pitchFamily="2" charset="-122"/>
              </a:rPr>
              <a:t>回顾前两篇课文，有哪些阅读方法？</a:t>
            </a:r>
            <a:endParaRPr lang="en-US" altLang="zh-CN" sz="3000" b="1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4593" y="1993567"/>
            <a:ext cx="1115156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跳读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04752" y="1993567"/>
            <a:ext cx="1950509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快速默读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70265" y="1993567"/>
            <a:ext cx="2723510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划出关键语句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51507" y="2711295"/>
            <a:ext cx="2291693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提炼关键词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932951" y="2711295"/>
            <a:ext cx="107150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批注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051189" y="2711295"/>
            <a:ext cx="107150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表格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51507" y="3429023"/>
            <a:ext cx="107150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提纲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89749" y="3429023"/>
            <a:ext cx="1950509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结构图</a:t>
            </a:r>
            <a:endParaRPr lang="en-US" altLang="zh-CN" sz="3200" b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76225" y="2419297"/>
            <a:ext cx="5143500" cy="2076344"/>
          </a:xfrm>
          <a:prstGeom prst="rect">
            <a:avLst/>
          </a:prstGeom>
          <a:ln w="88900" cap="sq" cmpd="thickThin">
            <a:solidFill>
              <a:srgbClr val="EEECE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3024" y="412760"/>
            <a:ext cx="6327775" cy="19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ts val="12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    围绕“学习提示”，快速默读课文，用划出关键语句，提炼关键词，批注等方法自主学习，借助表格、提纲、结构图等形式梳理信息。</a:t>
            </a:r>
            <a:endParaRPr lang="en-US" altLang="zh-CN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39400" y="125531"/>
            <a:ext cx="1360420" cy="6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>
                <a:solidFill>
                  <a:schemeClr val="accent4"/>
                </a:solidFill>
                <a:latin typeface="宋体" panose="02010600030101010101" pitchFamily="2" charset="-122"/>
              </a:rPr>
              <a:t>结构图</a:t>
            </a:r>
            <a:endParaRPr lang="en-US" altLang="zh-CN" sz="3000" b="1">
              <a:solidFill>
                <a:schemeClr val="accent4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-190335" y="2023483"/>
            <a:ext cx="17505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我的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1" hangingPunct="1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“长生果”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80301" y="1191678"/>
            <a:ext cx="1750594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书的类型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049810" y="521945"/>
            <a:ext cx="1340651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小画片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049810" y="982904"/>
            <a:ext cx="1340651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连环画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020742" y="1436274"/>
            <a:ext cx="1740594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文艺书籍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049810" y="1904822"/>
            <a:ext cx="2156467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大部头小说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580301" y="3400442"/>
            <a:ext cx="1992396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获得的道理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192470" y="2316054"/>
            <a:ext cx="3578350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扩展了我的想象力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192470" y="2826740"/>
            <a:ext cx="33152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ct val="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锻炼了我的记忆力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增强了我的理解力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192470" y="3698931"/>
            <a:ext cx="43749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ct val="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构思别出心裁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 落笔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与众不同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192470" y="4286112"/>
            <a:ext cx="48632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要写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真情实感  借鉴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、模仿、创造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334334" y="2795735"/>
            <a:ext cx="975644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阅读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358138" y="3946216"/>
            <a:ext cx="928035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作文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1319988" y="1421255"/>
            <a:ext cx="309432" cy="2255068"/>
          </a:xfrm>
          <a:prstGeom prst="leftBrace">
            <a:avLst>
              <a:gd name="adj1" fmla="val 2772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左大括号 21"/>
          <p:cNvSpPr/>
          <p:nvPr/>
        </p:nvSpPr>
        <p:spPr>
          <a:xfrm>
            <a:off x="2903466" y="746936"/>
            <a:ext cx="191526" cy="1410070"/>
          </a:xfrm>
          <a:prstGeom prst="leftBrace">
            <a:avLst>
              <a:gd name="adj1" fmla="val 37519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左大括号 22"/>
          <p:cNvSpPr/>
          <p:nvPr/>
        </p:nvSpPr>
        <p:spPr>
          <a:xfrm>
            <a:off x="3195294" y="3153378"/>
            <a:ext cx="171546" cy="1056507"/>
          </a:xfrm>
          <a:prstGeom prst="leftBrace">
            <a:avLst>
              <a:gd name="adj1" fmla="val 44938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左大括号 23"/>
          <p:cNvSpPr/>
          <p:nvPr/>
        </p:nvSpPr>
        <p:spPr>
          <a:xfrm>
            <a:off x="4037536" y="2491482"/>
            <a:ext cx="171546" cy="1056507"/>
          </a:xfrm>
          <a:prstGeom prst="leftBrace">
            <a:avLst>
              <a:gd name="adj1" fmla="val 5301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左大括号 24"/>
          <p:cNvSpPr/>
          <p:nvPr/>
        </p:nvSpPr>
        <p:spPr>
          <a:xfrm>
            <a:off x="4053867" y="3798969"/>
            <a:ext cx="171545" cy="907403"/>
          </a:xfrm>
          <a:prstGeom prst="leftBrace">
            <a:avLst>
              <a:gd name="adj1" fmla="val 5147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095867" y="79025"/>
            <a:ext cx="2234045" cy="218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ags/tag1.xml><?xml version="1.0" encoding="utf-8"?>
<p:tagLst xmlns:p="http://schemas.openxmlformats.org/presentationml/2006/main">
  <p:tag name="ISLIDE.ICON" val="#166757;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1896</Words>
  <Application>WPS 演示</Application>
  <PresentationFormat>全屏显示(16:9)</PresentationFormat>
  <Paragraphs>311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黑体</vt:lpstr>
      <vt:lpstr>Calibri</vt:lpstr>
      <vt:lpstr>楷体</vt:lpstr>
      <vt:lpstr>微软雅黑</vt:lpstr>
      <vt:lpstr>Calibri</vt:lpstr>
      <vt:lpstr>Arial Unicode MS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2022-05-17T11:09:00Z</cp:lastPrinted>
  <dcterms:created xsi:type="dcterms:W3CDTF">2022-05-17T11:09:00Z</dcterms:created>
  <dcterms:modified xsi:type="dcterms:W3CDTF">2023-10-23T04:38:23Z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01C05C3810424D87BE2501013265BE6E_12</vt:lpwstr>
  </property>
  <property fmtid="{D5CDD505-2E9C-101B-9397-08002B2CF9AE}" pid="7" name="KSOProductBuildVer">
    <vt:lpwstr>2052-12.1.0.15712</vt:lpwstr>
  </property>
</Properties>
</file>