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4" r:id="rId3"/>
    <p:sldId id="261" r:id="rId4"/>
    <p:sldId id="272" r:id="rId5"/>
    <p:sldId id="273" r:id="rId6"/>
    <p:sldId id="274" r:id="rId7"/>
    <p:sldId id="278" r:id="rId8"/>
    <p:sldId id="257" r:id="rId9"/>
    <p:sldId id="279" r:id="rId10"/>
    <p:sldId id="280" r:id="rId11"/>
    <p:sldId id="281" r:id="rId12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1356" y="-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64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1264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单击此处编辑文本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515600"/>
            <a:ext cx="10969200" cy="47368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tags" Target="../tags/tag6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0" y="942951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口语交际</a:t>
            </a:r>
            <a:r>
              <a:rPr lang="zh-CN" altLang="en-US" sz="6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</a:t>
            </a:r>
            <a:endParaRPr lang="en-US" altLang="zh-CN" sz="60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6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我</a:t>
            </a:r>
            <a:r>
              <a:rPr lang="zh-CN" altLang="en-US" sz="60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最喜欢</a:t>
            </a:r>
            <a:r>
              <a:rPr lang="zh-CN" altLang="en-US" sz="6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的人物形象</a:t>
            </a:r>
            <a:endParaRPr lang="zh-CN" altLang="en-US" sz="60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60880" y="1822996"/>
            <a:ext cx="8503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4000" b="1" kern="100" dirty="0">
                <a:latin typeface="Times New Roman" panose="02020603050405020304"/>
                <a:ea typeface="微软雅黑" panose="020B0503020204020204" charset="-122"/>
                <a:cs typeface="Times New Roman" panose="02020603050405020304" pitchFamily="18" charset="0"/>
                <a:sym typeface="Times New Roman" panose="02020603050405020304"/>
              </a:rPr>
              <a:t>    </a:t>
            </a:r>
            <a:r>
              <a:rPr lang="zh-CN" altLang="zh-CN" sz="4000" b="1" kern="100" dirty="0">
                <a:latin typeface="Times New Roman" panose="02020603050405020304"/>
                <a:ea typeface="微软雅黑" panose="020B0503020204020204" charset="-122"/>
                <a:cs typeface="Times New Roman" panose="02020603050405020304" pitchFamily="18" charset="0"/>
                <a:sym typeface="Times New Roman" panose="02020603050405020304"/>
              </a:rPr>
              <a:t>豆豆：我喜欢动画片《熊出没》中的熊大。他热心友爱，是一位好哥哥，保护着熊二和森林中的小动物；他有勇有谋，依靠聪明的头脑多次战胜破坏森林的光头强。</a:t>
            </a:r>
            <a:endParaRPr lang="zh-CN" altLang="zh-CN" sz="4000" b="1" kern="100" dirty="0">
              <a:latin typeface="Times New Roman" panose="02020603050405020304"/>
              <a:ea typeface="微软雅黑" panose="020B0503020204020204" charset="-122"/>
              <a:cs typeface="Times New Roman" panose="02020603050405020304" pitchFamily="18" charset="0"/>
              <a:sym typeface="Times New Roman" panose="02020603050405020304"/>
            </a:endParaRPr>
          </a:p>
          <a:p>
            <a:pPr algn="just">
              <a:spcAft>
                <a:spcPts val="0"/>
              </a:spcAft>
            </a:pPr>
            <a:r>
              <a:rPr lang="en-US" altLang="zh-CN" sz="4000" b="1" kern="100" dirty="0">
                <a:latin typeface="Times New Roman" panose="02020603050405020304"/>
                <a:ea typeface="微软雅黑" panose="020B0503020204020204" charset="-122"/>
                <a:cs typeface="Times New Roman" panose="02020603050405020304" pitchFamily="18" charset="0"/>
                <a:sym typeface="Times New Roman" panose="02020603050405020304"/>
              </a:rPr>
              <a:t> </a:t>
            </a:r>
            <a:endParaRPr lang="zh-CN" altLang="zh-CN" sz="4000" b="1" kern="100" dirty="0">
              <a:latin typeface="Times New Roman" panose="02020603050405020304"/>
              <a:ea typeface="微软雅黑" panose="020B0503020204020204" charset="-122"/>
              <a:cs typeface="Times New Roman" panose="02020603050405020304" pitchFamily="18" charset="0"/>
              <a:sym typeface="Times New Roman" panose="0202060305040502030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968508" y="1727547"/>
            <a:ext cx="10576560" cy="414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阅读文学书籍或观看影视作品时，我们常常会被其中的一些人物吸引和感动。这些人物个性鲜明、充满魅力，让人由衷地欣赏和喜爱。</a:t>
            </a:r>
            <a:endParaRPr lang="en-US" altLang="zh-CN" sz="36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举办一次</a:t>
            </a:r>
            <a:r>
              <a:rPr lang="en-US" altLang="zh-CN" sz="36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“</a:t>
            </a:r>
            <a:r>
              <a:rPr lang="zh-CN" altLang="en-US" sz="36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我最喜欢的人物形象</a:t>
            </a:r>
            <a:r>
              <a:rPr lang="en-US" altLang="zh-CN" sz="36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”</a:t>
            </a:r>
            <a:r>
              <a:rPr lang="zh-CN" altLang="en-US" sz="36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交流会，将自己喜欢的文学或影视作品中的人物介绍给大家。</a:t>
            </a:r>
            <a:endParaRPr lang="zh-CN" altLang="zh-CN" sz="36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314450" y="109220"/>
            <a:ext cx="2505710" cy="883249"/>
            <a:chOff x="1314450" y="109220"/>
            <a:chExt cx="2505710" cy="883249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314450" y="109220"/>
              <a:ext cx="2505710" cy="883249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1388745" y="196901"/>
              <a:ext cx="23571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latin typeface="Times New Roman" panose="02020603050405020304"/>
                  <a:ea typeface="微软雅黑" panose="020B0503020204020204" charset="-122"/>
                  <a:sym typeface="Times New Roman" panose="02020603050405020304"/>
                </a:rPr>
                <a:t>交际内容</a:t>
              </a:r>
              <a:endParaRPr lang="zh-CN" altLang="en-US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内容占位符 3"/>
          <p:cNvGraphicFramePr/>
          <p:nvPr>
            <p:custDataLst>
              <p:tags r:id="rId1"/>
            </p:custDataLst>
          </p:nvPr>
        </p:nvGraphicFramePr>
        <p:xfrm>
          <a:off x="957580" y="2545778"/>
          <a:ext cx="10276840" cy="4194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6440"/>
                <a:gridCol w="3505200"/>
                <a:gridCol w="3505200"/>
              </a:tblGrid>
              <a:tr h="7778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 dirty="0">
                          <a:latin typeface="Times New Roman" panose="02020603050405020304"/>
                          <a:ea typeface="微软雅黑" panose="020B0503020204020204" charset="-122"/>
                          <a:sym typeface="Times New Roman" panose="02020603050405020304"/>
                        </a:rPr>
                        <a:t>姓名</a:t>
                      </a:r>
                      <a:endParaRPr lang="zh-CN" altLang="en-US" sz="2800" dirty="0">
                        <a:latin typeface="Times New Roman" panose="02020603050405020304"/>
                        <a:ea typeface="微软雅黑" panose="020B0503020204020204" charset="-122"/>
                        <a:sym typeface="Times New Roman" panose="020206030504050203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>
                          <a:latin typeface="Times New Roman" panose="02020603050405020304"/>
                          <a:ea typeface="微软雅黑" panose="020B0503020204020204" charset="-122"/>
                          <a:sym typeface="Times New Roman" panose="02020603050405020304"/>
                        </a:rPr>
                        <a:t>出处</a:t>
                      </a:r>
                      <a:endParaRPr lang="zh-CN" altLang="en-US" sz="2800">
                        <a:latin typeface="Times New Roman" panose="02020603050405020304"/>
                        <a:ea typeface="微软雅黑" panose="020B0503020204020204" charset="-122"/>
                        <a:sym typeface="Times New Roman" panose="020206030504050203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800">
                          <a:latin typeface="Times New Roman" panose="02020603050405020304"/>
                          <a:ea typeface="微软雅黑" panose="020B0503020204020204" charset="-122"/>
                          <a:sym typeface="Times New Roman" panose="02020603050405020304"/>
                        </a:rPr>
                        <a:t>喜欢的理由</a:t>
                      </a:r>
                      <a:endParaRPr lang="zh-CN" altLang="en-US" sz="2800">
                        <a:latin typeface="Times New Roman" panose="02020603050405020304"/>
                        <a:ea typeface="微软雅黑" panose="020B0503020204020204" charset="-122"/>
                        <a:sym typeface="Times New Roman" panose="02020603050405020304"/>
                      </a:endParaRPr>
                    </a:p>
                  </a:txBody>
                  <a:tcPr/>
                </a:tc>
              </a:tr>
              <a:tr h="20085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000">
                          <a:latin typeface="Times New Roman" panose="02020603050405020304"/>
                          <a:ea typeface="微软雅黑" panose="020B0503020204020204" charset="-122"/>
                          <a:sym typeface="Times New Roman" panose="02020603050405020304"/>
                        </a:rPr>
                        <a:t>哪吒</a:t>
                      </a:r>
                      <a:endParaRPr lang="zh-CN" altLang="en-US" sz="2000">
                        <a:latin typeface="Times New Roman" panose="02020603050405020304"/>
                        <a:ea typeface="微软雅黑" panose="020B0503020204020204" charset="-122"/>
                        <a:sym typeface="Times New Roman" panose="020206030504050203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000">
                          <a:latin typeface="Times New Roman" panose="02020603050405020304"/>
                          <a:ea typeface="微软雅黑" panose="020B0503020204020204" charset="-122"/>
                          <a:sym typeface="Times New Roman" panose="02020603050405020304"/>
                        </a:rPr>
                        <a:t>动画片《哪吒闹海》</a:t>
                      </a:r>
                      <a:endParaRPr lang="zh-CN" altLang="en-US" sz="2000">
                        <a:latin typeface="Times New Roman" panose="02020603050405020304"/>
                        <a:ea typeface="微软雅黑" panose="020B0503020204020204" charset="-122"/>
                        <a:sym typeface="Times New Roman" panose="020206030504050203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000">
                          <a:latin typeface="Times New Roman" panose="02020603050405020304"/>
                          <a:ea typeface="微软雅黑" panose="020B0503020204020204" charset="-122"/>
                          <a:sym typeface="Times New Roman" panose="02020603050405020304"/>
                        </a:rPr>
                        <a:t>1.</a:t>
                      </a:r>
                      <a:r>
                        <a:rPr lang="zh-CN" altLang="en-US" sz="2000">
                          <a:latin typeface="Times New Roman" panose="02020603050405020304"/>
                          <a:ea typeface="微软雅黑" panose="020B0503020204020204" charset="-122"/>
                          <a:sym typeface="Times New Roman" panose="02020603050405020304"/>
                        </a:rPr>
                        <a:t>年纪小但武功高强，有风火轮等宝物。</a:t>
                      </a:r>
                      <a:endParaRPr lang="zh-CN" altLang="en-US" sz="2000">
                        <a:latin typeface="Times New Roman" panose="02020603050405020304"/>
                        <a:ea typeface="微软雅黑" panose="020B0503020204020204" charset="-122"/>
                        <a:sym typeface="Times New Roman" panose="02020603050405020304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000">
                          <a:latin typeface="Times New Roman" panose="02020603050405020304"/>
                          <a:ea typeface="微软雅黑" panose="020B0503020204020204" charset="-122"/>
                          <a:sym typeface="Times New Roman" panose="02020603050405020304"/>
                        </a:rPr>
                        <a:t>2.</a:t>
                      </a:r>
                      <a:r>
                        <a:rPr lang="zh-CN" altLang="en-US" sz="2000">
                          <a:latin typeface="Times New Roman" panose="02020603050405020304"/>
                          <a:ea typeface="微软雅黑" panose="020B0503020204020204" charset="-122"/>
                          <a:sym typeface="Times New Roman" panose="02020603050405020304"/>
                        </a:rPr>
                        <a:t>见义勇为，敢于担当，救了被龙王欺负的老百姓。</a:t>
                      </a:r>
                      <a:endParaRPr lang="zh-CN" altLang="en-US" sz="2000">
                        <a:latin typeface="Times New Roman" panose="02020603050405020304"/>
                        <a:ea typeface="微软雅黑" panose="020B0503020204020204" charset="-122"/>
                        <a:sym typeface="Times New Roman" panose="02020603050405020304"/>
                      </a:endParaRPr>
                    </a:p>
                  </a:txBody>
                  <a:tcPr/>
                </a:tc>
              </a:tr>
              <a:tr h="7778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endParaRPr lang="zh-CN" altLang="en-US" sz="2000" dirty="0">
                        <a:latin typeface="Times New Roman" panose="02020603050405020304"/>
                        <a:ea typeface="微软雅黑" panose="020B0503020204020204" charset="-122"/>
                        <a:sym typeface="Times New Roman" panose="02020603050405020304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endParaRPr lang="zh-CN" altLang="en-US" sz="2000" dirty="0">
                        <a:latin typeface="Times New Roman" panose="02020603050405020304"/>
                        <a:ea typeface="微软雅黑" panose="020B0503020204020204" charset="-122"/>
                        <a:sym typeface="Times New Roman" panose="02020603050405020304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endParaRPr lang="zh-CN" altLang="en-US" sz="2000" dirty="0">
                        <a:latin typeface="Times New Roman" panose="02020603050405020304"/>
                        <a:ea typeface="微软雅黑" panose="020B0503020204020204" charset="-122"/>
                        <a:sym typeface="Times New Roman" panose="020206030504050203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endParaRPr lang="zh-CN" altLang="en-US" sz="2000">
                        <a:latin typeface="Times New Roman" panose="02020603050405020304"/>
                        <a:ea typeface="微软雅黑" panose="020B0503020204020204" charset="-122"/>
                        <a:sym typeface="Times New Roman" panose="020206030504050203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buNone/>
                      </a:pPr>
                      <a:endParaRPr lang="zh-CN" altLang="en-US" sz="2000" dirty="0">
                        <a:latin typeface="Times New Roman" panose="02020603050405020304"/>
                        <a:ea typeface="微软雅黑" panose="020B0503020204020204" charset="-122"/>
                        <a:sym typeface="Times New Roman" panose="02020603050405020304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862330" y="1080150"/>
            <a:ext cx="1043559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1.</a:t>
            </a:r>
            <a:r>
              <a:rPr lang="zh-CN" altLang="zh-CN" sz="40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填一填。交流之前，搜集并整理你最喜欢的人物形象的相关信息，照样子填写在表格里。</a:t>
            </a:r>
            <a:endParaRPr lang="zh-CN" altLang="zh-CN" sz="40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zh-CN" sz="40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314450" y="109220"/>
            <a:ext cx="2505710" cy="883249"/>
            <a:chOff x="1314450" y="109220"/>
            <a:chExt cx="2505710" cy="88324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314450" y="109220"/>
              <a:ext cx="2505710" cy="883249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1388745" y="196901"/>
              <a:ext cx="23571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latin typeface="Times New Roman" panose="02020603050405020304"/>
                  <a:ea typeface="微软雅黑" panose="020B0503020204020204" charset="-122"/>
                  <a:sym typeface="Times New Roman" panose="02020603050405020304"/>
                </a:rPr>
                <a:t>交际指导</a:t>
              </a:r>
              <a:endParaRPr lang="zh-CN" altLang="en-US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29360" y="1549310"/>
            <a:ext cx="10109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2.</a:t>
            </a:r>
            <a:r>
              <a:rPr lang="zh-CN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说一说。</a:t>
            </a:r>
            <a:endParaRPr lang="en-US" altLang="zh-CN" sz="40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en-US" altLang="zh-CN" sz="40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</a:t>
            </a:r>
            <a:r>
              <a:rPr lang="zh-CN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交流时要利用好表格里整理的信息，有条理地讲述。说清楚你喜欢的人物是谁，出自哪部文学或影视作品，你为什么喜欢这个人物。</a:t>
            </a:r>
            <a:endParaRPr lang="zh-CN" altLang="zh-CN" sz="40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 </a:t>
            </a:r>
            <a:endParaRPr lang="zh-CN" altLang="zh-CN" sz="40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47520" y="1715103"/>
            <a:ext cx="91897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3.</a:t>
            </a:r>
            <a:r>
              <a:rPr lang="zh-CN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听一听。</a:t>
            </a:r>
            <a:endParaRPr lang="en-US" altLang="zh-CN" sz="40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en-US" altLang="zh-CN" sz="40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</a:t>
            </a:r>
            <a:r>
              <a:rPr lang="zh-CN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听一听同学们的发言，抓住重点理解同学们所说的内容。</a:t>
            </a:r>
            <a:endParaRPr lang="zh-CN" altLang="zh-CN" sz="40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 </a:t>
            </a:r>
            <a:endParaRPr lang="zh-CN" altLang="zh-CN" sz="40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39520" y="1866315"/>
            <a:ext cx="95402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4.</a:t>
            </a:r>
            <a:r>
              <a:rPr lang="zh-CN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评一评。</a:t>
            </a:r>
            <a:endParaRPr lang="en-US" altLang="zh-CN" sz="40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en-US" altLang="zh-CN" sz="40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</a:t>
            </a:r>
            <a:r>
              <a:rPr lang="zh-CN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可以先小组交流，再全班交流，然后评一评谁介绍的人物形象让人印象深刻。</a:t>
            </a:r>
            <a:endParaRPr lang="zh-CN" altLang="zh-CN" sz="40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14450" y="109220"/>
            <a:ext cx="2505710" cy="883249"/>
            <a:chOff x="1314450" y="109220"/>
            <a:chExt cx="2505710" cy="88324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314450" y="109220"/>
              <a:ext cx="2505710" cy="883249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1388745" y="196901"/>
              <a:ext cx="23571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latin typeface="Times New Roman" panose="02020603050405020304"/>
                  <a:ea typeface="微软雅黑" panose="020B0503020204020204" charset="-122"/>
                  <a:sym typeface="Times New Roman" panose="02020603050405020304"/>
                </a:rPr>
                <a:t>交际示范</a:t>
              </a:r>
              <a:endParaRPr lang="zh-CN" altLang="en-US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1799496" y="1981473"/>
            <a:ext cx="88786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</a:t>
            </a:r>
            <a:r>
              <a:rPr lang="zh-CN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浩浩：我喜欢《西游记》中的孙悟空，他神通广大，会七十二变，有火眼金睛，一个跟头能翻十万八千里。他嫉恶如仇，在取经路上打败了很多妖怪，保护唐僧顺利到达西天取得真经。</a:t>
            </a:r>
            <a:endParaRPr lang="zh-CN" altLang="zh-CN" sz="40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73200" y="1697335"/>
            <a:ext cx="8991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4000" b="1" kern="100" dirty="0">
                <a:latin typeface="Times New Roman" panose="02020603050405020304"/>
                <a:ea typeface="微软雅黑" panose="020B0503020204020204" charset="-122"/>
                <a:cs typeface="Times New Roman" panose="02020603050405020304" pitchFamily="18" charset="0"/>
                <a:sym typeface="Times New Roman" panose="02020603050405020304"/>
              </a:rPr>
              <a:t>    </a:t>
            </a:r>
            <a:r>
              <a:rPr lang="zh-CN" altLang="zh-CN" sz="4000" b="1" kern="100" dirty="0">
                <a:latin typeface="Times New Roman" panose="02020603050405020304"/>
                <a:ea typeface="微软雅黑" panose="020B0503020204020204" charset="-122"/>
                <a:cs typeface="Times New Roman" panose="02020603050405020304" pitchFamily="18" charset="0"/>
                <a:sym typeface="Times New Roman" panose="02020603050405020304"/>
              </a:rPr>
              <a:t>冉冉：我喜欢《三国演义》中的诸葛亮。他上知天文，下晓地理，精通兵法，深通事理，简直就是智慧的化身。他</a:t>
            </a:r>
            <a:r>
              <a:rPr lang="zh-CN" altLang="zh-CN" sz="4000" b="1" kern="100" dirty="0" smtClean="0">
                <a:latin typeface="Times New Roman" panose="02020603050405020304"/>
                <a:ea typeface="微软雅黑" panose="020B0503020204020204" charset="-122"/>
                <a:cs typeface="Times New Roman" panose="02020603050405020304" pitchFamily="18" charset="0"/>
                <a:sym typeface="Times New Roman" panose="02020603050405020304"/>
              </a:rPr>
              <a:t>克己奉公</a:t>
            </a:r>
            <a:r>
              <a:rPr lang="zh-CN" altLang="en-US" sz="4000" b="1" kern="100" dirty="0" smtClean="0">
                <a:latin typeface="Times New Roman" panose="02020603050405020304"/>
                <a:ea typeface="微软雅黑" panose="020B0503020204020204" charset="-122"/>
                <a:cs typeface="Times New Roman" panose="02020603050405020304" pitchFamily="18" charset="0"/>
                <a:sym typeface="Times New Roman" panose="02020603050405020304"/>
              </a:rPr>
              <a:t>、</a:t>
            </a:r>
            <a:r>
              <a:rPr lang="zh-CN" altLang="zh-CN" sz="4000" b="1" kern="100" dirty="0" smtClean="0">
                <a:latin typeface="Times New Roman" panose="02020603050405020304"/>
                <a:ea typeface="微软雅黑" panose="020B0503020204020204" charset="-122"/>
                <a:cs typeface="Times New Roman" panose="02020603050405020304" pitchFamily="18" charset="0"/>
                <a:sym typeface="Times New Roman" panose="02020603050405020304"/>
              </a:rPr>
              <a:t>忠</a:t>
            </a:r>
            <a:r>
              <a:rPr lang="zh-CN" altLang="zh-CN" sz="4000" b="1" kern="100" dirty="0">
                <a:latin typeface="Times New Roman" panose="02020603050405020304"/>
                <a:ea typeface="微软雅黑" panose="020B0503020204020204" charset="-122"/>
                <a:cs typeface="Times New Roman" panose="02020603050405020304" pitchFamily="18" charset="0"/>
                <a:sym typeface="Times New Roman" panose="02020603050405020304"/>
              </a:rPr>
              <a:t>君</a:t>
            </a:r>
            <a:r>
              <a:rPr lang="zh-CN" altLang="zh-CN" sz="4000" b="1" kern="100" dirty="0" smtClean="0">
                <a:latin typeface="Times New Roman" panose="02020603050405020304"/>
                <a:ea typeface="微软雅黑" panose="020B0503020204020204" charset="-122"/>
                <a:cs typeface="Times New Roman" panose="02020603050405020304" pitchFamily="18" charset="0"/>
                <a:sym typeface="Times New Roman" panose="02020603050405020304"/>
              </a:rPr>
              <a:t>爱国</a:t>
            </a:r>
            <a:r>
              <a:rPr lang="zh-CN" altLang="en-US" sz="4000" b="1" kern="100" dirty="0" smtClean="0">
                <a:latin typeface="Times New Roman" panose="02020603050405020304"/>
                <a:ea typeface="微软雅黑" panose="020B0503020204020204" charset="-122"/>
                <a:cs typeface="Times New Roman" panose="02020603050405020304" pitchFamily="18" charset="0"/>
                <a:sym typeface="Times New Roman" panose="02020603050405020304"/>
              </a:rPr>
              <a:t>、</a:t>
            </a:r>
            <a:r>
              <a:rPr lang="zh-CN" altLang="zh-CN" sz="4000" b="1" kern="100" dirty="0" smtClean="0">
                <a:latin typeface="Times New Roman" panose="02020603050405020304"/>
                <a:ea typeface="微软雅黑" panose="020B0503020204020204" charset="-122"/>
                <a:cs typeface="Times New Roman" panose="02020603050405020304" pitchFamily="18" charset="0"/>
                <a:sym typeface="Times New Roman" panose="02020603050405020304"/>
              </a:rPr>
              <a:t>鞠躬尽瘁</a:t>
            </a:r>
            <a:r>
              <a:rPr lang="zh-CN" altLang="zh-CN" sz="4000" b="1" kern="100" dirty="0">
                <a:latin typeface="Times New Roman" panose="02020603050405020304"/>
                <a:ea typeface="微软雅黑" panose="020B0503020204020204" charset="-122"/>
                <a:cs typeface="Times New Roman" panose="02020603050405020304" pitchFamily="18" charset="0"/>
                <a:sym typeface="Times New Roman" panose="02020603050405020304"/>
              </a:rPr>
              <a:t>，是忠臣的典范。</a:t>
            </a:r>
            <a:endParaRPr lang="zh-CN" altLang="zh-CN" sz="4000" b="1" kern="100" dirty="0">
              <a:latin typeface="Times New Roman" panose="02020603050405020304"/>
              <a:ea typeface="微软雅黑" panose="020B0503020204020204" charset="-122"/>
              <a:cs typeface="Times New Roman" panose="02020603050405020304" pitchFamily="18" charset="0"/>
              <a:sym typeface="Times New Roman" panose="02020603050405020304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56080" y="1883956"/>
            <a:ext cx="8737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4000" b="1" kern="100" dirty="0">
                <a:latin typeface="Times New Roman" panose="02020603050405020304"/>
                <a:ea typeface="微软雅黑" panose="020B0503020204020204" charset="-122"/>
                <a:cs typeface="Times New Roman" panose="02020603050405020304" pitchFamily="18" charset="0"/>
                <a:sym typeface="Times New Roman" panose="02020603050405020304"/>
              </a:rPr>
              <a:t>    </a:t>
            </a:r>
            <a:r>
              <a:rPr lang="zh-CN" altLang="zh-CN" sz="4000" b="1" kern="100" dirty="0">
                <a:latin typeface="Times New Roman" panose="02020603050405020304"/>
                <a:ea typeface="微软雅黑" panose="020B0503020204020204" charset="-122"/>
                <a:cs typeface="Times New Roman" panose="02020603050405020304" pitchFamily="18" charset="0"/>
                <a:sym typeface="Times New Roman" panose="02020603050405020304"/>
              </a:rPr>
              <a:t>楠楠：我喜欢《西游记》中的哪吒，他有三头六臂，能多般变化，斩妖除魔样样不差；他脚踏风火轮，手持火尖枪，特别的威风；他活泼可爱、聪颖</a:t>
            </a:r>
            <a:r>
              <a:rPr lang="zh-CN" altLang="zh-CN" sz="4000" b="1" kern="100" dirty="0" smtClean="0">
                <a:latin typeface="Times New Roman" panose="02020603050405020304"/>
                <a:ea typeface="微软雅黑" panose="020B0503020204020204" charset="-122"/>
                <a:cs typeface="Times New Roman" panose="02020603050405020304" pitchFamily="18" charset="0"/>
                <a:sym typeface="Times New Roman" panose="02020603050405020304"/>
              </a:rPr>
              <a:t>绝顶</a:t>
            </a:r>
            <a:r>
              <a:rPr lang="zh-CN" altLang="en-US" sz="4000" b="1" kern="100" dirty="0" smtClean="0">
                <a:latin typeface="Times New Roman" panose="02020603050405020304"/>
                <a:ea typeface="微软雅黑" panose="020B0503020204020204" charset="-122"/>
                <a:cs typeface="Times New Roman" panose="02020603050405020304" pitchFamily="18" charset="0"/>
                <a:sym typeface="Times New Roman" panose="02020603050405020304"/>
              </a:rPr>
              <a:t>、</a:t>
            </a:r>
            <a:r>
              <a:rPr lang="zh-CN" altLang="zh-CN" sz="4000" b="1" kern="100" dirty="0" smtClean="0">
                <a:latin typeface="Times New Roman" panose="02020603050405020304"/>
                <a:ea typeface="微软雅黑" panose="020B0503020204020204" charset="-122"/>
                <a:cs typeface="Times New Roman" panose="02020603050405020304" pitchFamily="18" charset="0"/>
                <a:sym typeface="Times New Roman" panose="02020603050405020304"/>
              </a:rPr>
              <a:t>勇敢</a:t>
            </a:r>
            <a:r>
              <a:rPr lang="zh-CN" altLang="zh-CN" sz="4000" b="1" kern="100" dirty="0">
                <a:latin typeface="Times New Roman" panose="02020603050405020304"/>
                <a:ea typeface="微软雅黑" panose="020B0503020204020204" charset="-122"/>
                <a:cs typeface="Times New Roman" panose="02020603050405020304" pitchFamily="18" charset="0"/>
                <a:sym typeface="Times New Roman" panose="02020603050405020304"/>
              </a:rPr>
              <a:t>善良，是我心目中的小英雄。</a:t>
            </a:r>
            <a:endParaRPr lang="zh-CN" altLang="zh-CN" sz="4000" b="1" kern="100" dirty="0">
              <a:latin typeface="Times New Roman" panose="02020603050405020304"/>
              <a:ea typeface="微软雅黑" panose="020B0503020204020204" charset="-122"/>
              <a:cs typeface="Times New Roman" panose="02020603050405020304" pitchFamily="18" charset="0"/>
              <a:sym typeface="Times New Roman" panose="02020603050405020304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TABLE_BEAUTIFY" val="{22282dc1-0f91-4846-8bcc-5e263aea40ae}"/>
</p:tagLst>
</file>

<file path=ppt/tags/tag64.xml><?xml version="1.0" encoding="utf-8"?>
<p:tagLst xmlns:p="http://schemas.openxmlformats.org/presentationml/2006/main">
  <p:tag name="commondata" val="eyJoZGlkIjoiN2YzNjBkOTgyNWQ1YTMxYzM3MzMwNWFiODNmOWIzYWM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714</Words>
  <Application>WPS 演示</Application>
  <PresentationFormat>自定义</PresentationFormat>
  <Paragraphs>54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Times New Roman</vt:lpstr>
      <vt:lpstr>Calibri</vt:lpstr>
      <vt:lpstr>Times New Roman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17</cp:revision>
  <dcterms:created xsi:type="dcterms:W3CDTF">2019-04-27T12:18:00Z</dcterms:created>
  <dcterms:modified xsi:type="dcterms:W3CDTF">2023-10-23T04:39:25Z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8470D71B9A174D4CACEC5DA53D8E13B1_12</vt:lpwstr>
  </property>
</Properties>
</file>