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56" r:id="rId3"/>
    <p:sldId id="705" r:id="rId5"/>
    <p:sldId id="706" r:id="rId6"/>
    <p:sldId id="707" r:id="rId7"/>
    <p:sldId id="708" r:id="rId8"/>
    <p:sldId id="709" r:id="rId9"/>
    <p:sldId id="710" r:id="rId10"/>
    <p:sldId id="711" r:id="rId11"/>
    <p:sldId id="712" r:id="rId12"/>
    <p:sldId id="713" r:id="rId13"/>
    <p:sldId id="714" r:id="rId14"/>
    <p:sldId id="715" r:id="rId15"/>
    <p:sldId id="716" r:id="rId16"/>
    <p:sldId id="717" r:id="rId17"/>
    <p:sldId id="258" r:id="rId18"/>
  </p:sldIdLst>
  <p:sldSz cx="9144000" cy="5143500" type="screen16x9"/>
  <p:notesSz cx="6858000" cy="9144000"/>
  <p:embeddedFontLst>
    <p:embeddedFont>
      <p:font typeface="思源黑体 CN Bold" panose="02010600030101010101" pitchFamily="34" charset="-122"/>
      <p:regular r:id="rId22"/>
    </p:embeddedFont>
    <p:embeddedFont>
      <p:font typeface="微软雅黑" panose="020B0503020204020204" charset="-122"/>
      <p:regular r:id="rId23"/>
    </p:embeddedFont>
  </p:embeddedFontLst>
  <p:custDataLst>
    <p:tags r:id="rId24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4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35" autoAdjust="0"/>
    <p:restoredTop sz="94660"/>
  </p:normalViewPr>
  <p:slideViewPr>
    <p:cSldViewPr snapToGrid="0">
      <p:cViewPr varScale="1">
        <p:scale>
          <a:sx n="155" d="100"/>
          <a:sy n="155" d="100"/>
        </p:scale>
        <p:origin x="-354" y="-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4" Type="http://schemas.openxmlformats.org/officeDocument/2006/relationships/tags" Target="tags/tag1.xml"/><Relationship Id="rId23" Type="http://schemas.openxmlformats.org/officeDocument/2006/relationships/font" Target="fonts/font2.fntdata"/><Relationship Id="rId22" Type="http://schemas.openxmlformats.org/officeDocument/2006/relationships/font" Target="fonts/font1.fntdata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fld id="{384D4971-EEA0-43C2-9182-D43410F72C2D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 flipH="1">
            <a:off x="-1" y="1"/>
            <a:ext cx="3460615" cy="74543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Bold" panose="02010600030101010101" pitchFamily="34" charset="-122"/>
              <a:sym typeface="+mn-lt"/>
            </a:endParaRPr>
          </a:p>
        </p:txBody>
      </p:sp>
      <p:sp>
        <p:nvSpPr>
          <p:cNvPr id="10" name="矩形 9"/>
          <p:cNvSpPr/>
          <p:nvPr userDrawn="1"/>
        </p:nvSpPr>
        <p:spPr>
          <a:xfrm flipH="1">
            <a:off x="7528891" y="4968402"/>
            <a:ext cx="1615109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Bold" panose="02010600030101010101" pitchFamily="34" charset="-122"/>
              <a:sym typeface="+mn-lt"/>
            </a:endParaRPr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0" hasCustomPrompt="1"/>
          </p:nvPr>
        </p:nvSpPr>
        <p:spPr>
          <a:xfrm>
            <a:off x="254364" y="198467"/>
            <a:ext cx="2071688" cy="373856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1800">
                <a:solidFill>
                  <a:srgbClr val="2AB48A"/>
                </a:solidFill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pPr lvl="0"/>
            <a:r>
              <a:rPr lang="en-US" altLang="zh-CN" dirty="0"/>
              <a:t>01   </a:t>
            </a:r>
            <a:r>
              <a:rPr lang="zh-CN" altLang="en-US" dirty="0"/>
              <a:t>输入标题</a:t>
            </a:r>
            <a:endParaRPr lang="zh-CN" altLang="en-US" dirty="0"/>
          </a:p>
        </p:txBody>
      </p:sp>
      <p:sp>
        <p:nvSpPr>
          <p:cNvPr id="13" name="矩形: 圆角 12"/>
          <p:cNvSpPr/>
          <p:nvPr userDrawn="1"/>
        </p:nvSpPr>
        <p:spPr>
          <a:xfrm>
            <a:off x="485775" y="952500"/>
            <a:ext cx="8172450" cy="3705225"/>
          </a:xfrm>
          <a:prstGeom prst="roundRect">
            <a:avLst>
              <a:gd name="adj" fmla="val 6851"/>
            </a:avLst>
          </a:prstGeom>
          <a:noFill/>
          <a:ln>
            <a:solidFill>
              <a:srgbClr val="2AB4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Bold" panose="02010600030101010101" pitchFamily="34" charset="-122"/>
              <a:ea typeface="思源黑体 CN Bold" panose="02010600030101010101" pitchFamily="34" charset="-122"/>
            </a:endParaRPr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slow">
    <p:fade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1537133"/>
            <a:ext cx="9144000" cy="2069235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 flipV="1">
            <a:off x="451196" y="1218391"/>
            <a:ext cx="4976320" cy="2757791"/>
          </a:xfrm>
          <a:custGeom>
            <a:avLst/>
            <a:gdLst>
              <a:gd name="connsiteX0" fmla="*/ 128585 w 6635093"/>
              <a:gd name="connsiteY0" fmla="*/ 5026479 h 5026479"/>
              <a:gd name="connsiteX1" fmla="*/ 0 w 6635093"/>
              <a:gd name="connsiteY1" fmla="*/ 5026479 h 5026479"/>
              <a:gd name="connsiteX2" fmla="*/ 0 w 6635093"/>
              <a:gd name="connsiteY2" fmla="*/ 0 h 5026479"/>
              <a:gd name="connsiteX3" fmla="*/ 128585 w 6635093"/>
              <a:gd name="connsiteY3" fmla="*/ 0 h 5026479"/>
              <a:gd name="connsiteX4" fmla="*/ 128585 w 6635093"/>
              <a:gd name="connsiteY4" fmla="*/ 4891494 h 5026479"/>
              <a:gd name="connsiteX5" fmla="*/ 6506501 w 6635093"/>
              <a:gd name="connsiteY5" fmla="*/ 4891494 h 5026479"/>
              <a:gd name="connsiteX6" fmla="*/ 6506501 w 6635093"/>
              <a:gd name="connsiteY6" fmla="*/ 4527223 h 5026479"/>
              <a:gd name="connsiteX7" fmla="*/ 6635089 w 6635093"/>
              <a:gd name="connsiteY7" fmla="*/ 4527223 h 5026479"/>
              <a:gd name="connsiteX8" fmla="*/ 6635089 w 6635093"/>
              <a:gd name="connsiteY8" fmla="*/ 4891494 h 5026479"/>
              <a:gd name="connsiteX9" fmla="*/ 6635093 w 6635093"/>
              <a:gd name="connsiteY9" fmla="*/ 4891494 h 5026479"/>
              <a:gd name="connsiteX10" fmla="*/ 6635093 w 6635093"/>
              <a:gd name="connsiteY10" fmla="*/ 5026477 h 5026479"/>
              <a:gd name="connsiteX11" fmla="*/ 128585 w 6635093"/>
              <a:gd name="connsiteY11" fmla="*/ 5026477 h 5026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35093" h="5026479">
                <a:moveTo>
                  <a:pt x="128585" y="5026479"/>
                </a:moveTo>
                <a:lnTo>
                  <a:pt x="0" y="5026479"/>
                </a:lnTo>
                <a:lnTo>
                  <a:pt x="0" y="0"/>
                </a:lnTo>
                <a:lnTo>
                  <a:pt x="128585" y="0"/>
                </a:lnTo>
                <a:lnTo>
                  <a:pt x="128585" y="4891494"/>
                </a:lnTo>
                <a:lnTo>
                  <a:pt x="6506501" y="4891494"/>
                </a:lnTo>
                <a:lnTo>
                  <a:pt x="6506501" y="4527223"/>
                </a:lnTo>
                <a:lnTo>
                  <a:pt x="6635089" y="4527223"/>
                </a:lnTo>
                <a:lnTo>
                  <a:pt x="6635089" y="4891494"/>
                </a:lnTo>
                <a:lnTo>
                  <a:pt x="6635093" y="4891494"/>
                </a:lnTo>
                <a:lnTo>
                  <a:pt x="6635093" y="5026477"/>
                </a:lnTo>
                <a:lnTo>
                  <a:pt x="128585" y="5026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 rot="5400000" flipH="1">
            <a:off x="5244205" y="476510"/>
            <a:ext cx="2653810" cy="4243388"/>
          </a:xfrm>
          <a:custGeom>
            <a:avLst/>
            <a:gdLst>
              <a:gd name="connsiteX0" fmla="*/ 4244211 w 4244211"/>
              <a:gd name="connsiteY0" fmla="*/ 1 h 5657851"/>
              <a:gd name="connsiteX1" fmla="*/ 4244211 w 4244211"/>
              <a:gd name="connsiteY1" fmla="*/ 128587 h 5657851"/>
              <a:gd name="connsiteX2" fmla="*/ 126206 w 4244211"/>
              <a:gd name="connsiteY2" fmla="*/ 128587 h 5657851"/>
              <a:gd name="connsiteX3" fmla="*/ 126206 w 4244211"/>
              <a:gd name="connsiteY3" fmla="*/ 5657851 h 5657851"/>
              <a:gd name="connsiteX4" fmla="*/ 0 w 4244211"/>
              <a:gd name="connsiteY4" fmla="*/ 5657851 h 5657851"/>
              <a:gd name="connsiteX5" fmla="*/ 0 w 4244211"/>
              <a:gd name="connsiteY5" fmla="*/ 0 h 5657851"/>
              <a:gd name="connsiteX6" fmla="*/ 126206 w 4244211"/>
              <a:gd name="connsiteY6" fmla="*/ 0 h 5657851"/>
              <a:gd name="connsiteX7" fmla="*/ 126206 w 4244211"/>
              <a:gd name="connsiteY7" fmla="*/ 1 h 5657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4211" h="5657851">
                <a:moveTo>
                  <a:pt x="4244211" y="1"/>
                </a:moveTo>
                <a:lnTo>
                  <a:pt x="4244211" y="128587"/>
                </a:lnTo>
                <a:lnTo>
                  <a:pt x="126206" y="128587"/>
                </a:lnTo>
                <a:lnTo>
                  <a:pt x="126206" y="5657851"/>
                </a:lnTo>
                <a:lnTo>
                  <a:pt x="0" y="5657851"/>
                </a:lnTo>
                <a:lnTo>
                  <a:pt x="0" y="0"/>
                </a:lnTo>
                <a:lnTo>
                  <a:pt x="126206" y="0"/>
                </a:lnTo>
                <a:lnTo>
                  <a:pt x="126206" y="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 flipH="1">
            <a:off x="8503526" y="986291"/>
            <a:ext cx="292605" cy="362054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0" y="0"/>
            <a:ext cx="346061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-1" y="228600"/>
            <a:ext cx="2631332" cy="17509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 flipH="1">
            <a:off x="5427516" y="4968402"/>
            <a:ext cx="371648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71222" y="1713522"/>
            <a:ext cx="4752665" cy="1348124"/>
            <a:chOff x="894963" y="2284695"/>
            <a:chExt cx="6336886" cy="1797497"/>
          </a:xfrm>
        </p:grpSpPr>
        <p:sp>
          <p:nvSpPr>
            <p:cNvPr id="22" name="文本框 21"/>
            <p:cNvSpPr txBox="1"/>
            <p:nvPr/>
          </p:nvSpPr>
          <p:spPr>
            <a:xfrm>
              <a:off x="894963" y="2284695"/>
              <a:ext cx="6063194" cy="11490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语文园地（一）</a:t>
              </a:r>
              <a:endParaRPr lang="zh-CN" alt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946398" y="3470315"/>
              <a:ext cx="5808814" cy="6118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部编版语文课</a:t>
              </a: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件 五年级上册</a:t>
              </a:r>
              <a:endParaRPr lang="en-US" altLang="zh-CN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1033541" y="3460789"/>
              <a:ext cx="619830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432819" y="626993"/>
            <a:ext cx="2917136" cy="4032110"/>
          </a:xfrm>
          <a:prstGeom prst="rect">
            <a:avLst/>
          </a:prstGeom>
          <a:ln w="22225">
            <a:solidFill>
              <a:schemeClr val="bg1"/>
            </a:solidFill>
          </a:ln>
          <a:effectLst>
            <a:outerShdw blurRad="114300" sx="101000" sy="101000" algn="ctr" rotWithShape="0">
              <a:prstClr val="black">
                <a:alpha val="10000"/>
              </a:prst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Rectangle 5"/>
          <p:cNvSpPr/>
          <p:nvPr/>
        </p:nvSpPr>
        <p:spPr>
          <a:xfrm>
            <a:off x="838200" y="1881913"/>
            <a:ext cx="8045904" cy="2377574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355600" indent="-355600" defTabSz="342900">
              <a:lnSpc>
                <a:spcPct val="200000"/>
              </a:lnSpc>
              <a:defRPr/>
            </a:pPr>
            <a:r>
              <a:rPr lang="en-US" altLang="zh-CN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(1)</a:t>
            </a: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我喜欢的是桂花。桂花树的样子笨笨的，不像梅树那样有姿态。不开花时，只见到满树的叶子；开花时，仔细地在树丛里寻找，才能看到那些小花。</a:t>
            </a:r>
            <a:endParaRPr lang="en-US" altLang="zh-CN" sz="150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355600" indent="-355600" defTabSz="342900">
              <a:lnSpc>
                <a:spcPct val="200000"/>
              </a:lnSpc>
              <a:defRPr/>
            </a:pPr>
            <a:endParaRPr lang="en-US" altLang="zh-CN" sz="150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355600" indent="-355600" defTabSz="342900">
              <a:lnSpc>
                <a:spcPct val="200000"/>
              </a:lnSpc>
              <a:defRPr/>
            </a:pPr>
            <a:r>
              <a:rPr lang="en-US" altLang="zh-CN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(2)</a:t>
            </a: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这梅花，是我们中国最有名的花。旁的花，大抵是春暖才开花，她却不一样，愈是寒冷，愈是风欺雪压，花开得愈精神，愈秀气。</a:t>
            </a:r>
            <a:endParaRPr lang="zh-CN" altLang="en-US" sz="150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矩形 8"/>
          <p:cNvSpPr/>
          <p:nvPr/>
        </p:nvSpPr>
        <p:spPr>
          <a:xfrm>
            <a:off x="838200" y="1186723"/>
            <a:ext cx="3733800" cy="346249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342900" indent="-342900" defTabSz="342900" eaLnBrk="1" hangingPunct="1">
              <a:buFont typeface="Wingdings" panose="05000000000000000000" pitchFamily="2" charset="2"/>
              <a:buChar char="u"/>
              <a:defRPr/>
            </a:pPr>
            <a:r>
              <a:rPr lang="zh-CN" altLang="en-US" b="1" dirty="0">
                <a:solidFill>
                  <a:srgbClr val="3333FF"/>
                </a:solidFill>
                <a:latin typeface="+mn-lt"/>
                <a:ea typeface="+mn-ea"/>
                <a:cs typeface="+mn-ea"/>
                <a:sym typeface="+mn-lt"/>
              </a:rPr>
              <a:t>练一练，学运用。</a:t>
            </a:r>
            <a:endParaRPr lang="zh-CN" altLang="en-US" b="1" dirty="0">
              <a:solidFill>
                <a:srgbClr val="3333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矩形 1"/>
          <p:cNvSpPr/>
          <p:nvPr/>
        </p:nvSpPr>
        <p:spPr>
          <a:xfrm>
            <a:off x="930729" y="1581831"/>
            <a:ext cx="8026400" cy="30008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defTabSz="342900">
              <a:defRPr/>
            </a:pPr>
            <a:r>
              <a:rPr lang="zh-CN" altLang="en-US" sz="15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读读下面的句子，思考：句子中是用什么跟什么比较，要说明什么？</a:t>
            </a:r>
            <a:endParaRPr lang="zh-CN" altLang="en-US" sz="1500" b="1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矩形 10"/>
          <p:cNvSpPr/>
          <p:nvPr/>
        </p:nvSpPr>
        <p:spPr>
          <a:xfrm>
            <a:off x="1109096" y="2866148"/>
            <a:ext cx="7504112" cy="4286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defTabSz="342900" eaLnBrk="1" hangingPunct="1">
              <a:defRPr/>
            </a:pPr>
            <a:r>
              <a:rPr lang="zh-CN" altLang="en-US" b="1" dirty="0">
                <a:solidFill>
                  <a:srgbClr val="FF3300"/>
                </a:solidFill>
                <a:latin typeface="+mn-lt"/>
                <a:ea typeface="+mn-ea"/>
                <a:cs typeface="+mn-ea"/>
                <a:sym typeface="+mn-lt"/>
              </a:rPr>
              <a:t>拿桂花树的样子与梅树样子做对比，说明桂花树的普通</a:t>
            </a:r>
            <a:r>
              <a:rPr lang="en-US" altLang="zh-CN" b="1" dirty="0">
                <a:solidFill>
                  <a:srgbClr val="FF3300"/>
                </a:solidFill>
                <a:latin typeface="+mn-lt"/>
                <a:ea typeface="+mn-ea"/>
                <a:cs typeface="+mn-ea"/>
                <a:sym typeface="+mn-lt"/>
              </a:rPr>
              <a:t>(</a:t>
            </a:r>
            <a:r>
              <a:rPr lang="zh-CN" altLang="en-US" b="1" dirty="0">
                <a:solidFill>
                  <a:srgbClr val="FF3300"/>
                </a:solidFill>
                <a:latin typeface="+mn-lt"/>
                <a:ea typeface="+mn-ea"/>
                <a:cs typeface="+mn-ea"/>
                <a:sym typeface="+mn-lt"/>
              </a:rPr>
              <a:t>笨笨的</a:t>
            </a:r>
            <a:r>
              <a:rPr lang="en-US" altLang="zh-CN" b="1" dirty="0">
                <a:solidFill>
                  <a:srgbClr val="FF3300"/>
                </a:solidFill>
                <a:latin typeface="+mn-lt"/>
                <a:ea typeface="+mn-ea"/>
                <a:cs typeface="+mn-ea"/>
                <a:sym typeface="+mn-lt"/>
              </a:rPr>
              <a:t>)</a:t>
            </a:r>
            <a:r>
              <a:rPr lang="zh-CN" altLang="en-US" b="1" dirty="0">
                <a:solidFill>
                  <a:srgbClr val="FF3300"/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  <a:endParaRPr lang="zh-CN" altLang="en-US" b="1" dirty="0">
              <a:solidFill>
                <a:srgbClr val="FF33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矩形 11"/>
          <p:cNvSpPr/>
          <p:nvPr/>
        </p:nvSpPr>
        <p:spPr>
          <a:xfrm>
            <a:off x="1076779" y="4153491"/>
            <a:ext cx="7807325" cy="4286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defTabSz="342900" eaLnBrk="1" hangingPunct="1">
              <a:defRPr/>
            </a:pPr>
            <a:r>
              <a:rPr lang="zh-CN" altLang="en-US" b="1">
                <a:solidFill>
                  <a:srgbClr val="FF3300"/>
                </a:solidFill>
                <a:latin typeface="+mn-lt"/>
                <a:ea typeface="+mn-ea"/>
                <a:cs typeface="+mn-ea"/>
                <a:sym typeface="+mn-lt"/>
              </a:rPr>
              <a:t>拿梅花开花时节与旁的花开花时节对比，说明梅花有品格、有骨气。</a:t>
            </a:r>
            <a:endParaRPr lang="zh-CN" altLang="en-US" b="1">
              <a:solidFill>
                <a:srgbClr val="FF33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查字典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Rectangle 5"/>
          <p:cNvSpPr/>
          <p:nvPr/>
        </p:nvSpPr>
        <p:spPr>
          <a:xfrm>
            <a:off x="821531" y="1151405"/>
            <a:ext cx="7500938" cy="2028119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 anchor="ctr" anchorCtr="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987425" indent="-987425" defTabSz="342900" eaLnBrk="1" hangingPunct="1">
              <a:lnSpc>
                <a:spcPct val="250000"/>
              </a:lnSpc>
              <a:defRPr/>
            </a:pPr>
            <a:r>
              <a:rPr lang="zh-CN" altLang="en-US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开辟：</a:t>
            </a:r>
            <a:r>
              <a:rPr lang="en-US" altLang="zh-CN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(1)</a:t>
            </a:r>
            <a:r>
              <a:rPr lang="zh-CN" altLang="en-US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开发、开垦；</a:t>
            </a:r>
            <a:r>
              <a:rPr lang="en-US" altLang="zh-CN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(2)</a:t>
            </a:r>
            <a:r>
              <a:rPr lang="zh-CN" altLang="en-US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创立；</a:t>
            </a:r>
            <a:r>
              <a:rPr lang="en-US" altLang="zh-CN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(3)</a:t>
            </a:r>
            <a:r>
              <a:rPr lang="zh-CN" altLang="en-US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开办。</a:t>
            </a:r>
            <a:endParaRPr lang="zh-CN" altLang="en-US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987425" indent="-987425" defTabSz="342900" eaLnBrk="1" hangingPunct="1">
              <a:lnSpc>
                <a:spcPct val="250000"/>
              </a:lnSpc>
              <a:defRPr/>
            </a:pPr>
            <a:r>
              <a:rPr lang="zh-CN" altLang="en-US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姿态：</a:t>
            </a:r>
            <a:r>
              <a:rPr lang="en-US" altLang="zh-CN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(1)</a:t>
            </a:r>
            <a:r>
              <a:rPr lang="zh-CN" altLang="en-US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容貌神态； </a:t>
            </a:r>
            <a:r>
              <a:rPr lang="en-US" altLang="zh-CN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(2)</a:t>
            </a:r>
            <a:r>
              <a:rPr lang="zh-CN" altLang="en-US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物体呈现的样子； </a:t>
            </a:r>
            <a:r>
              <a:rPr lang="en-US" altLang="zh-CN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(3)</a:t>
            </a:r>
            <a:r>
              <a:rPr lang="zh-CN" altLang="en-US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风格</a:t>
            </a:r>
            <a:r>
              <a:rPr lang="en-US" altLang="zh-CN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;</a:t>
            </a:r>
            <a:r>
              <a:rPr lang="zh-CN" altLang="en-US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气度。</a:t>
            </a:r>
            <a:endParaRPr lang="zh-CN" altLang="en-US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987425" indent="-987425" defTabSz="342900" eaLnBrk="1" hangingPunct="1">
              <a:lnSpc>
                <a:spcPct val="250000"/>
              </a:lnSpc>
              <a:defRPr/>
            </a:pPr>
            <a:r>
              <a:rPr lang="zh-CN" altLang="en-US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温和：</a:t>
            </a:r>
            <a:r>
              <a:rPr lang="en-US" altLang="zh-CN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(1)</a:t>
            </a:r>
            <a:r>
              <a:rPr lang="zh-CN" altLang="en-US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不严厉、不粗暴</a:t>
            </a:r>
            <a:r>
              <a:rPr lang="en-US" altLang="zh-CN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;</a:t>
            </a:r>
            <a:r>
              <a:rPr lang="zh-CN" altLang="en-US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平和不猛烈；</a:t>
            </a:r>
            <a:r>
              <a:rPr lang="en-US" altLang="zh-CN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(2)</a:t>
            </a:r>
            <a:r>
              <a:rPr lang="zh-CN" altLang="en-US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冷热适中</a:t>
            </a:r>
            <a:r>
              <a:rPr lang="en-US" altLang="zh-CN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;</a:t>
            </a:r>
            <a:r>
              <a:rPr lang="zh-CN" altLang="en-US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不冷不热。</a:t>
            </a:r>
            <a:endParaRPr lang="zh-CN" altLang="en-US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837590" y="2415581"/>
            <a:ext cx="2000250" cy="268605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查字典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837590" y="2415581"/>
            <a:ext cx="2000250" cy="2686050"/>
          </a:xfrm>
          <a:prstGeom prst="rect">
            <a:avLst/>
          </a:prstGeom>
        </p:spPr>
      </p:pic>
      <p:sp>
        <p:nvSpPr>
          <p:cNvPr id="5" name="Rectangle 1"/>
          <p:cNvSpPr/>
          <p:nvPr/>
        </p:nvSpPr>
        <p:spPr>
          <a:xfrm>
            <a:off x="728663" y="1511109"/>
            <a:ext cx="6108927" cy="295465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lIns="68580" tIns="34290" rIns="68580" bIns="34290" anchor="ctr" anchorCtr="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363220" indent="-363220" defTabSz="342900" eaLnBrk="1" hangingPunct="1">
              <a:lnSpc>
                <a:spcPct val="250000"/>
              </a:lnSpc>
              <a:defRPr/>
            </a:pP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开辟：</a:t>
            </a:r>
            <a:r>
              <a:rPr lang="zh-CN" altLang="en-US" sz="15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第一句是开垦荒地能种植花生；第二句是创立的意思。</a:t>
            </a:r>
            <a:endParaRPr lang="zh-CN" altLang="en-US" sz="150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363220" indent="-363220" defTabSz="342900" eaLnBrk="1" hangingPunct="1">
              <a:lnSpc>
                <a:spcPct val="250000"/>
              </a:lnSpc>
              <a:defRPr/>
            </a:pP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姿态：</a:t>
            </a:r>
            <a:r>
              <a:rPr lang="zh-CN" altLang="en-US" sz="15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第一句是梅花树呈现的样子；第二句是大家的风格。</a:t>
            </a:r>
            <a:endParaRPr lang="zh-CN" altLang="en-US" sz="150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363220" indent="-363220" defTabSz="342900" eaLnBrk="1" hangingPunct="1">
              <a:lnSpc>
                <a:spcPct val="250000"/>
              </a:lnSpc>
              <a:defRPr/>
            </a:pP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“温和”造句：</a:t>
            </a:r>
            <a:endParaRPr lang="en-US" altLang="zh-CN" sz="150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363220" indent="-363220" defTabSz="342900" eaLnBrk="1" hangingPunct="1">
              <a:lnSpc>
                <a:spcPct val="250000"/>
              </a:lnSpc>
              <a:defRPr/>
            </a:pPr>
            <a:r>
              <a:rPr lang="en-US" altLang="zh-CN" sz="15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(1)</a:t>
            </a:r>
            <a:r>
              <a:rPr lang="zh-CN" altLang="en-US" sz="15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在一个温和的日子里，我们一家出去游玩。</a:t>
            </a:r>
            <a:endParaRPr lang="zh-CN" altLang="en-US" sz="150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363220" indent="-363220" defTabSz="342900" eaLnBrk="1" hangingPunct="1">
              <a:lnSpc>
                <a:spcPct val="250000"/>
              </a:lnSpc>
              <a:defRPr/>
            </a:pPr>
            <a:r>
              <a:rPr lang="en-US" altLang="zh-CN" sz="15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(2)</a:t>
            </a:r>
            <a:r>
              <a:rPr lang="zh-CN" altLang="en-US" sz="15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上课时，老师总是用温和的目光看着大家，使我们感到非常亲切。</a:t>
            </a:r>
            <a:endParaRPr lang="zh-CN" altLang="en-US" sz="150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矩形 2"/>
          <p:cNvSpPr/>
          <p:nvPr/>
        </p:nvSpPr>
        <p:spPr>
          <a:xfrm>
            <a:off x="728663" y="1212397"/>
            <a:ext cx="1322718" cy="346249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defTabSz="342900" eaLnBrk="1" hangingPunct="1">
              <a:defRPr/>
            </a:pPr>
            <a:r>
              <a:rPr lang="zh-CN" altLang="en-US" b="1">
                <a:solidFill>
                  <a:srgbClr val="0066FF"/>
                </a:solidFill>
                <a:latin typeface="+mn-lt"/>
                <a:ea typeface="+mn-ea"/>
                <a:cs typeface="+mn-ea"/>
                <a:sym typeface="+mn-lt"/>
              </a:rPr>
              <a:t>参考答案：</a:t>
            </a:r>
            <a:endParaRPr lang="zh-CN" altLang="en-US" b="1">
              <a:solidFill>
                <a:srgbClr val="0066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查字典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803795" y="2007200"/>
            <a:ext cx="8264846" cy="249299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68580" tIns="34290" rIns="68580" bIns="34290" anchor="ctr" anchorCtr="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defTabSz="342900" eaLnBrk="1" hangingPunct="1">
              <a:lnSpc>
                <a:spcPct val="150000"/>
              </a:lnSpc>
              <a:defRPr/>
            </a:pP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读句子，给带点的词语选择合适的意思，将序号写在句后的括号内。</a:t>
            </a:r>
            <a:endParaRPr lang="en-US" altLang="zh-CN" sz="150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342900" eaLnBrk="1" hangingPunct="1">
              <a:lnSpc>
                <a:spcPct val="150000"/>
              </a:lnSpc>
              <a:defRPr/>
            </a:pP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配合：①为一共同任务分工合作</a:t>
            </a:r>
            <a:r>
              <a:rPr lang="en-US" altLang="zh-CN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协调一致地行动；②搭配、匹配。</a:t>
            </a:r>
            <a:endParaRPr lang="zh-CN" altLang="en-US" sz="150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342900" eaLnBrk="1" hangingPunct="1">
              <a:lnSpc>
                <a:spcPct val="150000"/>
              </a:lnSpc>
              <a:defRPr/>
            </a:pPr>
            <a:r>
              <a:rPr lang="en-US" altLang="zh-CN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(1)</a:t>
            </a: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色素的配合</a:t>
            </a:r>
            <a:r>
              <a:rPr lang="en-US" altLang="zh-CN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身段的大小</a:t>
            </a:r>
            <a:r>
              <a:rPr lang="en-US" altLang="zh-CN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一切都很适宜。 </a:t>
            </a:r>
            <a:r>
              <a:rPr lang="en-US" altLang="zh-CN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(</a:t>
            </a: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          </a:t>
            </a:r>
            <a:r>
              <a:rPr lang="en-US" altLang="zh-CN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)</a:t>
            </a:r>
            <a:endParaRPr lang="zh-CN" altLang="en-US" sz="150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342900" eaLnBrk="1" hangingPunct="1">
              <a:lnSpc>
                <a:spcPct val="150000"/>
              </a:lnSpc>
              <a:defRPr/>
            </a:pPr>
            <a:r>
              <a:rPr lang="en-US" altLang="zh-CN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(2)</a:t>
            </a: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队列展示的两个小组紧密配合</a:t>
            </a:r>
            <a:r>
              <a:rPr lang="en-US" altLang="zh-CN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步调一致</a:t>
            </a:r>
            <a:r>
              <a:rPr lang="en-US" altLang="zh-CN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取得理想成绩。  </a:t>
            </a:r>
            <a:r>
              <a:rPr lang="en-US" altLang="zh-CN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(</a:t>
            </a: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          </a:t>
            </a:r>
            <a:r>
              <a:rPr lang="en-US" altLang="zh-CN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)</a:t>
            </a:r>
            <a:endParaRPr lang="zh-CN" altLang="en-US" sz="150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342900" eaLnBrk="1" hangingPunct="1">
              <a:lnSpc>
                <a:spcPct val="150000"/>
              </a:lnSpc>
              <a:defRPr/>
            </a:pP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体面：①体统、身份；②光荣、光彩；③</a:t>
            </a:r>
            <a:r>
              <a:rPr lang="en-US" altLang="zh-CN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(</a:t>
            </a: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相貌或样子</a:t>
            </a:r>
            <a:r>
              <a:rPr lang="en-US" altLang="zh-CN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)</a:t>
            </a: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好看、美丽。</a:t>
            </a:r>
            <a:endParaRPr lang="zh-CN" altLang="en-US" sz="150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342900" eaLnBrk="1" hangingPunct="1">
              <a:lnSpc>
                <a:spcPct val="150000"/>
              </a:lnSpc>
              <a:defRPr/>
            </a:pPr>
            <a:r>
              <a:rPr lang="en-US" altLang="zh-CN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(1)</a:t>
            </a: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他离家外出打工，现在穿着西装，开着好车，很体面地回家乡。</a:t>
            </a:r>
            <a:r>
              <a:rPr lang="en-US" altLang="zh-CN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(</a:t>
            </a: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         </a:t>
            </a:r>
            <a:r>
              <a:rPr lang="en-US" altLang="zh-CN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)</a:t>
            </a:r>
            <a:endParaRPr lang="zh-CN" altLang="en-US" sz="150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342900" eaLnBrk="1" hangingPunct="1">
              <a:lnSpc>
                <a:spcPct val="150000"/>
              </a:lnSpc>
              <a:defRPr/>
            </a:pPr>
            <a:r>
              <a:rPr lang="en-US" altLang="zh-CN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(2)</a:t>
            </a: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那么，人要做有用的人，不要做只讲体面，而对别人没有好处的人。 </a:t>
            </a:r>
            <a:r>
              <a:rPr lang="en-US" altLang="zh-CN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(   </a:t>
            </a: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en-US" altLang="zh-CN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)</a:t>
            </a:r>
            <a:endParaRPr lang="zh-CN" altLang="en-US" sz="150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矩形 1"/>
          <p:cNvSpPr/>
          <p:nvPr/>
        </p:nvSpPr>
        <p:spPr>
          <a:xfrm>
            <a:off x="6606788" y="3664650"/>
            <a:ext cx="335669" cy="30008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defTabSz="342900" eaLnBrk="1" hangingPunct="1">
              <a:defRPr/>
            </a:pPr>
            <a:r>
              <a:rPr lang="zh-CN" altLang="en-US" sz="15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②</a:t>
            </a:r>
            <a:endParaRPr lang="zh-CN" altLang="zh-CN" sz="1500" b="1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矩形 3"/>
          <p:cNvSpPr/>
          <p:nvPr/>
        </p:nvSpPr>
        <p:spPr>
          <a:xfrm>
            <a:off x="6075767" y="3001132"/>
            <a:ext cx="335669" cy="30008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defTabSz="342900" eaLnBrk="1" hangingPunct="1">
              <a:defRPr/>
            </a:pPr>
            <a:r>
              <a:rPr lang="zh-CN" altLang="en-US" sz="15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①</a:t>
            </a:r>
            <a:endParaRPr lang="zh-CN" altLang="en-US" sz="1500" b="1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矩形 4"/>
          <p:cNvSpPr/>
          <p:nvPr/>
        </p:nvSpPr>
        <p:spPr>
          <a:xfrm>
            <a:off x="830938" y="1277689"/>
            <a:ext cx="2379497" cy="346249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342900" indent="-342900" defTabSz="342900">
              <a:buFont typeface="Wingdings" panose="05000000000000000000" pitchFamily="2" charset="2"/>
              <a:buChar char="u"/>
              <a:defRPr/>
            </a:pPr>
            <a:r>
              <a:rPr lang="zh-CN" altLang="en-US" b="1" dirty="0">
                <a:solidFill>
                  <a:srgbClr val="3333FF"/>
                </a:solidFill>
                <a:latin typeface="+mn-lt"/>
                <a:ea typeface="+mn-ea"/>
                <a:cs typeface="+mn-ea"/>
                <a:sym typeface="+mn-lt"/>
              </a:rPr>
              <a:t>练一练，学运用。</a:t>
            </a:r>
            <a:endParaRPr lang="zh-CN" altLang="en-US" b="1" dirty="0">
              <a:solidFill>
                <a:srgbClr val="3333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矩形 8"/>
          <p:cNvSpPr/>
          <p:nvPr/>
        </p:nvSpPr>
        <p:spPr>
          <a:xfrm>
            <a:off x="4692709" y="2820317"/>
            <a:ext cx="335669" cy="30008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defTabSz="342900" eaLnBrk="1" hangingPunct="1">
              <a:defRPr/>
            </a:pPr>
            <a:r>
              <a:rPr lang="zh-CN" altLang="en-US" sz="15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②</a:t>
            </a:r>
            <a:endParaRPr lang="zh-CN" altLang="zh-CN" sz="1500" b="1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矩形 9"/>
          <p:cNvSpPr/>
          <p:nvPr/>
        </p:nvSpPr>
        <p:spPr>
          <a:xfrm>
            <a:off x="6942457" y="4181424"/>
            <a:ext cx="335669" cy="30008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defTabSz="342900" eaLnBrk="1" hangingPunct="1">
              <a:defRPr/>
            </a:pPr>
            <a:r>
              <a:rPr lang="zh-CN" altLang="en-US" sz="15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③</a:t>
            </a:r>
            <a:endParaRPr lang="zh-CN" altLang="zh-CN" sz="1500" b="1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 fill="hold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 fill="hold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 fill="hold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 fill="hold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查字典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Rectangle 5"/>
          <p:cNvSpPr/>
          <p:nvPr/>
        </p:nvSpPr>
        <p:spPr>
          <a:xfrm>
            <a:off x="609600" y="1133406"/>
            <a:ext cx="7924800" cy="346249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342900" indent="-342900" defTabSz="342900" eaLnBrk="1" hangingPunct="1">
              <a:buFont typeface="Wingdings" panose="05000000000000000000" pitchFamily="2" charset="2"/>
              <a:buChar char="u"/>
              <a:defRPr/>
            </a:pPr>
            <a:r>
              <a:rPr lang="zh-CN" altLang="en-US" b="1" dirty="0">
                <a:solidFill>
                  <a:srgbClr val="3333FF"/>
                </a:solidFill>
                <a:latin typeface="+mn-lt"/>
                <a:ea typeface="+mn-ea"/>
                <a:cs typeface="+mn-ea"/>
                <a:sym typeface="+mn-lt"/>
              </a:rPr>
              <a:t>我拓展，我积累。</a:t>
            </a:r>
            <a:endParaRPr lang="zh-CN" altLang="en-US" b="1" dirty="0">
              <a:solidFill>
                <a:srgbClr val="3333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圆角矩形 12"/>
          <p:cNvSpPr/>
          <p:nvPr/>
        </p:nvSpPr>
        <p:spPr>
          <a:xfrm>
            <a:off x="801481" y="1631950"/>
            <a:ext cx="7390847" cy="9398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defTabSz="342900" eaLnBrk="1" hangingPunct="1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      汉字是世界上最古老的文字之一。汉语词汇丰富奇妙，充满着神奇的魅力。但面对它的纷繁复杂，许多初学汉语的外国人闹过不少有趣的笑话。</a:t>
            </a:r>
            <a:endParaRPr lang="zh-CN" altLang="en-US" sz="160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6" name="组合 10"/>
          <p:cNvGrpSpPr/>
          <p:nvPr/>
        </p:nvGrpSpPr>
        <p:grpSpPr>
          <a:xfrm>
            <a:off x="768143" y="2668589"/>
            <a:ext cx="7424185" cy="1621136"/>
            <a:chOff x="4349750" y="1157042"/>
            <a:chExt cx="4892938" cy="1620312"/>
          </a:xfrm>
        </p:grpSpPr>
        <p:sp>
          <p:nvSpPr>
            <p:cNvPr id="17" name="圆角矩形 11"/>
            <p:cNvSpPr/>
            <p:nvPr/>
          </p:nvSpPr>
          <p:spPr>
            <a:xfrm>
              <a:off x="4349750" y="1157042"/>
              <a:ext cx="4892938" cy="1609389"/>
            </a:xfrm>
            <a:prstGeom prst="roundRect">
              <a:avLst>
                <a:gd name="adj" fmla="val 9295"/>
              </a:avLst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 anchorCtr="0">
              <a:no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defTabSz="342900" eaLnBrk="1" hangingPunct="1">
                <a:defRPr/>
              </a:pPr>
              <a:r>
                <a:rPr lang="en-US" altLang="zh-CN" sz="150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endParaRPr lang="zh-CN" altLang="en-US" sz="150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矩形 9"/>
            <p:cNvSpPr/>
            <p:nvPr/>
          </p:nvSpPr>
          <p:spPr>
            <a:xfrm>
              <a:off x="4376697" y="1208492"/>
              <a:ext cx="4821798" cy="156886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square"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indent="448945" defTabSz="342900" eaLnBrk="1" hangingPunct="1">
                <a:defRPr/>
              </a:pPr>
              <a:r>
                <a:rPr lang="zh-CN" altLang="en-US" sz="1600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一位外国朋友不知道汉语里的“哪里，哪里！”另有自谦的意思。一次，他参加一对华侨的婚礼时，很有礼貌地赞美新娘非常漂亮。一旁的新郎代新娘说：“哪里！哪里！”这位外国朋友听了大吃一惊：想不到笼统地赞美，中国人还不过瘾，还非要我具体说明漂亮在哪里。于是，便用生硬的中国话说：“新娘的眼睛大大的；嘴巴小小的；鼻子高高的；眉毛弯弯的；</a:t>
              </a:r>
              <a:r>
                <a:rPr lang="en-US" altLang="zh-CN" sz="1600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……</a:t>
              </a:r>
              <a:r>
                <a:rPr lang="zh-CN" altLang="en-US" sz="1600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多么漂亮啊！”结果引得大家哄堂大笑，给婚礼增添了不少喜气。</a:t>
              </a:r>
              <a:endParaRPr lang="zh-CN" altLang="en-US" sz="16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1537133"/>
            <a:ext cx="9144000" cy="2069235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 flipV="1">
            <a:off x="451196" y="1218391"/>
            <a:ext cx="4976320" cy="2757791"/>
          </a:xfrm>
          <a:custGeom>
            <a:avLst/>
            <a:gdLst>
              <a:gd name="connsiteX0" fmla="*/ 128585 w 6635093"/>
              <a:gd name="connsiteY0" fmla="*/ 5026479 h 5026479"/>
              <a:gd name="connsiteX1" fmla="*/ 0 w 6635093"/>
              <a:gd name="connsiteY1" fmla="*/ 5026479 h 5026479"/>
              <a:gd name="connsiteX2" fmla="*/ 0 w 6635093"/>
              <a:gd name="connsiteY2" fmla="*/ 0 h 5026479"/>
              <a:gd name="connsiteX3" fmla="*/ 128585 w 6635093"/>
              <a:gd name="connsiteY3" fmla="*/ 0 h 5026479"/>
              <a:gd name="connsiteX4" fmla="*/ 128585 w 6635093"/>
              <a:gd name="connsiteY4" fmla="*/ 4891494 h 5026479"/>
              <a:gd name="connsiteX5" fmla="*/ 6506501 w 6635093"/>
              <a:gd name="connsiteY5" fmla="*/ 4891494 h 5026479"/>
              <a:gd name="connsiteX6" fmla="*/ 6506501 w 6635093"/>
              <a:gd name="connsiteY6" fmla="*/ 4527223 h 5026479"/>
              <a:gd name="connsiteX7" fmla="*/ 6635089 w 6635093"/>
              <a:gd name="connsiteY7" fmla="*/ 4527223 h 5026479"/>
              <a:gd name="connsiteX8" fmla="*/ 6635089 w 6635093"/>
              <a:gd name="connsiteY8" fmla="*/ 4891494 h 5026479"/>
              <a:gd name="connsiteX9" fmla="*/ 6635093 w 6635093"/>
              <a:gd name="connsiteY9" fmla="*/ 4891494 h 5026479"/>
              <a:gd name="connsiteX10" fmla="*/ 6635093 w 6635093"/>
              <a:gd name="connsiteY10" fmla="*/ 5026477 h 5026479"/>
              <a:gd name="connsiteX11" fmla="*/ 128585 w 6635093"/>
              <a:gd name="connsiteY11" fmla="*/ 5026477 h 5026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35093" h="5026479">
                <a:moveTo>
                  <a:pt x="128585" y="5026479"/>
                </a:moveTo>
                <a:lnTo>
                  <a:pt x="0" y="5026479"/>
                </a:lnTo>
                <a:lnTo>
                  <a:pt x="0" y="0"/>
                </a:lnTo>
                <a:lnTo>
                  <a:pt x="128585" y="0"/>
                </a:lnTo>
                <a:lnTo>
                  <a:pt x="128585" y="4891494"/>
                </a:lnTo>
                <a:lnTo>
                  <a:pt x="6506501" y="4891494"/>
                </a:lnTo>
                <a:lnTo>
                  <a:pt x="6506501" y="4527223"/>
                </a:lnTo>
                <a:lnTo>
                  <a:pt x="6635089" y="4527223"/>
                </a:lnTo>
                <a:lnTo>
                  <a:pt x="6635089" y="4891494"/>
                </a:lnTo>
                <a:lnTo>
                  <a:pt x="6635093" y="4891494"/>
                </a:lnTo>
                <a:lnTo>
                  <a:pt x="6635093" y="5026477"/>
                </a:lnTo>
                <a:lnTo>
                  <a:pt x="128585" y="5026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 rot="5400000" flipH="1">
            <a:off x="5244205" y="476510"/>
            <a:ext cx="2653810" cy="4243388"/>
          </a:xfrm>
          <a:custGeom>
            <a:avLst/>
            <a:gdLst>
              <a:gd name="connsiteX0" fmla="*/ 4244211 w 4244211"/>
              <a:gd name="connsiteY0" fmla="*/ 1 h 5657851"/>
              <a:gd name="connsiteX1" fmla="*/ 4244211 w 4244211"/>
              <a:gd name="connsiteY1" fmla="*/ 128587 h 5657851"/>
              <a:gd name="connsiteX2" fmla="*/ 126206 w 4244211"/>
              <a:gd name="connsiteY2" fmla="*/ 128587 h 5657851"/>
              <a:gd name="connsiteX3" fmla="*/ 126206 w 4244211"/>
              <a:gd name="connsiteY3" fmla="*/ 5657851 h 5657851"/>
              <a:gd name="connsiteX4" fmla="*/ 0 w 4244211"/>
              <a:gd name="connsiteY4" fmla="*/ 5657851 h 5657851"/>
              <a:gd name="connsiteX5" fmla="*/ 0 w 4244211"/>
              <a:gd name="connsiteY5" fmla="*/ 0 h 5657851"/>
              <a:gd name="connsiteX6" fmla="*/ 126206 w 4244211"/>
              <a:gd name="connsiteY6" fmla="*/ 0 h 5657851"/>
              <a:gd name="connsiteX7" fmla="*/ 126206 w 4244211"/>
              <a:gd name="connsiteY7" fmla="*/ 1 h 5657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4211" h="5657851">
                <a:moveTo>
                  <a:pt x="4244211" y="1"/>
                </a:moveTo>
                <a:lnTo>
                  <a:pt x="4244211" y="128587"/>
                </a:lnTo>
                <a:lnTo>
                  <a:pt x="126206" y="128587"/>
                </a:lnTo>
                <a:lnTo>
                  <a:pt x="126206" y="5657851"/>
                </a:lnTo>
                <a:lnTo>
                  <a:pt x="0" y="5657851"/>
                </a:lnTo>
                <a:lnTo>
                  <a:pt x="0" y="0"/>
                </a:lnTo>
                <a:lnTo>
                  <a:pt x="126206" y="0"/>
                </a:lnTo>
                <a:lnTo>
                  <a:pt x="126206" y="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 flipH="1">
            <a:off x="8503526" y="986291"/>
            <a:ext cx="292605" cy="362054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0" y="0"/>
            <a:ext cx="346061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-1" y="228600"/>
            <a:ext cx="2631332" cy="17509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 flipH="1">
            <a:off x="5427516" y="4968402"/>
            <a:ext cx="371648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71222" y="1713521"/>
            <a:ext cx="4752665" cy="882071"/>
            <a:chOff x="894963" y="2284695"/>
            <a:chExt cx="6336886" cy="1176094"/>
          </a:xfrm>
        </p:grpSpPr>
        <p:sp>
          <p:nvSpPr>
            <p:cNvPr id="22" name="文本框 21"/>
            <p:cNvSpPr txBox="1"/>
            <p:nvPr/>
          </p:nvSpPr>
          <p:spPr>
            <a:xfrm>
              <a:off x="894963" y="2284695"/>
              <a:ext cx="6063194" cy="11490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谢谢各位倾听！</a:t>
              </a:r>
              <a:endParaRPr lang="zh-CN" alt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1033541" y="3460789"/>
              <a:ext cx="619830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432819" y="626993"/>
            <a:ext cx="2917136" cy="4032110"/>
          </a:xfrm>
          <a:prstGeom prst="rect">
            <a:avLst/>
          </a:prstGeom>
          <a:ln w="22225">
            <a:solidFill>
              <a:schemeClr val="bg1"/>
            </a:solidFill>
          </a:ln>
          <a:effectLst>
            <a:outerShdw blurRad="114300" sx="101000" sy="101000" algn="ctr" rotWithShape="0">
              <a:prstClr val="black">
                <a:alpha val="10000"/>
              </a:prst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学习目标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矩形 6"/>
          <p:cNvSpPr/>
          <p:nvPr/>
        </p:nvSpPr>
        <p:spPr>
          <a:xfrm>
            <a:off x="745988" y="1177581"/>
            <a:ext cx="7815133" cy="2954655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355600" indent="-355600" defTabSz="342900" eaLnBrk="1" hangingPunct="1">
              <a:lnSpc>
                <a:spcPct val="250000"/>
              </a:lnSpc>
              <a:defRPr/>
            </a:pPr>
            <a:r>
              <a:rPr lang="en-US" altLang="zh-CN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1. </a:t>
            </a: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通过“交流平台”的学习，学习借助具体事物表达情感的方法。</a:t>
            </a:r>
            <a:endParaRPr lang="zh-CN" altLang="en-US" sz="150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355600" indent="-355600" defTabSz="342900" eaLnBrk="1" hangingPunct="1">
              <a:lnSpc>
                <a:spcPct val="250000"/>
              </a:lnSpc>
              <a:defRPr/>
            </a:pPr>
            <a:r>
              <a:rPr lang="en-US" altLang="zh-CN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2. </a:t>
            </a: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通过“语段运用”的学习，积累好句，体会描写事物的方法。</a:t>
            </a:r>
            <a:endParaRPr lang="zh-CN" altLang="en-US" sz="150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262255" indent="-262255" defTabSz="342900" eaLnBrk="1" hangingPunct="1">
              <a:lnSpc>
                <a:spcPct val="250000"/>
              </a:lnSpc>
              <a:defRPr/>
            </a:pPr>
            <a:r>
              <a:rPr lang="en-US" altLang="zh-CN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3. </a:t>
            </a: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能发现“开辟、姿态、温和”等词语一词多义的特点，并主动和同学交流。</a:t>
            </a:r>
            <a:endParaRPr lang="zh-CN" altLang="en-US" sz="150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355600" indent="-355600" defTabSz="342900" eaLnBrk="1" hangingPunct="1">
              <a:lnSpc>
                <a:spcPct val="250000"/>
              </a:lnSpc>
              <a:defRPr/>
            </a:pPr>
            <a:r>
              <a:rPr lang="en-US" altLang="zh-CN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4. </a:t>
            </a: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通过看图、感悟、体验、诵读，体会古诗，朗读并背诵古诗</a:t>
            </a:r>
            <a:endParaRPr lang="en-US" altLang="zh-CN" sz="150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355600" indent="-355600" defTabSz="342900" eaLnBrk="1" hangingPunct="1">
              <a:lnSpc>
                <a:spcPct val="250000"/>
              </a:lnSpc>
              <a:defRPr/>
            </a:pPr>
            <a:r>
              <a:rPr lang="en-US" altLang="zh-CN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《</a:t>
            </a: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黄鹤楼送孟浩然之广陵</a:t>
            </a:r>
            <a:r>
              <a:rPr lang="en-US" altLang="zh-CN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，积累古诗。</a:t>
            </a:r>
            <a:endParaRPr lang="zh-CN" altLang="en-US" sz="150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881606" y="2457450"/>
            <a:ext cx="2000250" cy="268605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交流平台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矩形 15"/>
          <p:cNvSpPr/>
          <p:nvPr/>
        </p:nvSpPr>
        <p:spPr>
          <a:xfrm>
            <a:off x="3903866" y="2194032"/>
            <a:ext cx="4419851" cy="214674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indent="360680" defTabSz="342900" eaLnBrk="1" hangingPunct="1">
              <a:lnSpc>
                <a:spcPct val="150000"/>
              </a:lnSpc>
              <a:spcAft>
                <a:spcPts val="600"/>
              </a:spcAft>
              <a:defRPr/>
            </a:pPr>
            <a:r>
              <a:rPr lang="zh-CN" altLang="en-US" sz="1500" dirty="0">
                <a:latin typeface="+mn-lt"/>
                <a:ea typeface="+mn-ea"/>
                <a:cs typeface="+mn-ea"/>
                <a:sym typeface="+mn-lt"/>
              </a:rPr>
              <a:t>读了三个小朋友说的话，我们发现大家交流的是散文借景抒情的方法，运用它们，可以更好表达自己的感受。①借助事物，表达感情或引发思考；②比如</a:t>
            </a:r>
            <a:r>
              <a:rPr lang="en-US" altLang="zh-CN" sz="1500" dirty="0"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500" dirty="0">
                <a:latin typeface="+mn-lt"/>
                <a:ea typeface="+mn-ea"/>
                <a:cs typeface="+mn-ea"/>
                <a:sym typeface="+mn-lt"/>
              </a:rPr>
              <a:t>桂花雨</a:t>
            </a:r>
            <a:r>
              <a:rPr lang="en-US" altLang="zh-CN" sz="1500" dirty="0"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500" dirty="0">
                <a:latin typeface="+mn-lt"/>
                <a:ea typeface="+mn-ea"/>
                <a:cs typeface="+mn-ea"/>
                <a:sym typeface="+mn-lt"/>
              </a:rPr>
              <a:t>不仅带给她童年的快乐回忆，也寄托了思乡之情；③又如</a:t>
            </a:r>
            <a:r>
              <a:rPr lang="en-US" altLang="zh-CN" sz="1500" dirty="0"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500" dirty="0">
                <a:latin typeface="+mn-lt"/>
                <a:ea typeface="+mn-ea"/>
                <a:cs typeface="+mn-ea"/>
                <a:sym typeface="+mn-lt"/>
              </a:rPr>
              <a:t>落花生</a:t>
            </a:r>
            <a:r>
              <a:rPr lang="en-US" altLang="zh-CN" sz="1500" dirty="0"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500" dirty="0">
                <a:latin typeface="+mn-lt"/>
                <a:ea typeface="+mn-ea"/>
                <a:cs typeface="+mn-ea"/>
                <a:sym typeface="+mn-lt"/>
              </a:rPr>
              <a:t>是借助花生的特点，表明做人的道理。</a:t>
            </a:r>
            <a:endParaRPr lang="zh-CN" altLang="en-US" sz="150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7" name="Picture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20283" y="2194032"/>
            <a:ext cx="2533290" cy="2178668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sp>
        <p:nvSpPr>
          <p:cNvPr id="9" name="TextBox 6"/>
          <p:cNvSpPr/>
          <p:nvPr/>
        </p:nvSpPr>
        <p:spPr>
          <a:xfrm>
            <a:off x="568325" y="1421554"/>
            <a:ext cx="2986088" cy="43858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342900" indent="-342900" defTabSz="342900" eaLnBrk="1" hangingPunct="1">
              <a:buFont typeface="Wingdings" panose="05000000000000000000" pitchFamily="2" charset="2"/>
              <a:buChar char="u"/>
              <a:defRPr/>
            </a:pPr>
            <a:r>
              <a:rPr lang="zh-CN" altLang="en-US" sz="2400" b="1" dirty="0">
                <a:solidFill>
                  <a:srgbClr val="3333FF"/>
                </a:solidFill>
                <a:latin typeface="+mn-lt"/>
                <a:ea typeface="+mn-ea"/>
                <a:cs typeface="+mn-ea"/>
                <a:sym typeface="+mn-lt"/>
              </a:rPr>
              <a:t>读一读，找规律。</a:t>
            </a:r>
            <a:endParaRPr lang="zh-CN" altLang="en-US" sz="2400" b="1" dirty="0">
              <a:solidFill>
                <a:srgbClr val="3333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0" name="组合 11"/>
          <p:cNvGrpSpPr/>
          <p:nvPr/>
        </p:nvGrpSpPr>
        <p:grpSpPr>
          <a:xfrm>
            <a:off x="3554412" y="1254867"/>
            <a:ext cx="4095750" cy="517526"/>
            <a:chOff x="4141448" y="2534325"/>
            <a:chExt cx="2102133" cy="1010147"/>
          </a:xfrm>
        </p:grpSpPr>
        <p:sp>
          <p:nvSpPr>
            <p:cNvPr id="11" name="云形标注 12"/>
            <p:cNvSpPr/>
            <p:nvPr/>
          </p:nvSpPr>
          <p:spPr>
            <a:xfrm>
              <a:off x="4141448" y="2534325"/>
              <a:ext cx="2102133" cy="1010147"/>
            </a:xfrm>
            <a:prstGeom prst="cloudCallout">
              <a:avLst>
                <a:gd name="adj1" fmla="val -34454"/>
                <a:gd name="adj2" fmla="val 110764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 anchorCtr="0">
              <a:no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algn="ctr" defTabSz="342900" eaLnBrk="1" hangingPunct="1">
                <a:defRPr/>
              </a:pPr>
              <a:endParaRPr lang="zh-CN" altLang="en-US" b="1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" name="矩形 6"/>
            <p:cNvSpPr/>
            <p:nvPr/>
          </p:nvSpPr>
          <p:spPr>
            <a:xfrm>
              <a:off x="4320804" y="2688375"/>
              <a:ext cx="1759458" cy="720891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defTabSz="342900" eaLnBrk="1" hangingPunct="1">
                <a:defRPr/>
              </a:pPr>
              <a:r>
                <a:rPr lang="zh-CN" altLang="en-US" b="1" dirty="0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读了小朋友的话，你收获了什么？</a:t>
              </a:r>
              <a:endParaRPr lang="zh-CN" altLang="en-US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交流平台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Rectangle 5"/>
          <p:cNvSpPr/>
          <p:nvPr/>
        </p:nvSpPr>
        <p:spPr>
          <a:xfrm>
            <a:off x="741022" y="2555134"/>
            <a:ext cx="7466012" cy="131574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 anchor="ctr" anchorCtr="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defTabSz="342900" eaLnBrk="1" hangingPunct="1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你以为它真是盛酒的金盅吗？它会笑你呢。秋天来了，它对于自己的戏法好像忍俊不禁地破口大笑起来，露出一口皓齿，那样透明光嫩的皓齿，你在别的地方还看见过吗？</a:t>
            </a:r>
            <a:r>
              <a:rPr lang="en-US" altLang="zh-CN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(</a:t>
            </a:r>
            <a:r>
              <a:rPr lang="zh-CN" altLang="en-US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郭沫若</a:t>
            </a:r>
            <a:r>
              <a:rPr lang="en-US" altLang="zh-CN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石榴</a:t>
            </a:r>
            <a:r>
              <a:rPr lang="en-US" altLang="zh-CN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节选</a:t>
            </a:r>
            <a:r>
              <a:rPr lang="en-US" altLang="zh-CN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)</a:t>
            </a:r>
            <a:endParaRPr lang="zh-CN" altLang="en-US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矩形 1"/>
          <p:cNvSpPr/>
          <p:nvPr/>
        </p:nvSpPr>
        <p:spPr>
          <a:xfrm>
            <a:off x="740228" y="1177402"/>
            <a:ext cx="3733800" cy="43858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342900" indent="-342900" defTabSz="342900" eaLnBrk="1" hangingPunct="1">
              <a:buFont typeface="Wingdings" panose="05000000000000000000" pitchFamily="2" charset="2"/>
              <a:buChar char="u"/>
              <a:defRPr/>
            </a:pPr>
            <a:r>
              <a:rPr lang="zh-CN" altLang="en-US" sz="2400" b="1">
                <a:solidFill>
                  <a:srgbClr val="3333FF"/>
                </a:solidFill>
                <a:latin typeface="+mn-lt"/>
                <a:ea typeface="+mn-ea"/>
                <a:cs typeface="+mn-ea"/>
                <a:sym typeface="+mn-lt"/>
              </a:rPr>
              <a:t>练一练，学运用。</a:t>
            </a:r>
            <a:endParaRPr lang="zh-CN" altLang="en-US" sz="2400" b="1">
              <a:solidFill>
                <a:srgbClr val="3333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矩形 2"/>
          <p:cNvSpPr/>
          <p:nvPr/>
        </p:nvSpPr>
        <p:spPr>
          <a:xfrm>
            <a:off x="683872" y="1916058"/>
            <a:ext cx="7662862" cy="435376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defTabSz="342900" eaLnBrk="1" hangingPunct="1">
              <a:lnSpc>
                <a:spcPct val="150000"/>
              </a:lnSpc>
              <a:defRPr/>
            </a:pPr>
            <a:r>
              <a:rPr lang="zh-CN" altLang="en-US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读下面两段话，想想：作者写出了事物的什么特点，表达了什么感情？</a:t>
            </a:r>
            <a:endParaRPr lang="zh-CN" altLang="en-US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矩形 28"/>
          <p:cNvSpPr/>
          <p:nvPr/>
        </p:nvSpPr>
        <p:spPr>
          <a:xfrm>
            <a:off x="4346235" y="3801407"/>
            <a:ext cx="3860800" cy="757761"/>
          </a:xfrm>
          <a:prstGeom prst="wedgeRoundRectCallout">
            <a:avLst>
              <a:gd name="adj1" fmla="val -40260"/>
              <a:gd name="adj2" fmla="val -103810"/>
              <a:gd name="adj3" fmla="val 16667"/>
            </a:avLst>
          </a:prstGeom>
          <a:solidFill>
            <a:srgbClr val="FDEADA"/>
          </a:solidFill>
          <a:ln>
            <a:solidFill>
              <a:srgbClr val="E46C0A"/>
            </a:solidFill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defTabSz="342900" eaLnBrk="1" hangingPunct="1">
              <a:defRPr/>
            </a:pPr>
            <a:r>
              <a:rPr lang="zh-CN" altLang="en-US" sz="2000" b="1" dirty="0">
                <a:solidFill>
                  <a:srgbClr val="FF3300"/>
                </a:solidFill>
                <a:latin typeface="+mn-lt"/>
                <a:ea typeface="+mn-ea"/>
                <a:cs typeface="+mn-ea"/>
                <a:sym typeface="+mn-lt"/>
              </a:rPr>
              <a:t>描写了秋天石榴成熟时的样子，表达了作者对石榴的喜爱之情。</a:t>
            </a:r>
            <a:endParaRPr lang="zh-CN" altLang="en-US" sz="2000" b="1" dirty="0">
              <a:solidFill>
                <a:srgbClr val="FF33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交流平台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Rectangle 1"/>
          <p:cNvSpPr/>
          <p:nvPr/>
        </p:nvSpPr>
        <p:spPr>
          <a:xfrm>
            <a:off x="816429" y="1137364"/>
            <a:ext cx="7208611" cy="249299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lIns="68580" tIns="34290" rIns="68580" bIns="34290" anchor="ctr" anchorCtr="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indent="266700" defTabSz="342900" eaLnBrk="1" hangingPunct="1">
              <a:lnSpc>
                <a:spcPct val="150000"/>
              </a:lnSpc>
              <a:defRPr/>
            </a:pPr>
            <a:r>
              <a:rPr lang="en-US" altLang="zh-CN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我出生在东南亚的星岛，从小和外祖父生活在一起。外祖父年轻时读了不少经、史、诗、词，又能书善画，在星岛文坛颇负盛名。我很小的时候，外祖父常常抱着我，坐在梨花木大交椅上，一遍又一遍地教我读唐诗宋词。每当读到“独在异乡为异客，每逢佳节倍思亲”“春草明年绿，王孙归不归”“自在飞花轻似梦，无边丝雨细如愁”之类的句子，常会有一颗两颗冰凉的泪珠落在我的腮边、手背。这时候，我会拍着手笑起来：“外公哭了！外公哭了！”老人总是摇摇头，长长地叹一口气，说：“莺儿，你还小呢，不懂！”</a:t>
            </a:r>
            <a:r>
              <a:rPr lang="en-US" altLang="zh-CN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(</a:t>
            </a:r>
            <a:r>
              <a:rPr lang="zh-CN" altLang="zh-CN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梅花魂</a:t>
            </a:r>
            <a:r>
              <a:rPr lang="zh-CN" altLang="zh-CN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节选</a:t>
            </a:r>
            <a:r>
              <a:rPr lang="en-US" altLang="zh-CN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)</a:t>
            </a:r>
            <a:endParaRPr lang="zh-CN" altLang="zh-CN" sz="150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矩形 28"/>
          <p:cNvSpPr/>
          <p:nvPr/>
        </p:nvSpPr>
        <p:spPr>
          <a:xfrm>
            <a:off x="3248479" y="3769344"/>
            <a:ext cx="4918075" cy="689551"/>
          </a:xfrm>
          <a:prstGeom prst="wedgeRoundRectCallout">
            <a:avLst>
              <a:gd name="adj1" fmla="val -57727"/>
              <a:gd name="adj2" fmla="val -54657"/>
              <a:gd name="adj3" fmla="val 16667"/>
            </a:avLst>
          </a:prstGeom>
          <a:solidFill>
            <a:srgbClr val="FDEADA"/>
          </a:solidFill>
          <a:ln>
            <a:solidFill>
              <a:srgbClr val="E46C0A"/>
            </a:solidFill>
            <a:miter lim="800000"/>
          </a:ln>
        </p:spPr>
        <p:txBody>
          <a:bodyPr lIns="68580" tIns="34290" rIns="68580" bIns="34290" anchor="ctr" anchorCtr="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defTabSz="342900" eaLnBrk="1" hangingPunct="1">
              <a:defRPr/>
            </a:pPr>
            <a:r>
              <a:rPr lang="zh-CN" altLang="en-US" b="1" dirty="0">
                <a:solidFill>
                  <a:srgbClr val="FF3300"/>
                </a:solidFill>
                <a:latin typeface="+mn-lt"/>
                <a:ea typeface="+mn-ea"/>
                <a:cs typeface="+mn-ea"/>
                <a:sym typeface="+mn-lt"/>
              </a:rPr>
              <a:t>外公带我读唐诗宋词的情景，表达了外祖父深深地思念祖国、思念故乡之情。</a:t>
            </a:r>
            <a:endParaRPr lang="zh-CN" altLang="en-US" b="1" dirty="0">
              <a:solidFill>
                <a:srgbClr val="FF33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交流平台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Rectangle 5"/>
          <p:cNvSpPr/>
          <p:nvPr/>
        </p:nvSpPr>
        <p:spPr>
          <a:xfrm>
            <a:off x="714738" y="1227591"/>
            <a:ext cx="3011488" cy="43858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342900" indent="-342900" defTabSz="342900" eaLnBrk="1" hangingPunct="1">
              <a:buFont typeface="Wingdings" panose="05000000000000000000" pitchFamily="2" charset="2"/>
              <a:buChar char="u"/>
              <a:defRPr/>
            </a:pPr>
            <a:r>
              <a:rPr lang="zh-CN" altLang="en-US" sz="2400" b="1" dirty="0">
                <a:solidFill>
                  <a:srgbClr val="3333FF"/>
                </a:solidFill>
                <a:latin typeface="+mn-lt"/>
                <a:ea typeface="+mn-ea"/>
                <a:cs typeface="+mn-ea"/>
                <a:sym typeface="+mn-lt"/>
              </a:rPr>
              <a:t>我拓展，我积累。</a:t>
            </a:r>
            <a:endParaRPr lang="zh-CN" altLang="en-US" sz="2400" b="1" dirty="0">
              <a:solidFill>
                <a:srgbClr val="3333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圆角矩形 11"/>
          <p:cNvSpPr/>
          <p:nvPr/>
        </p:nvSpPr>
        <p:spPr>
          <a:xfrm>
            <a:off x="2220482" y="2797466"/>
            <a:ext cx="6270376" cy="1603649"/>
          </a:xfrm>
          <a:prstGeom prst="roundRect">
            <a:avLst>
              <a:gd name="adj" fmla="val 9615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indent="533400" defTabSz="342900" eaLnBrk="1" hangingPunct="1">
              <a:defRPr/>
            </a:pPr>
            <a:r>
              <a:rPr lang="zh-CN" altLang="en-US" sz="1500" dirty="0">
                <a:solidFill>
                  <a:srgbClr val="FF3300"/>
                </a:solidFill>
                <a:latin typeface="+mn-lt"/>
                <a:ea typeface="+mn-ea"/>
                <a:cs typeface="+mn-ea"/>
                <a:sym typeface="+mn-lt"/>
              </a:rPr>
              <a:t>我还发现散文都是写事物，但是抒发感情的方式不同：有的在写的过程中直接抒发自己的感情，比如</a:t>
            </a:r>
            <a:r>
              <a:rPr lang="en-US" altLang="zh-CN" sz="1500" dirty="0">
                <a:solidFill>
                  <a:srgbClr val="FF3300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500" dirty="0">
                <a:solidFill>
                  <a:srgbClr val="FF3300"/>
                </a:solidFill>
                <a:latin typeface="+mn-lt"/>
                <a:ea typeface="+mn-ea"/>
                <a:cs typeface="+mn-ea"/>
                <a:sym typeface="+mn-lt"/>
              </a:rPr>
              <a:t>白鹭</a:t>
            </a:r>
            <a:r>
              <a:rPr lang="en-US" altLang="zh-CN" sz="1500" dirty="0">
                <a:solidFill>
                  <a:srgbClr val="FF3300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500" dirty="0">
                <a:solidFill>
                  <a:srgbClr val="FF3300"/>
                </a:solidFill>
                <a:latin typeface="+mn-lt"/>
                <a:ea typeface="+mn-ea"/>
                <a:cs typeface="+mn-ea"/>
                <a:sym typeface="+mn-lt"/>
              </a:rPr>
              <a:t>开篇就说“白鹭是一首精巧的诗”；有的课文是通过几件事情来写事物，将感情蕴含在字里行间，比如</a:t>
            </a:r>
            <a:r>
              <a:rPr lang="en-US" altLang="zh-CN" sz="1500" dirty="0">
                <a:solidFill>
                  <a:srgbClr val="FF3300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500" dirty="0">
                <a:solidFill>
                  <a:srgbClr val="FF3300"/>
                </a:solidFill>
                <a:latin typeface="+mn-lt"/>
                <a:ea typeface="+mn-ea"/>
                <a:cs typeface="+mn-ea"/>
                <a:sym typeface="+mn-lt"/>
              </a:rPr>
              <a:t>桂花雨</a:t>
            </a:r>
            <a:r>
              <a:rPr lang="en-US" altLang="zh-CN" sz="1500" dirty="0">
                <a:solidFill>
                  <a:srgbClr val="FF3300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500" dirty="0">
                <a:solidFill>
                  <a:srgbClr val="FF3300"/>
                </a:solidFill>
                <a:latin typeface="+mn-lt"/>
                <a:ea typeface="+mn-ea"/>
                <a:cs typeface="+mn-ea"/>
                <a:sym typeface="+mn-lt"/>
              </a:rPr>
              <a:t>；有的是写相处的过程，最后直接点出自己的思考，比如</a:t>
            </a:r>
            <a:r>
              <a:rPr lang="en-US" altLang="zh-CN" sz="1500" dirty="0">
                <a:solidFill>
                  <a:srgbClr val="FF3300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500" dirty="0">
                <a:solidFill>
                  <a:srgbClr val="FF3300"/>
                </a:solidFill>
                <a:latin typeface="+mn-lt"/>
                <a:ea typeface="+mn-ea"/>
                <a:cs typeface="+mn-ea"/>
                <a:sym typeface="+mn-lt"/>
              </a:rPr>
              <a:t>珍珠鸟</a:t>
            </a:r>
            <a:r>
              <a:rPr lang="en-US" altLang="zh-CN" sz="1500" dirty="0">
                <a:solidFill>
                  <a:srgbClr val="FF3300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500" dirty="0">
                <a:solidFill>
                  <a:srgbClr val="FF3300"/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  <a:endParaRPr lang="zh-CN" altLang="en-US" sz="1500" dirty="0">
              <a:solidFill>
                <a:srgbClr val="FF33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圆角矩形标注 12"/>
          <p:cNvSpPr/>
          <p:nvPr/>
        </p:nvSpPr>
        <p:spPr>
          <a:xfrm>
            <a:off x="2326052" y="1852324"/>
            <a:ext cx="4089400" cy="493712"/>
          </a:xfrm>
          <a:prstGeom prst="wedgeRoundRectCallout">
            <a:avLst>
              <a:gd name="adj1" fmla="val -55380"/>
              <a:gd name="adj2" fmla="val 52412"/>
              <a:gd name="adj3" fmla="val 16667"/>
            </a:avLst>
          </a:prstGeom>
          <a:solidFill>
            <a:srgbClr val="DCE6F2"/>
          </a:solidFill>
          <a:ln>
            <a:solidFill>
              <a:srgbClr val="4A7EBB"/>
            </a:solidFill>
            <a:miter lim="800000"/>
          </a:ln>
          <a:effectLst>
            <a:outerShdw blurRad="40000" dist="23000" dir="5400000">
              <a:srgbClr val="000000">
                <a:alpha val="34999"/>
              </a:srgbClr>
            </a:outerShdw>
          </a:effectLst>
        </p:spPr>
        <p:txBody>
          <a:bodyPr lIns="68580" tIns="34290" rIns="68580" bIns="34290"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defTabSz="342900" eaLnBrk="1" hangingPunct="1">
              <a:defRPr/>
            </a:pPr>
            <a:r>
              <a:rPr lang="zh-CN" altLang="en-US" b="1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小朋友，你还有什么发现？</a:t>
            </a:r>
            <a:endParaRPr lang="zh-CN" altLang="en-US" b="1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6" name="Picture 12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88572" y="3698533"/>
            <a:ext cx="773702" cy="880199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7" name="Picture 13" descr="http://www.zxxk.com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74443" y="1930854"/>
            <a:ext cx="1129119" cy="1144516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交流平台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圆角矩形 1"/>
          <p:cNvSpPr/>
          <p:nvPr/>
        </p:nvSpPr>
        <p:spPr>
          <a:xfrm>
            <a:off x="674008" y="669925"/>
            <a:ext cx="7795985" cy="4133850"/>
          </a:xfrm>
          <a:prstGeom prst="roundRect">
            <a:avLst>
              <a:gd name="adj" fmla="val 2537"/>
            </a:avLst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defTabSz="342900" eaLnBrk="1" hangingPunct="1">
              <a:lnSpc>
                <a:spcPct val="150000"/>
              </a:lnSpc>
              <a:defRPr/>
            </a:pPr>
            <a:r>
              <a:rPr lang="zh-CN" altLang="en-US" sz="1500" dirty="0">
                <a:solidFill>
                  <a:srgbClr val="0066FF"/>
                </a:solidFill>
                <a:latin typeface="+mn-lt"/>
                <a:ea typeface="+mn-ea"/>
                <a:cs typeface="+mn-ea"/>
                <a:sym typeface="+mn-lt"/>
              </a:rPr>
              <a:t>例如：</a:t>
            </a: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窗台上，常常飞来一只小海鸥，浑身雪一样的羽毛，翼尖一抹灰黑，一对光闪闪的小眼睛，偏着脑袋瞧人，那神情又机灵又乖巧。它经常在窗台上跳跃、歇</a:t>
            </a:r>
            <a:r>
              <a:rPr lang="en-US" altLang="zh-CN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(</a:t>
            </a:r>
            <a:r>
              <a:rPr lang="en-US" altLang="zh-CN" sz="1500" dirty="0" err="1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xiē</a:t>
            </a:r>
            <a:r>
              <a:rPr lang="en-US" altLang="zh-CN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)</a:t>
            </a: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脚。有这个活跃的小生命在窗前，是令人高兴的，仿佛</a:t>
            </a:r>
            <a:r>
              <a:rPr lang="en-US" altLang="zh-CN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(</a:t>
            </a:r>
            <a:r>
              <a:rPr lang="en-US" altLang="zh-CN" sz="1500" dirty="0" err="1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fǎng</a:t>
            </a:r>
            <a:r>
              <a:rPr lang="en-US" altLang="zh-CN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altLang="zh-CN" sz="1500" dirty="0" err="1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fú</a:t>
            </a:r>
            <a:r>
              <a:rPr lang="en-US" altLang="zh-CN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)</a:t>
            </a: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触摸到了生命的欢愉</a:t>
            </a:r>
            <a:r>
              <a:rPr lang="en-US" altLang="zh-CN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(</a:t>
            </a:r>
            <a:r>
              <a:rPr lang="en-US" altLang="zh-CN" sz="1500" dirty="0" err="1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yú</a:t>
            </a:r>
            <a:r>
              <a:rPr lang="en-US" altLang="zh-CN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)</a:t>
            </a: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。友人非常喜欢它，我也是。</a:t>
            </a:r>
            <a:endParaRPr lang="en-US" altLang="zh-CN" sz="150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r" defTabSz="342900" eaLnBrk="1" hangingPunct="1">
              <a:lnSpc>
                <a:spcPct val="150000"/>
              </a:lnSpc>
              <a:defRPr/>
            </a:pP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altLang="zh-CN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(《</a:t>
            </a: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飞吧，海鸥</a:t>
            </a:r>
            <a:r>
              <a:rPr lang="en-US" altLang="zh-CN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》)</a:t>
            </a:r>
            <a:endParaRPr lang="zh-CN" altLang="en-US" sz="150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342900" eaLnBrk="1" hangingPunct="1">
              <a:lnSpc>
                <a:spcPct val="150000"/>
              </a:lnSpc>
              <a:defRPr/>
            </a:pPr>
            <a:r>
              <a:rPr lang="zh-CN" altLang="en-US" sz="15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   </a:t>
            </a:r>
            <a:r>
              <a:rPr lang="zh-CN" altLang="en-US" sz="1500" dirty="0">
                <a:solidFill>
                  <a:srgbClr val="FF3300"/>
                </a:solidFill>
                <a:latin typeface="+mn-lt"/>
                <a:ea typeface="+mn-ea"/>
                <a:cs typeface="+mn-ea"/>
                <a:sym typeface="+mn-lt"/>
              </a:rPr>
              <a:t>这段话将友人和“我”对小海鸥的喜爱之情融入外形特点及活动规律描写中，比如“偏着脑袋瞧人，那神情又机灵又乖巧。”“活跃的小生命、令人高兴的、触摸到了生命的欢愉”这些描写是作者的喜爱之情自然流于笔端的体现。</a:t>
            </a:r>
            <a:endParaRPr lang="zh-CN" altLang="en-US" dirty="0">
              <a:solidFill>
                <a:srgbClr val="FF33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TextBox 9"/>
          <p:cNvSpPr/>
          <p:nvPr/>
        </p:nvSpPr>
        <p:spPr>
          <a:xfrm>
            <a:off x="738982" y="1784351"/>
            <a:ext cx="7762761" cy="57708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342900" indent="-342900" defTabSz="342900" eaLnBrk="1" hangingPunct="1">
              <a:lnSpc>
                <a:spcPct val="110000"/>
              </a:lnSpc>
              <a:buClr>
                <a:srgbClr val="FF3300"/>
              </a:buClr>
              <a:buFont typeface="Wingdings" panose="05000000000000000000" pitchFamily="2" charset="2"/>
              <a:buChar char="u"/>
              <a:defRPr/>
            </a:pP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它的果实埋在地里，不像桃子、石榴、苹果那样，把鲜红嫩绿的果实高高地挂在枝头上，使人一见就生爱慕之心。</a:t>
            </a:r>
            <a:endParaRPr lang="zh-CN" altLang="en-US" sz="150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圆角矩形标注 13"/>
          <p:cNvSpPr/>
          <p:nvPr/>
        </p:nvSpPr>
        <p:spPr>
          <a:xfrm>
            <a:off x="944688" y="3861724"/>
            <a:ext cx="3395662" cy="562799"/>
          </a:xfrm>
          <a:prstGeom prst="wedgeRoundRectCallout">
            <a:avLst>
              <a:gd name="adj1" fmla="val -7509"/>
              <a:gd name="adj2" fmla="val -82463"/>
              <a:gd name="adj3" fmla="val 16667"/>
            </a:avLst>
          </a:prstGeom>
          <a:solidFill>
            <a:srgbClr val="DCE6F2"/>
          </a:solidFill>
          <a:ln>
            <a:solidFill>
              <a:srgbClr val="C6D9F1"/>
            </a:solidFill>
            <a:prstDash val="sysDash"/>
            <a:miter lim="800000"/>
          </a:ln>
          <a:effectLst>
            <a:outerShdw blurRad="40000" dist="23000" dir="5400000">
              <a:srgbClr val="000000">
                <a:alpha val="34999"/>
              </a:srgbClr>
            </a:outerShdw>
          </a:effectLst>
        </p:spPr>
        <p:txBody>
          <a:bodyPr lIns="68580" tIns="34290" rIns="68580" bIns="34290"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defTabSz="342900" eaLnBrk="1" hangingPunct="1">
              <a:defRPr/>
            </a:pPr>
            <a:r>
              <a:rPr lang="zh-CN" altLang="en-US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读一读，它们在描写事物的方法上有什么相似之处？</a:t>
            </a:r>
            <a:endParaRPr lang="zh-CN" altLang="en-US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矩形 15"/>
          <p:cNvSpPr>
            <a:spLocks noChangeArrowheads="1"/>
          </p:cNvSpPr>
          <p:nvPr/>
        </p:nvSpPr>
        <p:spPr bwMode="auto">
          <a:xfrm>
            <a:off x="4768433" y="3861723"/>
            <a:ext cx="343088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dirty="0">
                <a:solidFill>
                  <a:srgbClr val="FF3300"/>
                </a:solidFill>
                <a:cs typeface="+mn-ea"/>
                <a:sym typeface="+mn-lt"/>
              </a:rPr>
              <a:t>它们都运用了</a:t>
            </a:r>
            <a:r>
              <a:rPr lang="zh-CN" altLang="en-US" sz="1800" dirty="0">
                <a:solidFill>
                  <a:srgbClr val="FF330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cs typeface="+mn-ea"/>
                <a:sym typeface="+mn-lt"/>
              </a:rPr>
              <a:t>对比</a:t>
            </a:r>
            <a:r>
              <a:rPr lang="zh-CN" altLang="en-US" sz="1800" dirty="0">
                <a:solidFill>
                  <a:srgbClr val="FF3300"/>
                </a:solidFill>
                <a:cs typeface="+mn-ea"/>
                <a:sym typeface="+mn-lt"/>
              </a:rPr>
              <a:t>的写作手法。</a:t>
            </a:r>
            <a:endParaRPr lang="zh-CN" altLang="en-US" sz="1800" dirty="0">
              <a:solidFill>
                <a:srgbClr val="FF3300"/>
              </a:solidFill>
              <a:cs typeface="+mn-ea"/>
              <a:sym typeface="+mn-lt"/>
            </a:endParaRPr>
          </a:p>
        </p:txBody>
      </p:sp>
      <p:sp>
        <p:nvSpPr>
          <p:cNvPr id="7" name="TextBox 9"/>
          <p:cNvSpPr/>
          <p:nvPr/>
        </p:nvSpPr>
        <p:spPr>
          <a:xfrm>
            <a:off x="738982" y="2390365"/>
            <a:ext cx="7762761" cy="57708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342900" indent="-342900" defTabSz="342900" eaLnBrk="1" hangingPunct="1">
              <a:lnSpc>
                <a:spcPct val="110000"/>
              </a:lnSpc>
              <a:buClr>
                <a:srgbClr val="FF3300"/>
              </a:buClr>
              <a:buFont typeface="Wingdings" panose="05000000000000000000" pitchFamily="2" charset="2"/>
              <a:buChar char="u"/>
              <a:defRPr/>
            </a:pPr>
            <a:r>
              <a:rPr lang="en-US" altLang="zh-CN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(</a:t>
            </a: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白鹭</a:t>
            </a:r>
            <a:r>
              <a:rPr lang="en-US" altLang="zh-CN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)</a:t>
            </a: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色素的配合，身段的大小，一切都很适宜，白鹤太大而嫌生硬，即使如粉红的朱鹭或灰色的苍鹭，也觉得大了一些，而且太不寻常了。</a:t>
            </a:r>
            <a:endParaRPr lang="zh-CN" altLang="en-US" sz="150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TextBox 9"/>
          <p:cNvSpPr/>
          <p:nvPr/>
        </p:nvSpPr>
        <p:spPr>
          <a:xfrm>
            <a:off x="738982" y="2996379"/>
            <a:ext cx="7762761" cy="57708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342900" indent="-342900" defTabSz="342900" eaLnBrk="1" hangingPunct="1">
              <a:lnSpc>
                <a:spcPct val="110000"/>
              </a:lnSpc>
              <a:buClr>
                <a:srgbClr val="FF3300"/>
              </a:buClr>
              <a:buFont typeface="Wingdings" panose="05000000000000000000" pitchFamily="2" charset="2"/>
              <a:buChar char="u"/>
              <a:defRPr/>
            </a:pP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青、红的瓜，碧绿的藤和叶，构成了一道别有风趣的装饰，比那高楼门前蹲着一对石狮子或是竖着两根大旗杆，可爱多了。</a:t>
            </a:r>
            <a:endParaRPr lang="zh-CN" altLang="en-US" sz="150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0" name="组合 14"/>
          <p:cNvGrpSpPr/>
          <p:nvPr/>
        </p:nvGrpSpPr>
        <p:grpSpPr>
          <a:xfrm>
            <a:off x="742156" y="1281115"/>
            <a:ext cx="7659688" cy="415925"/>
            <a:chOff x="856777" y="942802"/>
            <a:chExt cx="7659707" cy="417758"/>
          </a:xfrm>
        </p:grpSpPr>
        <p:sp>
          <p:nvSpPr>
            <p:cNvPr id="11" name="矩形 1"/>
            <p:cNvSpPr/>
            <p:nvPr/>
          </p:nvSpPr>
          <p:spPr>
            <a:xfrm>
              <a:off x="1249645" y="943468"/>
              <a:ext cx="7266839" cy="324589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defTabSz="342900" eaLnBrk="1" hangingPunct="1">
                <a:defRPr/>
              </a:pPr>
              <a:r>
                <a:rPr lang="zh-CN" altLang="en-US" sz="150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读下面的句子，体会它们在描写事物的方法上有什么相似之处。</a:t>
              </a:r>
              <a:endParaRPr lang="zh-CN" altLang="en-US" sz="150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12" name="Picture 12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56777" y="942802"/>
              <a:ext cx="403252" cy="417758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矩形 20"/>
          <p:cNvSpPr/>
          <p:nvPr/>
        </p:nvSpPr>
        <p:spPr>
          <a:xfrm>
            <a:off x="1073832" y="1793007"/>
            <a:ext cx="7204087" cy="47501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defTabSz="342900" eaLnBrk="1" hangingPunct="1">
              <a:defRPr/>
            </a:pPr>
            <a:r>
              <a:rPr lang="zh-CN" altLang="en-US" dirty="0">
                <a:solidFill>
                  <a:srgbClr val="FF3300"/>
                </a:solidFill>
                <a:latin typeface="+mn-lt"/>
                <a:ea typeface="+mn-ea"/>
                <a:cs typeface="+mn-ea"/>
                <a:sym typeface="+mn-lt"/>
              </a:rPr>
              <a:t>拿花生将果实深埋在土里与“桃子、石榴、苹果”把果实挂在枝头比较，突出花生的朴实无华；</a:t>
            </a:r>
            <a:endParaRPr lang="zh-CN" altLang="en-US" dirty="0">
              <a:solidFill>
                <a:srgbClr val="FF33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矩形 21"/>
          <p:cNvSpPr/>
          <p:nvPr/>
        </p:nvSpPr>
        <p:spPr>
          <a:xfrm>
            <a:off x="1073832" y="2940373"/>
            <a:ext cx="7204087" cy="3280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defTabSz="342900" eaLnBrk="1" hangingPunct="1">
              <a:defRPr/>
            </a:pPr>
            <a:r>
              <a:rPr lang="zh-CN" altLang="en-US">
                <a:solidFill>
                  <a:srgbClr val="FF3300"/>
                </a:solidFill>
                <a:latin typeface="+mn-lt"/>
                <a:ea typeface="+mn-ea"/>
                <a:cs typeface="+mn-ea"/>
                <a:sym typeface="+mn-lt"/>
              </a:rPr>
              <a:t>将白鹭与朱鹭、苍鹭比较身段的大小，突出白鹭身段的适宜；</a:t>
            </a:r>
            <a:endParaRPr lang="zh-CN" altLang="en-US">
              <a:solidFill>
                <a:srgbClr val="FF33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矩形 22"/>
          <p:cNvSpPr/>
          <p:nvPr/>
        </p:nvSpPr>
        <p:spPr>
          <a:xfrm>
            <a:off x="1073832" y="3940741"/>
            <a:ext cx="7204087" cy="5211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defTabSz="342900" eaLnBrk="1" hangingPunct="1">
              <a:defRPr/>
            </a:pPr>
            <a:r>
              <a:rPr lang="zh-CN" altLang="en-US">
                <a:solidFill>
                  <a:srgbClr val="FF3300"/>
                </a:solidFill>
                <a:latin typeface="+mn-lt"/>
                <a:ea typeface="+mn-ea"/>
                <a:cs typeface="+mn-ea"/>
                <a:sym typeface="+mn-lt"/>
              </a:rPr>
              <a:t>拿“青、红的瓜，碧绿的藤和叶的装饰”与“高楼门前蹲着一对石狮子或是竖着两根大旗杆”比较，显出作者的喜好。</a:t>
            </a:r>
            <a:endParaRPr lang="zh-CN" altLang="en-US">
              <a:solidFill>
                <a:srgbClr val="FF33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TextBox 9"/>
          <p:cNvSpPr/>
          <p:nvPr/>
        </p:nvSpPr>
        <p:spPr>
          <a:xfrm>
            <a:off x="635681" y="1175431"/>
            <a:ext cx="7876947" cy="57708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342900" indent="-342900" defTabSz="342900" eaLnBrk="1" hangingPunct="1">
              <a:lnSpc>
                <a:spcPct val="110000"/>
              </a:lnSpc>
              <a:buClr>
                <a:srgbClr val="FF3300"/>
              </a:buClr>
              <a:buFont typeface="Wingdings" panose="05000000000000000000" pitchFamily="2" charset="2"/>
              <a:buChar char="u"/>
              <a:defRPr/>
            </a:pPr>
            <a:r>
              <a:rPr lang="zh-CN" altLang="en-US" sz="150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它的果实埋在地里，不像桃子、石榴、苹果那样，把鲜红嫩绿的果实高高地挂在枝头上，使人一见就生爱慕之心。</a:t>
            </a:r>
            <a:endParaRPr lang="zh-CN" altLang="en-US" sz="150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TextBox 9"/>
          <p:cNvSpPr/>
          <p:nvPr/>
        </p:nvSpPr>
        <p:spPr>
          <a:xfrm>
            <a:off x="635681" y="2322798"/>
            <a:ext cx="7876947" cy="57708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342900" indent="-342900" defTabSz="342900" eaLnBrk="1" hangingPunct="1">
              <a:lnSpc>
                <a:spcPct val="110000"/>
              </a:lnSpc>
              <a:buClr>
                <a:srgbClr val="FF3300"/>
              </a:buClr>
              <a:buFont typeface="Wingdings" panose="05000000000000000000" pitchFamily="2" charset="2"/>
              <a:buChar char="u"/>
              <a:defRPr/>
            </a:pPr>
            <a:r>
              <a:rPr lang="en-US" altLang="zh-CN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(</a:t>
            </a: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白鹭</a:t>
            </a:r>
            <a:r>
              <a:rPr lang="en-US" altLang="zh-CN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)</a:t>
            </a: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色素的配合，身段的大小，一切都很适宜，白鹤太大而嫌生硬，即使如粉红的朱鹭或灰色的苍鹭，也觉得大了一些，而且太不寻常了。</a:t>
            </a:r>
            <a:endParaRPr lang="zh-CN" altLang="en-US" sz="150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TextBox 9"/>
          <p:cNvSpPr/>
          <p:nvPr/>
        </p:nvSpPr>
        <p:spPr>
          <a:xfrm>
            <a:off x="635681" y="3323166"/>
            <a:ext cx="7876947" cy="57708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342900" indent="-342900" defTabSz="342900" eaLnBrk="1" hangingPunct="1">
              <a:lnSpc>
                <a:spcPct val="110000"/>
              </a:lnSpc>
              <a:buClr>
                <a:srgbClr val="FF3300"/>
              </a:buClr>
              <a:buFont typeface="Wingdings" panose="05000000000000000000" pitchFamily="2" charset="2"/>
              <a:buChar char="u"/>
              <a:defRPr/>
            </a:pPr>
            <a:r>
              <a:rPr lang="zh-CN" altLang="en-US" sz="150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青、红的瓜，碧绿的藤和叶，构成了一道别有风趣的装饰，比那高楼门前蹲着一对石狮子或是竖着两根大旗杆，可爱多了。</a:t>
            </a:r>
            <a:endParaRPr lang="zh-CN" altLang="en-US" sz="150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xk1g51e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2695</Words>
  <Application>WPS 演示</Application>
  <PresentationFormat>全屏显示(16:9)</PresentationFormat>
  <Paragraphs>140</Paragraphs>
  <Slides>15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Arial</vt:lpstr>
      <vt:lpstr>宋体</vt:lpstr>
      <vt:lpstr>Wingdings</vt:lpstr>
      <vt:lpstr>思源黑体 CN Light</vt:lpstr>
      <vt:lpstr>思源黑体 CN Bold</vt:lpstr>
      <vt:lpstr>Calibri</vt:lpstr>
      <vt:lpstr>微软雅黑</vt:lpstr>
      <vt:lpstr>Arial Unicode MS</vt:lpstr>
      <vt:lpstr>黑体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第一PPT模板网-WWW.1PPT.COM</dc:creator>
  <cp:lastModifiedBy>罗</cp:lastModifiedBy>
  <cp:revision>3</cp:revision>
  <dcterms:created xsi:type="dcterms:W3CDTF">2020-10-09T06:11:00Z</dcterms:created>
  <dcterms:modified xsi:type="dcterms:W3CDTF">2023-10-23T04:41:48Z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B8B25B7800C5486CB7596D2067956A50_12</vt:lpwstr>
  </property>
</Properties>
</file>