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5" r:id="rId5"/>
    <p:sldId id="11088602" r:id="rId6"/>
    <p:sldId id="11088603" r:id="rId7"/>
    <p:sldId id="11088604" r:id="rId8"/>
    <p:sldId id="11088605" r:id="rId9"/>
    <p:sldId id="11088606" r:id="rId10"/>
    <p:sldId id="11088607" r:id="rId11"/>
    <p:sldId id="11088608" r:id="rId12"/>
    <p:sldId id="11088609" r:id="rId13"/>
    <p:sldId id="11088610" r:id="rId14"/>
    <p:sldId id="11088611" r:id="rId15"/>
    <p:sldId id="11088612" r:id="rId16"/>
    <p:sldId id="11088613" r:id="rId17"/>
    <p:sldId id="258" r:id="rId18"/>
  </p:sldIdLst>
  <p:sldSz cx="9144000" cy="5143500" type="screen16x9"/>
  <p:notesSz cx="6858000" cy="9144000"/>
  <p:embeddedFontLst>
    <p:embeddedFont>
      <p:font typeface="思源黑体 CN Bold" panose="02010600030101010101" pitchFamily="34" charset="-122"/>
      <p:regular r:id="rId22"/>
    </p:embeddedFont>
    <p:embeddedFont>
      <p:font typeface="微软雅黑" panose="020B0503020204020204" charset="-122"/>
      <p:regular r:id="rId23"/>
    </p:embeddedFont>
  </p:embeddedFontLst>
  <p:custDataLst>
    <p:tags r:id="rId2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4660"/>
  </p:normalViewPr>
  <p:slideViewPr>
    <p:cSldViewPr snapToGrid="0">
      <p:cViewPr>
        <p:scale>
          <a:sx n="130" d="100"/>
          <a:sy n="130" d="100"/>
        </p:scale>
        <p:origin x="-1074" y="-3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font" Target="fonts/font2.fntdata"/><Relationship Id="rId22" Type="http://schemas.openxmlformats.org/officeDocument/2006/relationships/font" Target="fonts/font1.fntdata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800">
                <a:solidFill>
                  <a:srgbClr val="2AB48A"/>
                </a:solidFill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10600030101010101" pitchFamily="34" charset="-122"/>
              <a:ea typeface="思源黑体 CN Bold" panose="02010600030101010101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48124"/>
            <a:chOff x="894963" y="2284695"/>
            <a:chExt cx="6336886" cy="1797497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语文园地（三）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5"/>
              <a:ext cx="5808814" cy="6118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部编版语文课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件 五年级上册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68307" y="1282248"/>
            <a:ext cx="456519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扩充牛郎织女初次见面的情节。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标注 3"/>
          <p:cNvSpPr/>
          <p:nvPr/>
        </p:nvSpPr>
        <p:spPr bwMode="auto">
          <a:xfrm>
            <a:off x="3752851" y="2430753"/>
            <a:ext cx="4463654" cy="1691119"/>
          </a:xfrm>
          <a:prstGeom prst="wedgeRectCallout">
            <a:avLst>
              <a:gd name="adj1" fmla="val -65716"/>
              <a:gd name="adj2" fmla="val 10351"/>
            </a:avLst>
          </a:prstGeom>
          <a:solidFill>
            <a:schemeClr val="bg1"/>
          </a:solidFill>
          <a:ln>
            <a:solidFill>
              <a:srgbClr val="D55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883820" y="2558227"/>
            <a:ext cx="4201716" cy="1454244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25000"/>
              </a:lnSpc>
              <a:spcBef>
                <a:spcPts val="45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sysClr val="windowText" lastClr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1800" dirty="0">
                <a:solidFill>
                  <a:sysClr val="windowText" lastClr="000000"/>
                </a:solidFill>
                <a:latin typeface="+mn-lt"/>
                <a:ea typeface="+mn-ea"/>
                <a:cs typeface="+mn-ea"/>
                <a:sym typeface="+mn-lt"/>
              </a:rPr>
              <a:t>指导：这实际上是要我们进行扩写。想象牛郎织女初次见面的情景，想想他们会说些什么，做些什么，然后用通顺的语言讲述出来。</a:t>
            </a:r>
            <a:endParaRPr lang="zh-CN" altLang="en-US" sz="1800" dirty="0">
              <a:solidFill>
                <a:sysClr val="windowText" lastClr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72078" y="1830841"/>
            <a:ext cx="2950883" cy="2843903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文本框 2"/>
          <p:cNvSpPr txBox="1">
            <a:spLocks noChangeArrowheads="1"/>
          </p:cNvSpPr>
          <p:nvPr/>
        </p:nvSpPr>
        <p:spPr bwMode="auto">
          <a:xfrm>
            <a:off x="942805" y="1295401"/>
            <a:ext cx="7258391" cy="3041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ts val="450"/>
              </a:spcBef>
              <a:spcAft>
                <a:spcPct val="0"/>
              </a:spcAft>
            </a:pP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示例：牛郎听到织女焦急地询问自己的衣裳去哪了，急忙从树林里走出来，双手托着那件粉红色的纱衣，说：“姑娘，别着急，你的衣裳在这儿。”织女看到陌生的男子，又羞又急，却又无可奈何。这时，牛郎走上前来，对她说：“姑娘不要害怕，我是牛郎，就住在山的那边。你快把衣服穿好，我不会伤害你的。”</a:t>
            </a:r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ts val="450"/>
              </a:spcBef>
              <a:spcAft>
                <a:spcPct val="0"/>
              </a:spcAft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    织女听了，这才放下心来，忙穿上衣裳，一边梳她长长的头发，一边跟牛郎聊天。牛郎说：“我本是一个</a:t>
            </a:r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文本框 2"/>
          <p:cNvSpPr txBox="1">
            <a:spLocks noChangeArrowheads="1"/>
          </p:cNvSpPr>
          <p:nvPr/>
        </p:nvSpPr>
        <p:spPr bwMode="auto">
          <a:xfrm>
            <a:off x="942805" y="1556658"/>
            <a:ext cx="7258391" cy="256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ts val="450"/>
              </a:spcBef>
              <a:spcAft>
                <a:spcPct val="0"/>
              </a:spcAft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放牛郎，和哥哥嫂子在一起生活。可是哥哥嫂子待我很不好，把我赶出了家门。还好有一头老牛陪着我，它是我最亲密的伙伴，也是它告诉我今天黄昏时候会有仙女在这条湖里洗澡，穿粉红色纱衣的就是我的妻子。”织女听得出了神，她没想到牛郎会有这样坎坷的身世遭遇。她对牛郎产生了好感，动情地说：“你真是不容易，但是你也很坚强，真让人佩服。”牛郎说：“姑娘过奖了！</a:t>
            </a:r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文本框 2"/>
          <p:cNvSpPr txBox="1">
            <a:spLocks noChangeArrowheads="1"/>
          </p:cNvSpPr>
          <p:nvPr/>
        </p:nvSpPr>
        <p:spPr bwMode="auto">
          <a:xfrm>
            <a:off x="942805" y="1328058"/>
            <a:ext cx="7258391" cy="297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ts val="450"/>
              </a:spcBef>
              <a:spcAft>
                <a:spcPct val="0"/>
              </a:spcAft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不知姑娘来自哪里？生活如何？”织女叹口气，说：“我的情况也不是很好。我叫织女，本是天上王母娘娘的外孙女，会织漂亮的彩锦。可是王母娘娘让我成天成夜地织，根本没有休息的时候。累就不说了，还没有自由，就像被关在监狱里一样。人们都说天上好，天上有什么好的呢？我总想离开天上，到人间生活。今天下午，王母娘娘喝醉了酒，看样子一时半会也醒不过来。我们几个见机会难得，就偷偷跑了出来。我想多玩一会儿，没想到就落在了后边。”</a:t>
            </a:r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文本框 2"/>
          <p:cNvSpPr txBox="1">
            <a:spLocks noChangeArrowheads="1"/>
          </p:cNvSpPr>
          <p:nvPr/>
        </p:nvSpPr>
        <p:spPr bwMode="auto">
          <a:xfrm>
            <a:off x="942805" y="1393372"/>
            <a:ext cx="7258391" cy="2903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200000"/>
              </a:lnSpc>
              <a:spcBef>
                <a:spcPts val="450"/>
              </a:spcBef>
              <a:spcAft>
                <a:spcPct val="0"/>
              </a:spcAft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 牛郎听了织女的话，惊叹不已。他爱慕织女，也不想她再回天上受苦，于是就对织女说：“姑娘，既然天上没什么好，你就不用回去了。你能干活，我也能干活，咱们两个就结婚，一块儿在人间过一辈吧。”</a:t>
            </a:r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ts val="450"/>
              </a:spcBef>
              <a:spcAft>
                <a:spcPct val="0"/>
              </a:spcAft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    听了牛郎的话，织女心里暖暖的。她想了想，说：“你说得对，咱们结婚，一块儿过日子吧。”</a:t>
            </a:r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1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106435" y="1588468"/>
            <a:ext cx="1666875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交流指导</a:t>
            </a:r>
            <a:endParaRPr lang="zh-CN" altLang="en-US" sz="27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5" name="文本框 2"/>
          <p:cNvSpPr>
            <a:spLocks noChangeArrowheads="1"/>
          </p:cNvSpPr>
          <p:nvPr/>
        </p:nvSpPr>
        <p:spPr bwMode="auto">
          <a:xfrm>
            <a:off x="3369252" y="2299599"/>
            <a:ext cx="4976875" cy="2031325"/>
          </a:xfrm>
          <a:prstGeom prst="rect">
            <a:avLst/>
          </a:prstGeom>
          <a:noFill/>
          <a:ln w="19050">
            <a:solidFill>
              <a:srgbClr val="00B050"/>
            </a:solidFill>
            <a:prstDash val="dashDot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200000"/>
              </a:lnSpc>
              <a:spcBef>
                <a:spcPts val="450"/>
              </a:spcBef>
              <a:spcAft>
                <a:spcPct val="0"/>
              </a:spcAft>
            </a:pPr>
            <a:r>
              <a:rPr lang="en-US" altLang="zh-CN" sz="1500" dirty="0">
                <a:solidFill>
                  <a:srgbClr val="0000FF"/>
                </a:solidFill>
                <a:cs typeface="+mn-ea"/>
                <a:sym typeface="+mn-lt"/>
              </a:rPr>
              <a:t>    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对一些耳熟能详的故事，要想使其更有新鲜感，是需要一些技巧的。</a:t>
            </a:r>
            <a:endParaRPr lang="zh-CN" altLang="en-US" sz="1500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ts val="900"/>
              </a:spcBef>
              <a:spcAft>
                <a:spcPct val="0"/>
              </a:spcAft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    1.把自己设想为故事中的人物，以他的口吻来讲，这样能拉近与读者的距离，使读者获得真切的体验。</a:t>
            </a:r>
            <a:endParaRPr lang="zh-CN" altLang="en-US" sz="15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4365" y="1830841"/>
            <a:ext cx="2950883" cy="2843903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106435" y="1588468"/>
            <a:ext cx="1666875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交流指导</a:t>
            </a:r>
            <a:endParaRPr lang="zh-CN" altLang="en-US" sz="27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5" name="文本框 2"/>
          <p:cNvSpPr>
            <a:spLocks noChangeArrowheads="1"/>
          </p:cNvSpPr>
          <p:nvPr/>
        </p:nvSpPr>
        <p:spPr bwMode="auto">
          <a:xfrm>
            <a:off x="3369252" y="2299599"/>
            <a:ext cx="4976875" cy="1965106"/>
          </a:xfrm>
          <a:prstGeom prst="rect">
            <a:avLst/>
          </a:prstGeom>
          <a:noFill/>
          <a:ln w="19050">
            <a:solidFill>
              <a:srgbClr val="00B050"/>
            </a:solidFill>
            <a:prstDash val="dashDot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200000"/>
              </a:lnSpc>
              <a:spcBef>
                <a:spcPts val="450"/>
              </a:spcBef>
              <a:spcAft>
                <a:spcPct val="0"/>
              </a:spcAft>
            </a:pPr>
            <a:r>
              <a:rPr lang="zh-CN" altLang="en-US" sz="1500" dirty="0">
                <a:cs typeface="+mn-ea"/>
                <a:sym typeface="+mn-lt"/>
              </a:rPr>
              <a:t> </a:t>
            </a:r>
            <a:r>
              <a:rPr lang="en-US" altLang="zh-CN" sz="1500" dirty="0">
                <a:cs typeface="+mn-ea"/>
                <a:sym typeface="+mn-lt"/>
              </a:rPr>
              <a:t>2.</a:t>
            </a:r>
            <a:r>
              <a:rPr lang="zh-CN" altLang="en-US" sz="1500" dirty="0">
                <a:cs typeface="+mn-ea"/>
                <a:sym typeface="+mn-lt"/>
              </a:rPr>
              <a:t>在不改变故事内容的基础上，大胆想象，为故事增加合理的情节，使故事更生动，更吸引人。</a:t>
            </a:r>
            <a:endParaRPr lang="zh-CN" altLang="en-US" sz="1500" dirty="0"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ts val="450"/>
              </a:spcBef>
              <a:spcAft>
                <a:spcPct val="0"/>
              </a:spcAft>
            </a:pPr>
            <a:r>
              <a:rPr lang="zh-CN" altLang="en-US" sz="1500" dirty="0">
                <a:cs typeface="+mn-ea"/>
                <a:sym typeface="+mn-lt"/>
              </a:rPr>
              <a:t>    </a:t>
            </a:r>
            <a:r>
              <a:rPr lang="en-US" altLang="zh-CN" sz="1500" dirty="0">
                <a:cs typeface="+mn-ea"/>
                <a:sym typeface="+mn-lt"/>
              </a:rPr>
              <a:t>3.</a:t>
            </a:r>
            <a:r>
              <a:rPr lang="zh-CN" altLang="en-US" sz="1500" dirty="0">
                <a:cs typeface="+mn-ea"/>
                <a:sym typeface="+mn-lt"/>
              </a:rPr>
              <a:t>变换故事情节的顺序，先讲结局，再按照故事的发展过程来讲，这样能调动听众的兴趣。</a:t>
            </a:r>
            <a:endParaRPr lang="zh-CN" altLang="en-US" sz="1500" dirty="0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4365" y="1830841"/>
            <a:ext cx="2950883" cy="2843903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 bwMode="auto">
          <a:xfrm>
            <a:off x="729343" y="1308721"/>
            <a:ext cx="2819401" cy="1268725"/>
            <a:chOff x="849326" y="1447939"/>
            <a:chExt cx="3759468" cy="1266091"/>
          </a:xfrm>
        </p:grpSpPr>
        <p:sp>
          <p:nvSpPr>
            <p:cNvPr id="9" name="TextBox 2"/>
            <p:cNvSpPr txBox="1">
              <a:spLocks noChangeArrowheads="1"/>
            </p:cNvSpPr>
            <p:nvPr/>
          </p:nvSpPr>
          <p:spPr bwMode="auto">
            <a:xfrm>
              <a:off x="1535356" y="1460909"/>
              <a:ext cx="3073438" cy="1253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读一读，体会左右两组词语在表达效果上的不同。</a:t>
              </a:r>
              <a:endParaRPr lang="zh-CN" altLang="en-US" sz="21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pic>
          <p:nvPicPr>
            <p:cNvPr id="10" name="Picture 2" descr="E:\陈文丽\人一语大课堂正文\印标.tif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49326" y="1447939"/>
              <a:ext cx="554211" cy="446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文本框 2"/>
          <p:cNvSpPr txBox="1">
            <a:spLocks noChangeArrowheads="1"/>
          </p:cNvSpPr>
          <p:nvPr/>
        </p:nvSpPr>
        <p:spPr bwMode="auto">
          <a:xfrm>
            <a:off x="4137252" y="1558753"/>
            <a:ext cx="4157663" cy="383438"/>
          </a:xfrm>
          <a:prstGeom prst="rect">
            <a:avLst/>
          </a:prstGeom>
          <a:solidFill>
            <a:srgbClr val="D1F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 鼻子都气歪了            </a:t>
            </a:r>
            <a:endParaRPr lang="zh-CN" altLang="en-US" sz="1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2" name="文本框 3"/>
          <p:cNvSpPr txBox="1">
            <a:spLocks noChangeArrowheads="1"/>
          </p:cNvSpPr>
          <p:nvPr/>
        </p:nvSpPr>
        <p:spPr bwMode="auto">
          <a:xfrm>
            <a:off x="4137252" y="2136604"/>
            <a:ext cx="4157663" cy="383438"/>
          </a:xfrm>
          <a:prstGeom prst="rect">
            <a:avLst/>
          </a:prstGeom>
          <a:solidFill>
            <a:srgbClr val="E5FF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 前怕狼后怕虎</a:t>
            </a:r>
            <a:endParaRPr lang="zh-CN" altLang="en-US" sz="1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3" name="文本框 4"/>
          <p:cNvSpPr txBox="1">
            <a:spLocks noChangeArrowheads="1"/>
          </p:cNvSpPr>
          <p:nvPr/>
        </p:nvSpPr>
        <p:spPr bwMode="auto">
          <a:xfrm>
            <a:off x="4137252" y="3289129"/>
            <a:ext cx="4157663" cy="383438"/>
          </a:xfrm>
          <a:prstGeom prst="rect">
            <a:avLst/>
          </a:prstGeom>
          <a:solidFill>
            <a:srgbClr val="FFD7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打开天窗说亮话</a:t>
            </a:r>
            <a:endParaRPr lang="zh-CN" altLang="en-US" sz="1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4" name="文本框 5"/>
          <p:cNvSpPr txBox="1">
            <a:spLocks noChangeArrowheads="1"/>
          </p:cNvSpPr>
          <p:nvPr/>
        </p:nvSpPr>
        <p:spPr bwMode="auto">
          <a:xfrm>
            <a:off x="4137252" y="3865392"/>
            <a:ext cx="4157663" cy="383438"/>
          </a:xfrm>
          <a:prstGeom prst="rect">
            <a:avLst/>
          </a:prstGeom>
          <a:solidFill>
            <a:srgbClr val="E3D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吃水不忘挖井人</a:t>
            </a:r>
            <a:endParaRPr lang="zh-CN" altLang="en-US" sz="1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5" name="文本框 6"/>
          <p:cNvSpPr txBox="1">
            <a:spLocks noChangeArrowheads="1"/>
          </p:cNvSpPr>
          <p:nvPr/>
        </p:nvSpPr>
        <p:spPr bwMode="auto">
          <a:xfrm>
            <a:off x="4137252" y="2712867"/>
            <a:ext cx="4157663" cy="383438"/>
          </a:xfrm>
          <a:prstGeom prst="rect">
            <a:avLst/>
          </a:prstGeom>
          <a:solidFill>
            <a:srgbClr val="FDFF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一个巴掌拍不响</a:t>
            </a:r>
            <a:endParaRPr lang="zh-CN" altLang="en-US" sz="1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6" name="TextBox 13"/>
          <p:cNvSpPr txBox="1">
            <a:spLocks noChangeArrowheads="1"/>
          </p:cNvSpPr>
          <p:nvPr/>
        </p:nvSpPr>
        <p:spPr bwMode="auto">
          <a:xfrm>
            <a:off x="6978083" y="1555579"/>
            <a:ext cx="108587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气急败坏</a:t>
            </a:r>
            <a:endParaRPr lang="zh-CN" altLang="en-US" sz="1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7" name="TextBox 14"/>
          <p:cNvSpPr txBox="1">
            <a:spLocks noChangeArrowheads="1"/>
          </p:cNvSpPr>
          <p:nvPr/>
        </p:nvSpPr>
        <p:spPr bwMode="auto">
          <a:xfrm>
            <a:off x="6978083" y="2136604"/>
            <a:ext cx="108587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畏首畏尾</a:t>
            </a:r>
            <a:endParaRPr lang="zh-CN" altLang="en-US" sz="1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6978083" y="2716042"/>
            <a:ext cx="108587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孤掌难鸣</a:t>
            </a:r>
            <a:endParaRPr lang="zh-CN" altLang="en-US" sz="1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6978083" y="3297067"/>
            <a:ext cx="108587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直言不讳</a:t>
            </a:r>
            <a:endParaRPr lang="zh-CN" altLang="en-US" sz="1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0" name="TextBox 17"/>
          <p:cNvSpPr txBox="1">
            <a:spLocks noChangeArrowheads="1"/>
          </p:cNvSpPr>
          <p:nvPr/>
        </p:nvSpPr>
        <p:spPr bwMode="auto">
          <a:xfrm>
            <a:off x="6978083" y="3876504"/>
            <a:ext cx="108587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饮水思源</a:t>
            </a:r>
            <a:endParaRPr lang="zh-CN" altLang="en-US" sz="1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62829" y="2884714"/>
            <a:ext cx="1857365" cy="1790029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263417" y="1376137"/>
            <a:ext cx="3940162" cy="2782206"/>
          </a:xfrm>
          <a:prstGeom prst="wedgeRectCallout">
            <a:avLst>
              <a:gd name="adj1" fmla="val -73859"/>
              <a:gd name="adj2" fmla="val -1689"/>
            </a:avLst>
          </a:prstGeom>
          <a:solidFill>
            <a:srgbClr val="FFEDDE"/>
          </a:solidFill>
          <a:ln w="19050">
            <a:solidFill>
              <a:schemeClr val="tx1"/>
            </a:solidFill>
            <a:round/>
          </a:ln>
        </p:spPr>
        <p:txBody>
          <a:bodyPr lIns="68580" tIns="34290" rIns="68580" bIns="34290"/>
          <a:lstStyle/>
          <a:p>
            <a:pPr indent="-257175" eaLnBrk="0" fontAlgn="base" hangingPunct="0">
              <a:lnSpc>
                <a:spcPct val="250000"/>
              </a:lnSpc>
              <a:spcBef>
                <a:spcPts val="450"/>
              </a:spcBef>
              <a:spcAft>
                <a:spcPct val="0"/>
              </a:spcAft>
            </a:pPr>
            <a:r>
              <a:rPr lang="en-US" altLang="zh-CN" sz="1500" b="1" dirty="0">
                <a:solidFill>
                  <a:sysClr val="windowText" lastClr="000000"/>
                </a:solidFill>
                <a:cs typeface="+mn-ea"/>
                <a:sym typeface="+mn-lt"/>
              </a:rPr>
              <a:t>     </a:t>
            </a:r>
            <a:r>
              <a:rPr lang="zh-CN" altLang="zh-CN" sz="1800" b="1" dirty="0">
                <a:solidFill>
                  <a:sysClr val="windowText" lastClr="000000"/>
                </a:solidFill>
                <a:cs typeface="+mn-ea"/>
                <a:sym typeface="+mn-lt"/>
              </a:rPr>
              <a:t>左边的词语直</a:t>
            </a:r>
            <a:r>
              <a:rPr lang="zh-CN" altLang="en-US" sz="1800" b="1" dirty="0">
                <a:solidFill>
                  <a:sysClr val="windowText" lastClr="000000"/>
                </a:solidFill>
                <a:cs typeface="+mn-ea"/>
                <a:sym typeface="+mn-lt"/>
              </a:rPr>
              <a:t>白</a:t>
            </a:r>
            <a:r>
              <a:rPr lang="zh-CN" altLang="zh-CN" sz="1800" b="1" dirty="0">
                <a:solidFill>
                  <a:sysClr val="windowText" lastClr="000000"/>
                </a:solidFill>
                <a:cs typeface="+mn-ea"/>
                <a:sym typeface="+mn-lt"/>
              </a:rPr>
              <a:t>易懂，更贴近我们的生活，口语性较强，具有俗语的意味。右边的词语都是成语，简短精辟，书面语意味浓。</a:t>
            </a:r>
            <a:endParaRPr lang="zh-CN" altLang="zh-CN" sz="1800" b="1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72078" y="1830841"/>
            <a:ext cx="2950883" cy="2843903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我还知道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2"/>
          <p:cNvSpPr>
            <a:spLocks noChangeArrowheads="1"/>
          </p:cNvSpPr>
          <p:nvPr/>
        </p:nvSpPr>
        <p:spPr bwMode="auto">
          <a:xfrm>
            <a:off x="3679372" y="1399497"/>
            <a:ext cx="4643438" cy="1454244"/>
          </a:xfrm>
          <a:prstGeom prst="wedgeRectCallout">
            <a:avLst>
              <a:gd name="adj1" fmla="val -54745"/>
              <a:gd name="adj2" fmla="val 37014"/>
            </a:avLst>
          </a:prstGeom>
          <a:noFill/>
          <a:ln w="19050">
            <a:solidFill>
              <a:srgbClr val="00B0F0"/>
            </a:solidFill>
            <a:prstDash val="dashDot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pPr algn="dist" defTabSz="51435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noProof="1">
                <a:solidFill>
                  <a:prstClr val="black"/>
                </a:solidFill>
                <a:cs typeface="+mn-ea"/>
                <a:sym typeface="+mn-lt"/>
              </a:rPr>
              <a:t>鸡蛋碰石头           </a:t>
            </a:r>
            <a:r>
              <a:rPr lang="zh-CN" altLang="en-US" sz="1800" b="1" noProof="1">
                <a:solidFill>
                  <a:srgbClr val="FF0000"/>
                </a:solidFill>
                <a:cs typeface="+mn-ea"/>
                <a:sym typeface="+mn-lt"/>
              </a:rPr>
              <a:t>以卵击石</a:t>
            </a:r>
            <a:endParaRPr lang="zh-CN" altLang="en-US" sz="1800" b="1" noProof="1">
              <a:solidFill>
                <a:srgbClr val="FF0000"/>
              </a:solidFill>
              <a:cs typeface="+mn-ea"/>
              <a:sym typeface="+mn-lt"/>
            </a:endParaRPr>
          </a:p>
          <a:p>
            <a:pPr algn="dist" defTabSz="51435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noProof="1">
                <a:solidFill>
                  <a:prstClr val="black"/>
                </a:solidFill>
                <a:cs typeface="+mn-ea"/>
                <a:sym typeface="+mn-lt"/>
              </a:rPr>
              <a:t>赶鸭子上架           </a:t>
            </a:r>
            <a:r>
              <a:rPr lang="zh-CN" altLang="en-US" sz="1800" b="1" noProof="1">
                <a:solidFill>
                  <a:srgbClr val="FF0000"/>
                </a:solidFill>
                <a:cs typeface="+mn-ea"/>
                <a:sym typeface="+mn-lt"/>
              </a:rPr>
              <a:t>强人所难</a:t>
            </a:r>
            <a:endParaRPr lang="zh-CN" altLang="en-US" sz="1800" b="1" noProof="1">
              <a:solidFill>
                <a:srgbClr val="FF0000"/>
              </a:solidFill>
              <a:cs typeface="+mn-ea"/>
              <a:sym typeface="+mn-lt"/>
            </a:endParaRPr>
          </a:p>
          <a:p>
            <a:pPr algn="dist" defTabSz="51435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noProof="1">
                <a:solidFill>
                  <a:prstClr val="black"/>
                </a:solidFill>
                <a:cs typeface="+mn-ea"/>
                <a:sym typeface="+mn-lt"/>
              </a:rPr>
              <a:t>此地无银三百两       </a:t>
            </a:r>
            <a:r>
              <a:rPr lang="zh-CN" altLang="en-US" sz="1800" b="1" noProof="1">
                <a:solidFill>
                  <a:srgbClr val="FF0000"/>
                </a:solidFill>
                <a:cs typeface="+mn-ea"/>
                <a:sym typeface="+mn-lt"/>
              </a:rPr>
              <a:t>欲盖弥彰</a:t>
            </a:r>
            <a:endParaRPr lang="zh-CN" altLang="zh-CN" sz="1800" b="1" noProof="1">
              <a:solidFill>
                <a:srgbClr val="FF0000"/>
              </a:solidFill>
              <a:cs typeface="+mn-ea"/>
              <a:sym typeface="+mn-lt"/>
            </a:endParaRPr>
          </a:p>
          <a:p>
            <a:pPr algn="dist" defTabSz="51435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noProof="1">
                <a:solidFill>
                  <a:prstClr val="black"/>
                </a:solidFill>
                <a:cs typeface="+mn-ea"/>
                <a:sym typeface="+mn-lt"/>
              </a:rPr>
              <a:t>做一天和尚撞一天钟   </a:t>
            </a:r>
            <a:r>
              <a:rPr lang="zh-CN" altLang="en-US" sz="1800" b="1" noProof="1">
                <a:solidFill>
                  <a:srgbClr val="FF0000"/>
                </a:solidFill>
                <a:cs typeface="+mn-ea"/>
                <a:sym typeface="+mn-lt"/>
              </a:rPr>
              <a:t>得过且过</a:t>
            </a:r>
            <a:endParaRPr lang="zh-CN" altLang="en-US" sz="1800" b="1" noProof="1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97928" y="2826187"/>
            <a:ext cx="3321203" cy="1829864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919759" y="2281755"/>
            <a:ext cx="7149116" cy="1915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500" dirty="0">
                <a:cs typeface="+mn-ea"/>
                <a:sym typeface="+mn-lt"/>
              </a:rPr>
              <a:t>　　一只狼看见小羊在河边饮水，想找借口把他吃掉。狼指责小羊把水弄脏了，小羊说自己在下游，不可能弄脏上游的水。狼又说小羊去年骂过他，小羊说那时自己还没有出生。狼恼羞成怒地说：“即使你辩解得再好，我也不会放过你。”于是他就把小羊吃了。</a:t>
            </a:r>
            <a:endParaRPr lang="zh-CN" altLang="en-US" sz="1500" dirty="0">
              <a:cs typeface="+mn-ea"/>
              <a:sym typeface="+mn-lt"/>
            </a:endParaRPr>
          </a:p>
        </p:txBody>
      </p:sp>
      <p:grpSp>
        <p:nvGrpSpPr>
          <p:cNvPr id="6" name="组合 2"/>
          <p:cNvGrpSpPr/>
          <p:nvPr/>
        </p:nvGrpSpPr>
        <p:grpSpPr bwMode="auto">
          <a:xfrm>
            <a:off x="868822" y="1512742"/>
            <a:ext cx="7200053" cy="470764"/>
            <a:chOff x="732638" y="1387606"/>
            <a:chExt cx="9183260" cy="469900"/>
          </a:xfrm>
        </p:grpSpPr>
        <p:sp>
          <p:nvSpPr>
            <p:cNvPr id="9" name="TextBox 2"/>
            <p:cNvSpPr txBox="1">
              <a:spLocks noChangeArrowheads="1"/>
            </p:cNvSpPr>
            <p:nvPr/>
          </p:nvSpPr>
          <p:spPr bwMode="auto">
            <a:xfrm>
              <a:off x="1434867" y="1434124"/>
              <a:ext cx="8481031" cy="395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prstClr val="black"/>
                  </a:solidFill>
                  <a:cs typeface="+mn-ea"/>
                  <a:sym typeface="+mn-lt"/>
                </a:rPr>
                <a:t>仿照下面的例子，把牛郎织女初次见面的情节说得更具体。</a:t>
              </a:r>
              <a:endParaRPr lang="zh-CN" altLang="en-US" sz="18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pic>
          <p:nvPicPr>
            <p:cNvPr id="10" name="Picture 2" descr="E:\陈文丽\人一语大课堂正文\印标.tif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32638" y="1387606"/>
              <a:ext cx="597687" cy="46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813197" y="1164092"/>
            <a:ext cx="7590575" cy="33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　　狼来到小溪边，看见小羊在那儿喝水。狼非常</a:t>
            </a:r>
            <a:endParaRPr lang="en-US" altLang="zh-CN" sz="1800" dirty="0">
              <a:latin typeface="+mn-lt"/>
              <a:ea typeface="+mn-ea"/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想吃小羊，就故意找碴儿说：“你把我喝的水弄脏了</a:t>
            </a:r>
            <a:r>
              <a:rPr lang="zh-CN" altLang="en-US" sz="1800" spc="-98" dirty="0">
                <a:latin typeface="+mn-lt"/>
                <a:ea typeface="+mn-ea"/>
                <a:cs typeface="+mn-ea"/>
                <a:sym typeface="+mn-lt"/>
              </a:rPr>
              <a:t>！你安的什么心？”小羊吃了一惊，温和地说：“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我怎么会把您喝的水弄脏呢？您站在上游，水是从您那儿流到我这儿来的，不是从我这儿流到您那儿去的。”狼气冲冲地说：“就算这样吧，你也还是个坏家伙！我听说，去年你在背地里说我的坏话！”可怜</a:t>
            </a:r>
            <a:r>
              <a:rPr lang="zh-CN" altLang="en-US" sz="1800" spc="-98" dirty="0">
                <a:latin typeface="+mn-lt"/>
                <a:ea typeface="+mn-ea"/>
                <a:cs typeface="+mn-ea"/>
                <a:sym typeface="+mn-lt"/>
              </a:rPr>
              <a:t>的小羊喊道：“啊，亲爱的狼先生，那是</a:t>
            </a:r>
            <a:endParaRPr lang="en-US" altLang="zh-CN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921544" y="1248518"/>
            <a:ext cx="7300913" cy="106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spc="-98" dirty="0">
                <a:latin typeface="+mn-lt"/>
                <a:ea typeface="+mn-ea"/>
                <a:cs typeface="+mn-ea"/>
                <a:sym typeface="+mn-lt"/>
              </a:rPr>
              <a:t>不可能的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en-US" sz="1800" spc="-98" dirty="0">
                <a:latin typeface="+mn-lt"/>
                <a:ea typeface="+mn-ea"/>
                <a:cs typeface="+mn-ea"/>
                <a:sym typeface="+mn-lt"/>
              </a:rPr>
              <a:t>去年我还没有出生啊！”狼不想再争辩了，龇着牙，逼近小羊，大声嚷道：“你这个坏蛋！说我坏话的不是你，就是你爸爸，反正都一样。”说着就往小羊身上扑去，吃掉了小羊。</a:t>
            </a:r>
            <a:endParaRPr lang="zh-CN" altLang="en-US" sz="1800" spc="-98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 bwMode="auto">
          <a:xfrm>
            <a:off x="776288" y="2663708"/>
            <a:ext cx="7446168" cy="1668806"/>
            <a:chOff x="731482" y="2404673"/>
            <a:chExt cx="7754405" cy="1758794"/>
          </a:xfrm>
        </p:grpSpPr>
        <p:sp>
          <p:nvSpPr>
            <p:cNvPr id="6" name="矩形: 圆角 5"/>
            <p:cNvSpPr/>
            <p:nvPr/>
          </p:nvSpPr>
          <p:spPr>
            <a:xfrm>
              <a:off x="731482" y="2404673"/>
              <a:ext cx="7754405" cy="1758794"/>
            </a:xfrm>
            <a:prstGeom prst="roundRect">
              <a:avLst/>
            </a:prstGeom>
            <a:solidFill>
              <a:srgbClr val="FEFFD1"/>
            </a:solidFill>
            <a:ln w="19050">
              <a:solidFill>
                <a:srgbClr val="E1CE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" name="TextBox 2"/>
            <p:cNvSpPr txBox="1">
              <a:spLocks noChangeArrowheads="1"/>
            </p:cNvSpPr>
            <p:nvPr/>
          </p:nvSpPr>
          <p:spPr bwMode="auto">
            <a:xfrm>
              <a:off x="921408" y="2627685"/>
              <a:ext cx="7525820" cy="142859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　　与第一段话相比，第二段话更具体，更生动。第二段话运用了语言描写、神态描写、动作描写等多种描述方法，在保证原文情节完整的基础上适当补充了一些细节，把狼的恶毒和小羊的无辜刻画得</a:t>
              </a:r>
              <a:endParaRPr lang="en-US" altLang="zh-CN" sz="1800" dirty="0">
                <a:latin typeface="+mn-lt"/>
                <a:ea typeface="+mn-ea"/>
                <a:cs typeface="+mn-ea"/>
                <a:sym typeface="+mn-lt"/>
              </a:endParaRPr>
            </a:p>
            <a:p>
              <a:pPr eaLnBrk="0" fontAlgn="base" hangingPunct="0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活灵活现，读起来更有意思。</a:t>
              </a:r>
              <a:endParaRPr lang="zh-CN" altLang="en-US" sz="1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4arqvxg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1775</Words>
  <Application>WPS 演示</Application>
  <PresentationFormat>全屏显示(16:9)</PresentationFormat>
  <Paragraphs>97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思源黑体 CN Light</vt:lpstr>
      <vt:lpstr>思源黑体 CN Bold</vt:lpstr>
      <vt:lpstr>Calibri</vt:lpstr>
      <vt:lpstr>微软雅黑</vt:lpstr>
      <vt:lpstr>Arial Unicode MS</vt:lpstr>
      <vt:lpstr>黑体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3</cp:revision>
  <dcterms:created xsi:type="dcterms:W3CDTF">2020-10-09T06:09:00Z</dcterms:created>
  <dcterms:modified xsi:type="dcterms:W3CDTF">2023-10-23T04:43:44Z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12F1E695F971484E8832D590F63AD442_12</vt:lpwstr>
  </property>
</Properties>
</file>