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6" r:id="rId3"/>
    <p:sldId id="705" r:id="rId5"/>
    <p:sldId id="706" r:id="rId6"/>
    <p:sldId id="707" r:id="rId7"/>
    <p:sldId id="708" r:id="rId8"/>
    <p:sldId id="709" r:id="rId9"/>
    <p:sldId id="710" r:id="rId10"/>
    <p:sldId id="711" r:id="rId11"/>
    <p:sldId id="712" r:id="rId12"/>
    <p:sldId id="713" r:id="rId13"/>
    <p:sldId id="714" r:id="rId14"/>
    <p:sldId id="715" r:id="rId15"/>
    <p:sldId id="716" r:id="rId16"/>
    <p:sldId id="717" r:id="rId17"/>
    <p:sldId id="718" r:id="rId18"/>
    <p:sldId id="258" r:id="rId19"/>
  </p:sldIdLst>
  <p:sldSz cx="9144000" cy="5143500" type="screen16x9"/>
  <p:notesSz cx="6858000" cy="9144000"/>
  <p:embeddedFontLst>
    <p:embeddedFont>
      <p:font typeface="思源黑体 CN Bold" panose="02010600030101010101" pitchFamily="34" charset="-122"/>
      <p:regular r:id="rId23"/>
    </p:embeddedFont>
    <p:embeddedFont>
      <p:font typeface="微软雅黑" panose="020B0503020204020204" charset="-122"/>
      <p:regular r:id="rId24"/>
    </p:embeddedFont>
  </p:embeddedFontLst>
  <p:custDataLst>
    <p:tags r:id="rId2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B4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19" autoAdjust="0"/>
    <p:restoredTop sz="94660"/>
  </p:normalViewPr>
  <p:slideViewPr>
    <p:cSldViewPr snapToGrid="0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5" Type="http://schemas.openxmlformats.org/officeDocument/2006/relationships/tags" Target="tags/tag1.xml"/><Relationship Id="rId24" Type="http://schemas.openxmlformats.org/officeDocument/2006/relationships/font" Target="fonts/font2.fntdata"/><Relationship Id="rId23" Type="http://schemas.openxmlformats.org/officeDocument/2006/relationships/font" Target="fonts/font1.fntdata"/><Relationship Id="rId22" Type="http://schemas.openxmlformats.org/officeDocument/2006/relationships/tableStyles" Target="tableStyles.xml"/><Relationship Id="rId21" Type="http://schemas.openxmlformats.org/officeDocument/2006/relationships/viewProps" Target="viewProps.xml"/><Relationship Id="rId20" Type="http://schemas.openxmlformats.org/officeDocument/2006/relationships/presProps" Target="presProps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384D4971-EEA0-43C2-9182-D43410F72C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二级</a:t>
            </a:r>
            <a:endParaRPr lang="zh-CN" altLang="en-US" dirty="0"/>
          </a:p>
          <a:p>
            <a:pPr lvl="2"/>
            <a:r>
              <a:rPr lang="zh-CN" altLang="en-US" dirty="0"/>
              <a:t>三级</a:t>
            </a:r>
            <a:endParaRPr lang="zh-CN" altLang="en-US" dirty="0"/>
          </a:p>
          <a:p>
            <a:pPr lvl="3"/>
            <a:r>
              <a:rPr lang="zh-CN" altLang="en-US" dirty="0"/>
              <a:t>四级</a:t>
            </a:r>
            <a:endParaRPr lang="zh-CN" altLang="en-US" dirty="0"/>
          </a:p>
          <a:p>
            <a:pPr lvl="4"/>
            <a:r>
              <a:rPr lang="zh-CN" altLang="en-US" dirty="0"/>
              <a:t>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思源黑体 CN Bold" panose="02010600030101010101" pitchFamily="34" charset="-122"/>
        <a:ea typeface="思源黑体 CN Bold" panose="02010600030101010101" pitchFamily="34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B71A38-9659-451C-8E9C-CF9B88C5C04E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FC6B7E2-0617-4AC1-993F-2E58B2FF18A7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cs"/>
              </a:rPr>
            </a:fld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 flipH="1">
            <a:off x="-1" y="1"/>
            <a:ext cx="3460615" cy="74543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0" name="矩形 9"/>
          <p:cNvSpPr/>
          <p:nvPr userDrawn="1"/>
        </p:nvSpPr>
        <p:spPr>
          <a:xfrm flipH="1">
            <a:off x="7528891" y="4968402"/>
            <a:ext cx="1615109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Light" panose="020B0300000000000000" pitchFamily="34" charset="-122"/>
              <a:ea typeface="思源黑体 CN Bold" panose="02010600030101010101" pitchFamily="34" charset="-122"/>
              <a:sym typeface="+mn-lt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0" hasCustomPrompt="1"/>
          </p:nvPr>
        </p:nvSpPr>
        <p:spPr>
          <a:xfrm>
            <a:off x="254364" y="198467"/>
            <a:ext cx="2071688" cy="373856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>
              <a:buNone/>
              <a:defRPr sz="1800">
                <a:solidFill>
                  <a:srgbClr val="2AB48A"/>
                </a:solidFill>
                <a:latin typeface="思源黑体 CN Bold" panose="02010600030101010101" pitchFamily="34" charset="-122"/>
                <a:ea typeface="思源黑体 CN Bold" panose="02010600030101010101" pitchFamily="34" charset="-122"/>
              </a:defRPr>
            </a:lvl1pPr>
          </a:lstStyle>
          <a:p>
            <a:pPr lvl="0"/>
            <a:r>
              <a:rPr lang="en-US" altLang="zh-CN" dirty="0"/>
              <a:t>01   </a:t>
            </a:r>
            <a:r>
              <a:rPr lang="zh-CN" altLang="en-US" dirty="0"/>
              <a:t>输入标题</a:t>
            </a:r>
            <a:endParaRPr lang="zh-CN" altLang="en-US" dirty="0"/>
          </a:p>
        </p:txBody>
      </p:sp>
      <p:sp>
        <p:nvSpPr>
          <p:cNvPr id="13" name="矩形: 圆角 12"/>
          <p:cNvSpPr/>
          <p:nvPr userDrawn="1"/>
        </p:nvSpPr>
        <p:spPr>
          <a:xfrm>
            <a:off x="485775" y="952500"/>
            <a:ext cx="8172450" cy="3705225"/>
          </a:xfrm>
          <a:prstGeom prst="roundRect">
            <a:avLst>
              <a:gd name="adj" fmla="val 6851"/>
            </a:avLst>
          </a:prstGeom>
          <a:noFill/>
          <a:ln>
            <a:solidFill>
              <a:srgbClr val="2AB48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latin typeface="思源黑体 CN Bold" panose="02010600030101010101" pitchFamily="34" charset="-122"/>
              <a:ea typeface="思源黑体 CN Bold" panose="02010600030101010101" pitchFamily="34" charset="-122"/>
            </a:endParaRPr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ransition spd="slow">
    <p:fade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1348124"/>
            <a:chOff x="894963" y="2284695"/>
            <a:chExt cx="6336886" cy="1797497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语文园地（四）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946398" y="3470315"/>
              <a:ext cx="5808814" cy="611877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dist">
                <a:lnSpc>
                  <a:spcPct val="150000"/>
                </a:lnSpc>
              </a:pP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</a:t>
              </a:r>
              <a:r>
                <a:rPr lang="zh-CN" altLang="en-US" sz="1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件 五年级上册</a:t>
              </a:r>
              <a:endParaRPr lang="en-US" altLang="zh-CN" sz="1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767358" y="1438268"/>
            <a:ext cx="7609284" cy="2562240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marL="1143000" indent="-1143000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3399"/>
                </a:solidFill>
                <a:cs typeface="+mn-ea"/>
                <a:sym typeface="+mn-lt"/>
              </a:rPr>
              <a:t>足智多谋：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足：充实，足够；智：聪明、智慧；谋：计谋。富有智慧，善于谋划。形容人善于料事和用计。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143000" indent="-1143000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3399"/>
                </a:solidFill>
                <a:cs typeface="+mn-ea"/>
                <a:sym typeface="+mn-lt"/>
              </a:rPr>
              <a:t>诡计多端：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诡计：狡诈的计谋；端：项目，点。形容坏主意很多。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143000" indent="-1143000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3399"/>
                </a:solidFill>
                <a:cs typeface="+mn-ea"/>
                <a:sym typeface="+mn-lt"/>
              </a:rPr>
              <a:t>呕心沥血：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呕：吐；沥：一滴一滴。比喻用尽心思。多形容为事业、工作、文艺创作等用心的艰苦。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143000" indent="-1143000"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srgbClr val="FF3399"/>
                </a:solidFill>
                <a:cs typeface="+mn-ea"/>
                <a:sym typeface="+mn-lt"/>
              </a:rPr>
              <a:t>处心积虑：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经过长时间的考虑。形容蓄谋已久。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54869" y="2077528"/>
            <a:ext cx="1395413" cy="981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marL="266700" indent="-266700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褒义词：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>
                <a:solidFill>
                  <a:prstClr val="black"/>
                </a:solidFill>
                <a:cs typeface="+mn-ea"/>
                <a:sym typeface="+mn-lt"/>
              </a:rPr>
              <a:t>贬义词：</a:t>
            </a:r>
            <a:endParaRPr lang="zh-CN" altLang="en-US" sz="2100" b="1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77629" y="2195004"/>
            <a:ext cx="450147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举世闻名   兴高采烈   足智多谋   呕心沥血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977629" y="2801428"/>
            <a:ext cx="450147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>
                <a:solidFill>
                  <a:srgbClr val="C00000"/>
                </a:solidFill>
                <a:cs typeface="+mn-ea"/>
                <a:sym typeface="+mn-lt"/>
              </a:rPr>
              <a:t>臭名远扬   得意忘形   诡计多端   处心积虑</a:t>
            </a:r>
            <a:endParaRPr lang="zh-CN" altLang="en-US" sz="1800" b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" name="文本框 99"/>
          <p:cNvSpPr txBox="1">
            <a:spLocks noChangeArrowheads="1"/>
          </p:cNvSpPr>
          <p:nvPr/>
        </p:nvSpPr>
        <p:spPr bwMode="auto">
          <a:xfrm>
            <a:off x="851299" y="1377439"/>
            <a:ext cx="844153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zh-CN" sz="2100" b="1" dirty="0">
                <a:solidFill>
                  <a:prstClr val="black"/>
                </a:solidFill>
                <a:cs typeface="+mn-ea"/>
                <a:sym typeface="+mn-lt"/>
              </a:rPr>
              <a:t>填空：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01738" y="2342072"/>
            <a:ext cx="2000250" cy="268605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01738" y="2342072"/>
            <a:ext cx="2000250" cy="2686050"/>
          </a:xfrm>
          <a:prstGeom prst="rect">
            <a:avLst/>
          </a:prstGeom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54846" y="1153587"/>
            <a:ext cx="6290072" cy="496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 anchor="ctr">
            <a:spAutoFit/>
          </a:bodyPr>
          <a:lstStyle/>
          <a:p>
            <a:pPr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cs typeface="+mn-ea"/>
                <a:sym typeface="+mn-lt"/>
              </a:rPr>
              <a:t>“足智多谋”写一段话：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813199" y="1835829"/>
            <a:ext cx="6026944" cy="1731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0066FF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0066FF"/>
                </a:solidFill>
                <a:cs typeface="+mn-ea"/>
                <a:sym typeface="+mn-lt"/>
              </a:rPr>
              <a:t>诸葛孔明幼时便学习博大精深的中国文化，并善于融会贯通、举一反三、集思广益，于是便造就了一个博古通今、才华横溢、出类拔萃的卧龙先生，并被后人奉为足智多谋，料事如神的神人宰相。</a:t>
            </a:r>
            <a:endParaRPr lang="zh-CN" altLang="en-US" sz="1800" dirty="0">
              <a:solidFill>
                <a:srgbClr val="0066FF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3508011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6601738" y="2342072"/>
            <a:ext cx="2000250" cy="2686050"/>
          </a:xfrm>
          <a:prstGeom prst="rect">
            <a:avLst/>
          </a:prstGeom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41774" y="1725613"/>
            <a:ext cx="6263876" cy="2146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266700" indent="-266700" algn="ctr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呕心沥血   处心积虑   得意忘形  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algn="ctr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兴高采烈   臭名远扬   举世闻名  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(1)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老师为了我们 </a:t>
            </a:r>
            <a:r>
              <a:rPr lang="zh-CN" altLang="en-US" sz="1800" b="1" u="sng" dirty="0">
                <a:solidFill>
                  <a:prstClr val="black"/>
                </a:solidFill>
                <a:cs typeface="+mn-ea"/>
                <a:sym typeface="+mn-lt"/>
              </a:rPr>
              <a:t>                   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了一生，如今年过花甲，咱们可得经常去看望他。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(2)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没想到你们这么不长进，老是</a:t>
            </a:r>
            <a:r>
              <a:rPr lang="zh-CN" altLang="en-US" sz="1800" b="1" u="sng" dirty="0">
                <a:solidFill>
                  <a:prstClr val="black"/>
                </a:solidFill>
                <a:cs typeface="+mn-ea"/>
                <a:sym typeface="+mn-lt"/>
              </a:rPr>
              <a:t>                  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地想要分家产。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877491" y="1325564"/>
            <a:ext cx="6019800" cy="330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1700" b="1">
                <a:solidFill>
                  <a:srgbClr val="000000"/>
                </a:solidFill>
                <a:cs typeface="+mn-ea"/>
                <a:sym typeface="+mn-lt"/>
              </a:rPr>
              <a:t>读句子，根据感情色彩选词填空。</a:t>
            </a:r>
            <a:endParaRPr lang="zh-CN" altLang="en-US" sz="1700" b="1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2801517" y="2619266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呕心沥血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4138613" y="3417645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处心积虑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3508011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689374" y="1376363"/>
            <a:ext cx="7349726" cy="2097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(3)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大家听说总政歌舞团要来我们这里演出，个个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_________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 ，奔走相告。 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(4)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你这次段考有点进步，应再接再厉，可别就 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__________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，松懈下来了！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(5)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中国的长城，埃及的金字塔，都是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__________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的古代建筑。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marL="266700" indent="-266700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(6)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这些民族败类，干了那么多伤天害理之事，早已 </a:t>
            </a:r>
            <a:r>
              <a:rPr lang="en-US" altLang="zh-CN" sz="1800" b="1" dirty="0">
                <a:solidFill>
                  <a:prstClr val="black"/>
                </a:solidFill>
                <a:cs typeface="+mn-ea"/>
                <a:sym typeface="+mn-lt"/>
              </a:rPr>
              <a:t>________</a:t>
            </a: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了，在我们这里是妇孺唾弃。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5597252" y="2270172"/>
            <a:ext cx="114959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得意忘形 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>
            <a:spLocks noChangeArrowheads="1"/>
          </p:cNvSpPr>
          <p:nvPr/>
        </p:nvSpPr>
        <p:spPr bwMode="auto">
          <a:xfrm>
            <a:off x="4560070" y="3056030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举世闻名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>
            <a:spLocks noChangeArrowheads="1"/>
          </p:cNvSpPr>
          <p:nvPr/>
        </p:nvSpPr>
        <p:spPr bwMode="auto">
          <a:xfrm>
            <a:off x="6024829" y="3440379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臭名远扬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>
            <a:spLocks noChangeArrowheads="1"/>
          </p:cNvSpPr>
          <p:nvPr/>
        </p:nvSpPr>
        <p:spPr bwMode="auto">
          <a:xfrm>
            <a:off x="5791745" y="1392483"/>
            <a:ext cx="1085874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800" b="1" dirty="0">
                <a:solidFill>
                  <a:srgbClr val="C00000"/>
                </a:solidFill>
                <a:cs typeface="+mn-ea"/>
                <a:sym typeface="+mn-lt"/>
              </a:rPr>
              <a:t>兴高采烈</a:t>
            </a:r>
            <a:endParaRPr lang="zh-CN" altLang="en-US" sz="1800" b="1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>
          <a:xfrm>
            <a:off x="254364" y="198467"/>
            <a:ext cx="3508011" cy="373856"/>
          </a:xfrm>
        </p:spPr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练一练，学运用。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51287" y="1185864"/>
            <a:ext cx="229293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marL="257175" indent="-257175" defTabSz="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b="1">
                <a:solidFill>
                  <a:srgbClr val="3333FF"/>
                </a:solidFill>
                <a:cs typeface="+mn-ea"/>
                <a:sym typeface="+mn-lt"/>
              </a:rPr>
              <a:t>我拓展，我积累。</a:t>
            </a:r>
            <a:endParaRPr lang="zh-CN" altLang="en-US" sz="1800" b="1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5061349" y="1185864"/>
            <a:ext cx="2577703" cy="1822450"/>
          </a:xfrm>
          <a:prstGeom prst="wedgeRoundRectCallout">
            <a:avLst>
              <a:gd name="adj1" fmla="val -45637"/>
              <a:gd name="adj2" fmla="val 66761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我还积累了：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鞠躬尽瘁   争先恐后     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肝胆相照   不拘一格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刚愎自用   趋之若鹜    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臭味相投   离经叛道 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1532335" y="1757363"/>
            <a:ext cx="2318147" cy="874713"/>
          </a:xfrm>
          <a:prstGeom prst="wedgeRoundRectCallout">
            <a:avLst>
              <a:gd name="adj1" fmla="val 45417"/>
              <a:gd name="adj2" fmla="val 92294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小朋友，你还积累了哪些类似的词语？</a:t>
            </a:r>
            <a:endParaRPr lang="en-US" altLang="zh-CN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7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2" y="3333753"/>
            <a:ext cx="95607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92068" y="2692402"/>
            <a:ext cx="1554956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1537133"/>
            <a:ext cx="9144000" cy="2069235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6" name="任意多边形: 形状 5"/>
          <p:cNvSpPr/>
          <p:nvPr/>
        </p:nvSpPr>
        <p:spPr>
          <a:xfrm flipV="1">
            <a:off x="451196" y="1218391"/>
            <a:ext cx="4976320" cy="2757791"/>
          </a:xfrm>
          <a:custGeom>
            <a:avLst/>
            <a:gdLst>
              <a:gd name="connsiteX0" fmla="*/ 128585 w 6635093"/>
              <a:gd name="connsiteY0" fmla="*/ 5026479 h 5026479"/>
              <a:gd name="connsiteX1" fmla="*/ 0 w 6635093"/>
              <a:gd name="connsiteY1" fmla="*/ 5026479 h 5026479"/>
              <a:gd name="connsiteX2" fmla="*/ 0 w 6635093"/>
              <a:gd name="connsiteY2" fmla="*/ 0 h 5026479"/>
              <a:gd name="connsiteX3" fmla="*/ 128585 w 6635093"/>
              <a:gd name="connsiteY3" fmla="*/ 0 h 5026479"/>
              <a:gd name="connsiteX4" fmla="*/ 128585 w 6635093"/>
              <a:gd name="connsiteY4" fmla="*/ 4891494 h 5026479"/>
              <a:gd name="connsiteX5" fmla="*/ 6506501 w 6635093"/>
              <a:gd name="connsiteY5" fmla="*/ 4891494 h 5026479"/>
              <a:gd name="connsiteX6" fmla="*/ 6506501 w 6635093"/>
              <a:gd name="connsiteY6" fmla="*/ 4527223 h 5026479"/>
              <a:gd name="connsiteX7" fmla="*/ 6635089 w 6635093"/>
              <a:gd name="connsiteY7" fmla="*/ 4527223 h 5026479"/>
              <a:gd name="connsiteX8" fmla="*/ 6635089 w 6635093"/>
              <a:gd name="connsiteY8" fmla="*/ 4891494 h 5026479"/>
              <a:gd name="connsiteX9" fmla="*/ 6635093 w 6635093"/>
              <a:gd name="connsiteY9" fmla="*/ 4891494 h 5026479"/>
              <a:gd name="connsiteX10" fmla="*/ 6635093 w 6635093"/>
              <a:gd name="connsiteY10" fmla="*/ 5026477 h 5026479"/>
              <a:gd name="connsiteX11" fmla="*/ 128585 w 6635093"/>
              <a:gd name="connsiteY11" fmla="*/ 5026477 h 50264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635093" h="5026479">
                <a:moveTo>
                  <a:pt x="128585" y="5026479"/>
                </a:moveTo>
                <a:lnTo>
                  <a:pt x="0" y="5026479"/>
                </a:lnTo>
                <a:lnTo>
                  <a:pt x="0" y="0"/>
                </a:lnTo>
                <a:lnTo>
                  <a:pt x="128585" y="0"/>
                </a:lnTo>
                <a:lnTo>
                  <a:pt x="128585" y="4891494"/>
                </a:lnTo>
                <a:lnTo>
                  <a:pt x="6506501" y="4891494"/>
                </a:lnTo>
                <a:lnTo>
                  <a:pt x="6506501" y="4527223"/>
                </a:lnTo>
                <a:lnTo>
                  <a:pt x="6635089" y="4527223"/>
                </a:lnTo>
                <a:lnTo>
                  <a:pt x="6635089" y="4891494"/>
                </a:lnTo>
                <a:lnTo>
                  <a:pt x="6635093" y="4891494"/>
                </a:lnTo>
                <a:lnTo>
                  <a:pt x="6635093" y="5026477"/>
                </a:lnTo>
                <a:lnTo>
                  <a:pt x="128585" y="502647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13" name="任意多边形: 形状 12"/>
          <p:cNvSpPr/>
          <p:nvPr/>
        </p:nvSpPr>
        <p:spPr>
          <a:xfrm rot="5400000" flipH="1">
            <a:off x="5244205" y="476510"/>
            <a:ext cx="2653810" cy="4243388"/>
          </a:xfrm>
          <a:custGeom>
            <a:avLst/>
            <a:gdLst>
              <a:gd name="connsiteX0" fmla="*/ 4244211 w 4244211"/>
              <a:gd name="connsiteY0" fmla="*/ 1 h 5657851"/>
              <a:gd name="connsiteX1" fmla="*/ 4244211 w 4244211"/>
              <a:gd name="connsiteY1" fmla="*/ 128587 h 5657851"/>
              <a:gd name="connsiteX2" fmla="*/ 126206 w 4244211"/>
              <a:gd name="connsiteY2" fmla="*/ 128587 h 5657851"/>
              <a:gd name="connsiteX3" fmla="*/ 126206 w 4244211"/>
              <a:gd name="connsiteY3" fmla="*/ 5657851 h 5657851"/>
              <a:gd name="connsiteX4" fmla="*/ 0 w 4244211"/>
              <a:gd name="connsiteY4" fmla="*/ 5657851 h 5657851"/>
              <a:gd name="connsiteX5" fmla="*/ 0 w 4244211"/>
              <a:gd name="connsiteY5" fmla="*/ 0 h 5657851"/>
              <a:gd name="connsiteX6" fmla="*/ 126206 w 4244211"/>
              <a:gd name="connsiteY6" fmla="*/ 0 h 5657851"/>
              <a:gd name="connsiteX7" fmla="*/ 126206 w 4244211"/>
              <a:gd name="connsiteY7" fmla="*/ 1 h 5657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244211" h="5657851">
                <a:moveTo>
                  <a:pt x="4244211" y="1"/>
                </a:moveTo>
                <a:lnTo>
                  <a:pt x="4244211" y="128587"/>
                </a:lnTo>
                <a:lnTo>
                  <a:pt x="126206" y="128587"/>
                </a:lnTo>
                <a:lnTo>
                  <a:pt x="126206" y="5657851"/>
                </a:lnTo>
                <a:lnTo>
                  <a:pt x="0" y="5657851"/>
                </a:lnTo>
                <a:lnTo>
                  <a:pt x="0" y="0"/>
                </a:lnTo>
                <a:lnTo>
                  <a:pt x="126206" y="0"/>
                </a:lnTo>
                <a:lnTo>
                  <a:pt x="126206" y="1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 flipH="1">
            <a:off x="8503526" y="986291"/>
            <a:ext cx="292605" cy="362054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 flipH="1">
            <a:off x="0" y="0"/>
            <a:ext cx="346061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 flipH="1">
            <a:off x="-1" y="228600"/>
            <a:ext cx="2631332" cy="17509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noFill/>
          </a:ln>
          <a:effectLst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 flipH="1">
            <a:off x="5427516" y="4968402"/>
            <a:ext cx="3716485" cy="175098"/>
          </a:xfrm>
          <a:prstGeom prst="rect">
            <a:avLst/>
          </a:prstGeom>
          <a:gradFill flip="none" rotWithShape="1">
            <a:gsLst>
              <a:gs pos="0">
                <a:srgbClr val="30B593"/>
              </a:gs>
              <a:gs pos="100000">
                <a:srgbClr val="00B050"/>
              </a:gs>
            </a:gsLst>
            <a:lin ang="2700000" scaled="1"/>
            <a:tileRect/>
          </a:gradFill>
          <a:ln>
            <a:solidFill>
              <a:schemeClr val="bg1"/>
            </a:solidFill>
          </a:ln>
          <a:effectLst>
            <a:outerShdw blurRad="38100" dist="12700" dir="10800000" algn="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grpSp>
        <p:nvGrpSpPr>
          <p:cNvPr id="30" name="组合 29"/>
          <p:cNvGrpSpPr/>
          <p:nvPr/>
        </p:nvGrpSpPr>
        <p:grpSpPr>
          <a:xfrm>
            <a:off x="671222" y="1713522"/>
            <a:ext cx="4752665" cy="882071"/>
            <a:chOff x="894963" y="2284695"/>
            <a:chExt cx="6336886" cy="1176094"/>
          </a:xfrm>
        </p:grpSpPr>
        <p:sp>
          <p:nvSpPr>
            <p:cNvPr id="22" name="文本框 21"/>
            <p:cNvSpPr txBox="1"/>
            <p:nvPr/>
          </p:nvSpPr>
          <p:spPr>
            <a:xfrm>
              <a:off x="894963" y="2284695"/>
              <a:ext cx="606319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谢谢各位倾听！</a:t>
              </a:r>
              <a:endParaRPr lang="zh-CN" altLang="en-US" sz="5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1033541" y="3460789"/>
              <a:ext cx="619830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" name="图片 2" descr="图片包含 草, 户外, 建筑, 房子&#10;&#10;描述已自动生成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432819" y="386804"/>
            <a:ext cx="2917136" cy="4369892"/>
          </a:xfrm>
          <a:prstGeom prst="rect">
            <a:avLst/>
          </a:prstGeom>
          <a:ln w="22225">
            <a:solidFill>
              <a:schemeClr val="bg1"/>
            </a:solidFill>
          </a:ln>
          <a:effectLst>
            <a:outerShdw blurRad="114300" sx="101000" sy="101000" algn="ctr" rotWithShape="0">
              <a:prstClr val="black">
                <a:alpha val="10000"/>
              </a:prst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学习目标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757238" y="1160465"/>
            <a:ext cx="7743825" cy="33932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133350" indent="-13335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1.通过“交流平台”的学习，能把握文字情感基调，通过语速、语调和节奏的变化读出文字中蕴含的情感。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33350" indent="-13335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2.能发现“词句段运用”中第一部分里左右两组词语在情感色彩上的不同。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33350" indent="-13335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3.理解逗号的用法，并正确使用。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33350" indent="-13335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4.通过看图、学会横版与竖版两种写法。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  <a:p>
            <a:pPr marL="133350" indent="-13335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5. 积累有关描写国家政治民生的四字词语。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" name="矩形 15"/>
          <p:cNvSpPr>
            <a:spLocks noChangeArrowheads="1"/>
          </p:cNvSpPr>
          <p:nvPr/>
        </p:nvSpPr>
        <p:spPr bwMode="auto">
          <a:xfrm>
            <a:off x="3957638" y="2356938"/>
            <a:ext cx="4018137" cy="1928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270510" defTabSz="342900" fontAlgn="base">
              <a:lnSpc>
                <a:spcPct val="150000"/>
              </a:lnSpc>
              <a:spcBef>
                <a:spcPct val="0"/>
              </a:spcBef>
              <a:spcAft>
                <a:spcPts val="450"/>
              </a:spcAft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我发现大家交流的是怎样有感情地朗读课文</a:t>
            </a:r>
            <a:r>
              <a:rPr lang="en-US" altLang="zh-CN" sz="1500" dirty="0">
                <a:solidFill>
                  <a:srgbClr val="C00000"/>
                </a:solidFill>
                <a:cs typeface="+mn-ea"/>
                <a:sym typeface="+mn-lt"/>
              </a:rPr>
              <a:t>(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通过朗读把充沛的感情表达出来</a:t>
            </a:r>
            <a:r>
              <a:rPr lang="en-US" altLang="zh-CN" sz="1500" dirty="0">
                <a:solidFill>
                  <a:srgbClr val="C00000"/>
                </a:solidFill>
                <a:cs typeface="+mn-ea"/>
                <a:sym typeface="+mn-lt"/>
              </a:rPr>
              <a:t>)</a:t>
            </a: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，方法有：</a:t>
            </a: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 indent="270510" defTabSz="342900" fontAlgn="base">
              <a:lnSpc>
                <a:spcPct val="150000"/>
              </a:lnSpc>
              <a:spcBef>
                <a:spcPct val="0"/>
              </a:spcBef>
              <a:spcAft>
                <a:spcPts val="450"/>
              </a:spcAft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①准确地把握课文的感情基调；  </a:t>
            </a:r>
            <a:endParaRPr lang="en-US" altLang="zh-CN" sz="1500" dirty="0">
              <a:solidFill>
                <a:srgbClr val="C00000"/>
              </a:solidFill>
              <a:cs typeface="+mn-ea"/>
              <a:sym typeface="+mn-lt"/>
            </a:endParaRPr>
          </a:p>
          <a:p>
            <a:pPr indent="270510" defTabSz="342900" fontAlgn="base">
              <a:lnSpc>
                <a:spcPct val="150000"/>
              </a:lnSpc>
              <a:spcBef>
                <a:spcPct val="0"/>
              </a:spcBef>
              <a:spcAft>
                <a:spcPts val="450"/>
              </a:spcAft>
            </a:pPr>
            <a:r>
              <a:rPr lang="zh-CN" altLang="en-US" sz="1500" dirty="0">
                <a:solidFill>
                  <a:srgbClr val="C00000"/>
                </a:solidFill>
                <a:cs typeface="+mn-ea"/>
                <a:sym typeface="+mn-lt"/>
              </a:rPr>
              <a:t>②通过调整语速、语调和节奏来表现课文的感情。</a:t>
            </a:r>
            <a:endParaRPr lang="zh-CN" altLang="en-US" sz="15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730614" y="1252539"/>
            <a:ext cx="2344231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b="1" dirty="0">
                <a:solidFill>
                  <a:srgbClr val="3333FF"/>
                </a:solidFill>
                <a:latin typeface="+mn-lt"/>
                <a:ea typeface="+mn-ea"/>
                <a:cs typeface="+mn-ea"/>
                <a:sym typeface="+mn-lt"/>
              </a:rPr>
              <a:t>读一读，找规律。</a:t>
            </a:r>
            <a:endParaRPr lang="zh-CN" altLang="en-US" sz="1800" b="1" dirty="0">
              <a:solidFill>
                <a:srgbClr val="3333F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" name="Picture 1" descr="C:\Users\Administrator\AppData\Roaming\Tencent\Users\541737432\QQ\WinTemp\RichOle\4YL_MR9@Z(JYO@GMAOD}DYP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953261" y="1809751"/>
            <a:ext cx="2472926" cy="2476500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7" name="组合 6"/>
          <p:cNvGrpSpPr/>
          <p:nvPr/>
        </p:nvGrpSpPr>
        <p:grpSpPr bwMode="auto">
          <a:xfrm>
            <a:off x="4726560" y="1397031"/>
            <a:ext cx="2958703" cy="552450"/>
            <a:chOff x="3982768" y="2623775"/>
            <a:chExt cx="7688016" cy="554182"/>
          </a:xfrm>
        </p:grpSpPr>
        <p:sp>
          <p:nvSpPr>
            <p:cNvPr id="9" name="云形标注 12"/>
            <p:cNvSpPr/>
            <p:nvPr/>
          </p:nvSpPr>
          <p:spPr>
            <a:xfrm>
              <a:off x="3982768" y="2623775"/>
              <a:ext cx="7391014" cy="554182"/>
            </a:xfrm>
            <a:prstGeom prst="cloudCallout">
              <a:avLst>
                <a:gd name="adj1" fmla="val -48811"/>
                <a:gd name="adj2" fmla="val 47769"/>
              </a:avLst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34290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b="1" noProof="1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 6"/>
            <p:cNvSpPr>
              <a:spLocks noChangeArrowheads="1"/>
            </p:cNvSpPr>
            <p:nvPr/>
          </p:nvSpPr>
          <p:spPr bwMode="auto">
            <a:xfrm>
              <a:off x="4555922" y="2723933"/>
              <a:ext cx="7114862" cy="3087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000000"/>
                  </a:solidFill>
                  <a:cs typeface="+mn-ea"/>
                  <a:sym typeface="+mn-lt"/>
                </a:rPr>
                <a:t>你读了这些话，你了解了什么？</a:t>
              </a:r>
              <a:endParaRPr lang="zh-CN" altLang="en-US" b="1" dirty="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76825" y="1343562"/>
            <a:ext cx="3038475" cy="304800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962025" y="1988189"/>
            <a:ext cx="3933825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defTabSz="342900" fontAlgn="base" latinLnBrk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下面这段文章选自闻一多的《七子之歌》，先想想课文表达什么感情？再想想用怎样的语速、语调、节奏来读？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4" name="矩形 1"/>
          <p:cNvSpPr>
            <a:spLocks noChangeArrowheads="1"/>
          </p:cNvSpPr>
          <p:nvPr/>
        </p:nvSpPr>
        <p:spPr bwMode="auto">
          <a:xfrm>
            <a:off x="838202" y="1316310"/>
            <a:ext cx="229293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marL="257175" indent="-257175" defTabSz="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800" b="1" dirty="0">
                <a:solidFill>
                  <a:srgbClr val="3333FF"/>
                </a:solidFill>
                <a:cs typeface="+mn-ea"/>
                <a:sym typeface="+mn-lt"/>
              </a:rPr>
              <a:t>练一练，学运用。</a:t>
            </a:r>
            <a:endParaRPr lang="zh-CN" altLang="en-US" sz="1800" b="1" dirty="0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6" name="文本框 99"/>
          <p:cNvSpPr txBox="1">
            <a:spLocks noChangeArrowheads="1"/>
          </p:cNvSpPr>
          <p:nvPr/>
        </p:nvSpPr>
        <p:spPr bwMode="auto">
          <a:xfrm>
            <a:off x="5334000" y="1662558"/>
            <a:ext cx="3400425" cy="2562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/>
          <a:p>
            <a:pPr algn="ctr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七子之歌</a:t>
            </a: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(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节选</a:t>
            </a:r>
            <a:r>
              <a:rPr lang="en-US" altLang="zh-CN" sz="1200" dirty="0">
                <a:solidFill>
                  <a:prstClr val="black"/>
                </a:solidFill>
                <a:cs typeface="+mn-ea"/>
                <a:sym typeface="+mn-lt"/>
              </a:rPr>
              <a:t>)</a:t>
            </a:r>
            <a:endParaRPr lang="en-US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algn="ctr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香港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我好比凤阙阶守夜的黄豹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母亲啊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我身份虽微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地位险要。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如今狞恶的海狮扑在我身上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咬着我的骨肉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咽着我的脂膏；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母亲啊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我哭泣号啕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呼你不应。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母亲啊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快让我躲入你的怀抱！</a:t>
            </a:r>
            <a:endParaRPr lang="zh-CN" altLang="zh-CN" sz="12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母亲！我要回来</a:t>
            </a:r>
            <a:r>
              <a:rPr lang="zh-CN" altLang="en-US" sz="1200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zh-CN" sz="1200" dirty="0">
                <a:solidFill>
                  <a:prstClr val="black"/>
                </a:solidFill>
                <a:cs typeface="+mn-ea"/>
                <a:sym typeface="+mn-lt"/>
              </a:rPr>
              <a:t>母亲！</a:t>
            </a:r>
            <a:endParaRPr lang="zh-CN" altLang="en-US" sz="1200" dirty="0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66775" y="1478213"/>
            <a:ext cx="7477125" cy="53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 anchor="ctr">
            <a:spAutoFit/>
          </a:bodyPr>
          <a:lstStyle/>
          <a:p>
            <a:pPr indent="466725"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文字的感情基调是什么？用怎么样的语音、语调和节奏朗读？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95350" y="2398714"/>
            <a:ext cx="7415330" cy="1647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indent="304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  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这篇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文章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表达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了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强烈的希望香港回归祖国的愿望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把香港比作儿子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大陆是母亲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母子分离那是非常伤感的。所以可以读得慢一点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语调低沉些</a:t>
            </a:r>
            <a:r>
              <a:rPr lang="zh-CN" altLang="en-US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zh-CN" sz="1800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以体现受到的苦痛、伤感而又殷切希望回归的心情。</a:t>
            </a:r>
            <a:endParaRPr lang="zh-CN" altLang="en-US" sz="1800" dirty="0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741761" y="1214439"/>
            <a:ext cx="1975541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/>
          <a:p>
            <a:pPr marL="257175" indent="-257175" defTabSz="342900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l"/>
            </a:pPr>
            <a:r>
              <a:rPr lang="zh-CN" altLang="en-US" sz="1500" b="1" dirty="0">
                <a:solidFill>
                  <a:srgbClr val="3333FF"/>
                </a:solidFill>
                <a:cs typeface="+mn-ea"/>
                <a:sym typeface="+mn-lt"/>
              </a:rPr>
              <a:t>我拓展，我积累。</a:t>
            </a:r>
            <a:endParaRPr lang="zh-CN" altLang="en-US" sz="1500" b="1" dirty="0">
              <a:solidFill>
                <a:srgbClr val="3333FF"/>
              </a:solidFill>
              <a:cs typeface="+mn-ea"/>
              <a:sym typeface="+mn-lt"/>
            </a:endParaRPr>
          </a:p>
        </p:txBody>
      </p:sp>
      <p:sp>
        <p:nvSpPr>
          <p:cNvPr id="9" name="圆角矩形标注 11"/>
          <p:cNvSpPr/>
          <p:nvPr/>
        </p:nvSpPr>
        <p:spPr>
          <a:xfrm>
            <a:off x="5042299" y="1832882"/>
            <a:ext cx="2672953" cy="1008745"/>
          </a:xfrm>
          <a:prstGeom prst="wedgeRoundRectCallout">
            <a:avLst>
              <a:gd name="adj1" fmla="val -41882"/>
              <a:gd name="adj2" fmla="val 75876"/>
              <a:gd name="adj3" fmla="val 16667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b="1" dirty="0">
                <a:solidFill>
                  <a:prstClr val="black"/>
                </a:solidFill>
                <a:cs typeface="+mn-ea"/>
                <a:sym typeface="+mn-lt"/>
              </a:rPr>
              <a:t>平时阅读中，我在朗读时将一些关键性的词语读成重音，也能很好地表达感情。</a:t>
            </a:r>
            <a:endParaRPr lang="zh-CN" altLang="en-US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1" name="圆角矩形标注 12"/>
          <p:cNvSpPr/>
          <p:nvPr/>
        </p:nvSpPr>
        <p:spPr>
          <a:xfrm>
            <a:off x="1738312" y="1990725"/>
            <a:ext cx="1728788" cy="765176"/>
          </a:xfrm>
          <a:prstGeom prst="wedgeRoundRectCallout">
            <a:avLst>
              <a:gd name="adj1" fmla="val 55746"/>
              <a:gd name="adj2" fmla="val 80668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500" b="1" dirty="0">
                <a:solidFill>
                  <a:prstClr val="black"/>
                </a:solidFill>
                <a:cs typeface="+mn-ea"/>
                <a:sym typeface="+mn-lt"/>
              </a:rPr>
              <a:t> 小朋友，你有什么好方法？</a:t>
            </a:r>
            <a:endParaRPr lang="zh-CN" altLang="en-US" sz="15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12" name="Picture 1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3191" y="3213101"/>
            <a:ext cx="956072" cy="145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13" descr="C:\Users\Administrator\Desktop\17e1884f61f242d2a7c5ee365a480b19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93258" y="2571751"/>
            <a:ext cx="1554956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1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交流平台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850822" y="1198204"/>
            <a:ext cx="5845254" cy="435376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lIns="68580" tIns="34290" rIns="68580" bIns="34290" anchor="ctr">
            <a:spAutoFit/>
          </a:bodyPr>
          <a:lstStyle>
            <a:lvl1pPr indent="6223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indent="0" defTabSz="342900" eaLnBrk="1" fontAlgn="base" latinLnBrk="1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srgbClr val="FF3399"/>
                </a:solidFill>
                <a:latin typeface="+mn-lt"/>
                <a:ea typeface="+mn-ea"/>
                <a:cs typeface="+mn-ea"/>
                <a:sym typeface="+mn-lt"/>
              </a:rPr>
              <a:t>她找哇，找哇，终于在一座山上找到了一个很小的泉眼。</a:t>
            </a:r>
            <a:endParaRPr lang="zh-CN" altLang="en-US" sz="1800" b="1" dirty="0">
              <a:solidFill>
                <a:srgbClr val="FF3399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619500" y="1636699"/>
            <a:ext cx="4551806" cy="2844800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         读这句话，我们可以从“找哇，找哇”“终于”“很小”感受到小姑娘走了很多很多地方，走了很远很远的路程，花了很长很长的时间，费了很大很大的力气，才好不容易的找到泉眼，还是很小的泉眼，为了读出她的“不容易”，就要将这几个词语读成重音，还要读得慢、拖长音，就能很好地表达感情。</a:t>
            </a:r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447519" y="1570023"/>
            <a:ext cx="3171982" cy="3506802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bldLvl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6" name="圆角矩形标注 13"/>
          <p:cNvSpPr/>
          <p:nvPr/>
        </p:nvSpPr>
        <p:spPr>
          <a:xfrm>
            <a:off x="1187572" y="3137065"/>
            <a:ext cx="1447800" cy="909637"/>
          </a:xfrm>
          <a:prstGeom prst="wedgeRoundRectCallout">
            <a:avLst>
              <a:gd name="adj1" fmla="val 38655"/>
              <a:gd name="adj2" fmla="val -86249"/>
              <a:gd name="adj3" fmla="val 1666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读一读，你发现了什么？</a:t>
            </a:r>
            <a:endParaRPr lang="zh-CN" altLang="en-US" sz="18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078956" y="2916509"/>
            <a:ext cx="5188744" cy="1361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indent="337185" defTabSz="3429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上下两组相对的词语意思相近，但是感情色彩不同。上面一行都是褒义词——褒义词就是表扬，肯定，赞许的好词语。下面一行都是贬义词</a:t>
            </a:r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——</a:t>
            </a:r>
            <a:r>
              <a:rPr lang="zh-CN" altLang="en-US" dirty="0">
                <a:solidFill>
                  <a:srgbClr val="C00000"/>
                </a:solidFill>
                <a:cs typeface="+mn-ea"/>
                <a:sym typeface="+mn-lt"/>
              </a:rPr>
              <a:t>贬义词就是批评、否定、贬低的不好听的词语。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>
            <a:spLocks noChangeArrowheads="1"/>
          </p:cNvSpPr>
          <p:nvPr/>
        </p:nvSpPr>
        <p:spPr bwMode="auto">
          <a:xfrm>
            <a:off x="1021221" y="2026054"/>
            <a:ext cx="7460908" cy="300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defTabSz="3429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500" dirty="0">
                <a:solidFill>
                  <a:prstClr val="black"/>
                </a:solidFill>
                <a:cs typeface="+mn-ea"/>
                <a:sym typeface="+mn-lt"/>
              </a:rPr>
              <a:t>举世闻名   兴高采烈   足智多谋   呕心沥血  臭名远扬   得意忘形   诡计多端   处心积虑</a:t>
            </a:r>
            <a:endParaRPr lang="zh-CN" altLang="en-US" sz="15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11" name="组合 14"/>
          <p:cNvGrpSpPr/>
          <p:nvPr/>
        </p:nvGrpSpPr>
        <p:grpSpPr bwMode="auto">
          <a:xfrm>
            <a:off x="854869" y="1280647"/>
            <a:ext cx="7812881" cy="459122"/>
            <a:chOff x="773119" y="934630"/>
            <a:chExt cx="10416544" cy="459534"/>
          </a:xfrm>
        </p:grpSpPr>
        <p:sp>
          <p:nvSpPr>
            <p:cNvPr id="12" name="矩形 1"/>
            <p:cNvSpPr>
              <a:spLocks noChangeArrowheads="1"/>
            </p:cNvSpPr>
            <p:nvPr/>
          </p:nvSpPr>
          <p:spPr bwMode="auto">
            <a:xfrm>
              <a:off x="1242388" y="991118"/>
              <a:ext cx="9947275" cy="3696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defTabSz="342900" fontAlgn="base"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800" dirty="0">
                  <a:solidFill>
                    <a:prstClr val="black"/>
                  </a:solidFill>
                  <a:cs typeface="+mn-ea"/>
                  <a:sym typeface="+mn-lt"/>
                </a:rPr>
                <a:t>下面每组词语的意思有什么相同和不同？选择其中一个词语写一段话。</a:t>
              </a:r>
              <a:endParaRPr lang="zh-CN" altLang="en-US" sz="18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pic>
          <p:nvPicPr>
            <p:cNvPr id="13" name="Picture 12"/>
            <p:cNvPicPr>
              <a:picLocks noChangeAspect="1" noChangeArrowheads="1"/>
            </p:cNvPicPr>
            <p:nvPr/>
          </p:nvPicPr>
          <p:blipFill>
            <a:blip r:embed="rId1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73119" y="934630"/>
              <a:ext cx="443577" cy="459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sz="2700" dirty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en-US" sz="27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Rectangle 5"/>
          <p:cNvSpPr/>
          <p:nvPr/>
        </p:nvSpPr>
        <p:spPr>
          <a:xfrm>
            <a:off x="767358" y="1022770"/>
            <a:ext cx="7609284" cy="3393237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 anchor="ctr">
            <a:spAutoFit/>
          </a:bodyPr>
          <a:lstStyle/>
          <a:p>
            <a:pPr marL="1209040" indent="-1209040"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noProof="1">
                <a:solidFill>
                  <a:srgbClr val="FF3399"/>
                </a:solidFill>
                <a:cs typeface="+mn-ea"/>
                <a:sym typeface="+mn-lt"/>
              </a:rPr>
              <a:t>举世闻名：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举世：全世界。全世界都知道。形容非常著名。</a:t>
            </a:r>
            <a:endParaRPr lang="zh-CN" altLang="en-US" sz="1800" noProof="1">
              <a:solidFill>
                <a:prstClr val="black"/>
              </a:solidFill>
              <a:cs typeface="+mn-ea"/>
              <a:sym typeface="+mn-lt"/>
            </a:endParaRPr>
          </a:p>
          <a:p>
            <a:pPr marL="1209040" indent="-1209040"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noProof="1">
                <a:solidFill>
                  <a:srgbClr val="FF3399"/>
                </a:solidFill>
                <a:cs typeface="+mn-ea"/>
                <a:sym typeface="+mn-lt"/>
              </a:rPr>
              <a:t>臭名远扬：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名：名声；扬：传播。坏名声传得很远。</a:t>
            </a:r>
            <a:endParaRPr lang="zh-CN" altLang="en-US" sz="1800" noProof="1">
              <a:solidFill>
                <a:prstClr val="black"/>
              </a:solidFill>
              <a:cs typeface="+mn-ea"/>
              <a:sym typeface="+mn-lt"/>
            </a:endParaRPr>
          </a:p>
          <a:p>
            <a:pPr marL="1209040" indent="-1209040"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noProof="1">
                <a:solidFill>
                  <a:srgbClr val="FF3399"/>
                </a:solidFill>
                <a:cs typeface="+mn-ea"/>
                <a:sym typeface="+mn-lt"/>
              </a:rPr>
              <a:t>兴高采烈：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兴：原指志趣，后指兴致；采：原指神采，后指精神；</a:t>
            </a:r>
            <a:endParaRPr lang="en-US" altLang="zh-CN" sz="1800" noProof="1">
              <a:solidFill>
                <a:prstClr val="black"/>
              </a:solidFill>
              <a:cs typeface="+mn-ea"/>
              <a:sym typeface="+mn-lt"/>
            </a:endParaRPr>
          </a:p>
          <a:p>
            <a:pPr marL="1209040" indent="-1209040"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800" noProof="1">
                <a:solidFill>
                  <a:prstClr val="black"/>
                </a:solidFill>
                <a:cs typeface="+mn-ea"/>
                <a:sym typeface="+mn-lt"/>
              </a:rPr>
              <a:t>                   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烈：旺盛。原指文章志趣高尚，言词犀利。后多形容兴致高，精神饱满。</a:t>
            </a:r>
            <a:endParaRPr lang="zh-CN" altLang="en-US" sz="1800" noProof="1">
              <a:solidFill>
                <a:prstClr val="black"/>
              </a:solidFill>
              <a:cs typeface="+mn-ea"/>
              <a:sym typeface="+mn-lt"/>
            </a:endParaRPr>
          </a:p>
          <a:p>
            <a:pPr defTabSz="342900" fontAlgn="base" latinLnBrk="1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noProof="1">
                <a:solidFill>
                  <a:srgbClr val="FF3399"/>
                </a:solidFill>
                <a:cs typeface="+mn-ea"/>
                <a:sym typeface="+mn-lt"/>
              </a:rPr>
              <a:t>得意忘形：</a:t>
            </a:r>
            <a:r>
              <a:rPr lang="zh-CN" altLang="en-US" sz="1800" noProof="1">
                <a:solidFill>
                  <a:prstClr val="black"/>
                </a:solidFill>
                <a:cs typeface="+mn-ea"/>
                <a:sym typeface="+mn-lt"/>
              </a:rPr>
              <a:t>形：形态。形容高兴得失去了常态。</a:t>
            </a:r>
            <a:endParaRPr lang="zh-CN" altLang="en-US" sz="1800" noProof="1">
              <a:solidFill>
                <a:prstClr val="black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gxa5r2z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1887</Words>
  <Application>WPS 演示</Application>
  <PresentationFormat>全屏显示(16:9)</PresentationFormat>
  <Paragraphs>142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思源黑体 CN Light</vt:lpstr>
      <vt:lpstr>思源黑体 CN Bold</vt:lpstr>
      <vt:lpstr>Calibri</vt:lpstr>
      <vt:lpstr>微软雅黑</vt:lpstr>
      <vt:lpstr>Arial Unicode MS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第一PPT模板网-WWW.1PPT.COM</dc:creator>
  <cp:lastModifiedBy>罗</cp:lastModifiedBy>
  <cp:revision>3</cp:revision>
  <dcterms:created xsi:type="dcterms:W3CDTF">2020-10-09T06:09:00Z</dcterms:created>
  <dcterms:modified xsi:type="dcterms:W3CDTF">2023-10-23T04:44:43Z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C2FFED23B1C747CCBCE23B85F43CE7AB_12</vt:lpwstr>
  </property>
</Properties>
</file>