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2.fntdata" ContentType="application/x-fontdata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4"/>
  </p:notesMasterIdLst>
  <p:sldIdLst>
    <p:sldId id="256" r:id="rId3"/>
    <p:sldId id="705" r:id="rId5"/>
    <p:sldId id="706" r:id="rId6"/>
    <p:sldId id="707" r:id="rId7"/>
    <p:sldId id="708" r:id="rId8"/>
    <p:sldId id="709" r:id="rId9"/>
    <p:sldId id="711" r:id="rId10"/>
    <p:sldId id="713" r:id="rId11"/>
    <p:sldId id="714" r:id="rId12"/>
    <p:sldId id="715" r:id="rId13"/>
    <p:sldId id="712" r:id="rId14"/>
    <p:sldId id="716" r:id="rId15"/>
    <p:sldId id="717" r:id="rId16"/>
    <p:sldId id="718" r:id="rId17"/>
    <p:sldId id="719" r:id="rId18"/>
    <p:sldId id="720" r:id="rId19"/>
    <p:sldId id="721" r:id="rId20"/>
    <p:sldId id="722" r:id="rId21"/>
    <p:sldId id="723" r:id="rId22"/>
    <p:sldId id="258" r:id="rId23"/>
  </p:sldIdLst>
  <p:sldSz cx="9144000" cy="5143500" type="screen16x9"/>
  <p:notesSz cx="6858000" cy="9144000"/>
  <p:embeddedFontLst>
    <p:embeddedFont>
      <p:font typeface="思源黑体 CN Bold" panose="02010600030101010101" pitchFamily="34" charset="-122"/>
      <p:regular r:id="rId27"/>
    </p:embeddedFont>
    <p:embeddedFont>
      <p:font typeface="微软雅黑" panose="020B0503020204020204" charset="-122"/>
      <p:regular r:id="rId28"/>
    </p:embeddedFont>
  </p:embeddedFontLst>
  <p:custDataLst>
    <p:tags r:id="rId29"/>
  </p:custData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B48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21" autoAdjust="0"/>
    <p:restoredTop sz="94660"/>
  </p:normalViewPr>
  <p:slideViewPr>
    <p:cSldViewPr snapToGrid="0">
      <p:cViewPr>
        <p:scale>
          <a:sx n="120" d="100"/>
          <a:sy n="120" d="100"/>
        </p:scale>
        <p:origin x="-1380" y="-51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9" Type="http://schemas.openxmlformats.org/officeDocument/2006/relationships/tags" Target="tags/tag1.xml"/><Relationship Id="rId28" Type="http://schemas.openxmlformats.org/officeDocument/2006/relationships/font" Target="fonts/font2.fntdata"/><Relationship Id="rId27" Type="http://schemas.openxmlformats.org/officeDocument/2006/relationships/font" Target="fonts/font1.fntdata"/><Relationship Id="rId26" Type="http://schemas.openxmlformats.org/officeDocument/2006/relationships/tableStyles" Target="tableStyles.xml"/><Relationship Id="rId25" Type="http://schemas.openxmlformats.org/officeDocument/2006/relationships/viewProps" Target="viewProps.xml"/><Relationship Id="rId24" Type="http://schemas.openxmlformats.org/officeDocument/2006/relationships/presProps" Target="presProps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思源黑体 CN Bold" panose="02010600030101010101" pitchFamily="34" charset="-122"/>
                <a:ea typeface="思源黑体 CN Bold" panose="02010600030101010101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思源黑体 CN Bold" panose="02010600030101010101" pitchFamily="34" charset="-122"/>
                <a:ea typeface="思源黑体 CN Bold" panose="02010600030101010101" pitchFamily="34" charset="-122"/>
              </a:defRPr>
            </a:lvl1pPr>
          </a:lstStyle>
          <a:p>
            <a:fld id="{384D4971-EEA0-43C2-9182-D43410F72C2D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二级</a:t>
            </a:r>
            <a:endParaRPr lang="zh-CN" altLang="en-US" dirty="0"/>
          </a:p>
          <a:p>
            <a:pPr lvl="2"/>
            <a:r>
              <a:rPr lang="zh-CN" altLang="en-US" dirty="0"/>
              <a:t>三级</a:t>
            </a:r>
            <a:endParaRPr lang="zh-CN" altLang="en-US" dirty="0"/>
          </a:p>
          <a:p>
            <a:pPr lvl="3"/>
            <a:r>
              <a:rPr lang="zh-CN" altLang="en-US" dirty="0"/>
              <a:t>四级</a:t>
            </a:r>
            <a:endParaRPr lang="zh-CN" altLang="en-US" dirty="0"/>
          </a:p>
          <a:p>
            <a:pPr lvl="4"/>
            <a:r>
              <a:rPr lang="zh-CN" altLang="en-US" dirty="0"/>
              <a:t>五级</a:t>
            </a:r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思源黑体 CN Bold" panose="02010600030101010101" pitchFamily="34" charset="-122"/>
                <a:ea typeface="思源黑体 CN Bold" panose="02010600030101010101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思源黑体 CN Bold" panose="02010600030101010101" pitchFamily="34" charset="-122"/>
                <a:ea typeface="思源黑体 CN Bold" panose="02010600030101010101" pitchFamily="34" charset="-122"/>
              </a:defRPr>
            </a:lvl1pPr>
          </a:lstStyle>
          <a:p>
            <a:fld id="{25B71A38-9659-451C-8E9C-CF9B88C5C04E}" type="slidenum">
              <a:rPr lang="zh-CN" altLang="en-US" smtClean="0"/>
            </a:fld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思源黑体 CN Bold" panose="02010600030101010101" pitchFamily="34" charset="-122"/>
        <a:ea typeface="思源黑体 CN Bold" panose="02010600030101010101" pitchFamily="34" charset="-122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思源黑体 CN Bold" panose="02010600030101010101" pitchFamily="34" charset="-122"/>
        <a:ea typeface="思源黑体 CN Bold" panose="02010600030101010101" pitchFamily="34" charset="-122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思源黑体 CN Bold" panose="02010600030101010101" pitchFamily="34" charset="-122"/>
        <a:ea typeface="思源黑体 CN Bold" panose="02010600030101010101" pitchFamily="34" charset="-122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思源黑体 CN Bold" panose="02010600030101010101" pitchFamily="34" charset="-122"/>
        <a:ea typeface="思源黑体 CN Bold" panose="02010600030101010101" pitchFamily="34" charset="-122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思源黑体 CN Bold" panose="02010600030101010101" pitchFamily="34" charset="-122"/>
        <a:ea typeface="思源黑体 CN Bold" panose="02010600030101010101" pitchFamily="34" charset="-122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B71A38-9659-451C-8E9C-CF9B88C5C04E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FC6B7E2-0617-4AC1-993F-2E58B2FF18A7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cs"/>
              </a:rPr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cs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FC6B7E2-0617-4AC1-993F-2E58B2FF18A7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cs"/>
              </a:rPr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cs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FC6B7E2-0617-4AC1-993F-2E58B2FF18A7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cs"/>
              </a:rPr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cs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FC6B7E2-0617-4AC1-993F-2E58B2FF18A7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cs"/>
              </a:rPr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cs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FC6B7E2-0617-4AC1-993F-2E58B2FF18A7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cs"/>
              </a:rPr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cs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FC6B7E2-0617-4AC1-993F-2E58B2FF18A7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cs"/>
              </a:rPr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cs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FC6B7E2-0617-4AC1-993F-2E58B2FF18A7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cs"/>
              </a:rPr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cs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FC6B7E2-0617-4AC1-993F-2E58B2FF18A7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cs"/>
              </a:rPr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cs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FC6B7E2-0617-4AC1-993F-2E58B2FF18A7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cs"/>
              </a:rPr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cs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FC6B7E2-0617-4AC1-993F-2E58B2FF18A7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cs"/>
              </a:rPr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cs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FC6B7E2-0617-4AC1-993F-2E58B2FF18A7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cs"/>
              </a:rPr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cs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B71A38-9659-451C-8E9C-CF9B88C5C04E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FC6B7E2-0617-4AC1-993F-2E58B2FF18A7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cs"/>
              </a:rPr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cs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FC6B7E2-0617-4AC1-993F-2E58B2FF18A7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cs"/>
              </a:rPr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cs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FC6B7E2-0617-4AC1-993F-2E58B2FF18A7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cs"/>
              </a:rPr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cs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FC6B7E2-0617-4AC1-993F-2E58B2FF18A7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cs"/>
              </a:rPr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cs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FC6B7E2-0617-4AC1-993F-2E58B2FF18A7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cs"/>
              </a:rPr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cs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FC6B7E2-0617-4AC1-993F-2E58B2FF18A7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cs"/>
              </a:rPr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cs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FC6B7E2-0617-4AC1-993F-2E58B2FF18A7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cs"/>
              </a:rPr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cs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350174" y="1916832"/>
            <a:ext cx="735006" cy="24128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素材：</a:t>
            </a:r>
            <a:r>
              <a:rPr lang="en-US" altLang="zh-CN" sz="100" dirty="0">
                <a:solidFill>
                  <a:schemeClr val="bg1"/>
                </a:solidFill>
              </a:rPr>
              <a:t>www.1ppt.com/sucai/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背景：</a:t>
            </a:r>
            <a:r>
              <a:rPr lang="en-US" altLang="zh-CN" sz="100" dirty="0">
                <a:solidFill>
                  <a:schemeClr val="bg1"/>
                </a:solidFill>
              </a:rPr>
              <a:t>www.1ppt.com/beijing/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图表：</a:t>
            </a:r>
            <a:r>
              <a:rPr lang="en-US" altLang="zh-CN" sz="100" dirty="0">
                <a:solidFill>
                  <a:schemeClr val="bg1"/>
                </a:solidFill>
              </a:rPr>
              <a:t>www.1ppt.com/tubiao/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  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www.1ppt.com/powerpoint/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资料下载：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www.1ppt.com/ziliao/                   </a:t>
            </a:r>
            <a:r>
              <a:rPr lang="zh-CN" altLang="en-US" sz="100" dirty="0">
                <a:solidFill>
                  <a:schemeClr val="bg1"/>
                </a:solidFill>
              </a:rPr>
              <a:t>个人简历：</a:t>
            </a:r>
            <a:r>
              <a:rPr lang="en-US" altLang="zh-CN" sz="100" dirty="0">
                <a:solidFill>
                  <a:schemeClr val="bg1"/>
                </a:solidFill>
              </a:rPr>
              <a:t>www.1ppt.com/jianli/       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试卷下载：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www.1ppt.com/shiti/                     </a:t>
            </a:r>
            <a:r>
              <a:rPr lang="zh-CN" altLang="en-US" sz="100" dirty="0">
                <a:solidFill>
                  <a:schemeClr val="bg1"/>
                </a:solidFill>
              </a:rPr>
              <a:t>教案下载：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www.1ppt.com/jiaoan/         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手抄报：</a:t>
            </a:r>
            <a:r>
              <a:rPr lang="en-US" altLang="zh-CN" sz="100" dirty="0">
                <a:solidFill>
                  <a:schemeClr val="bg1"/>
                </a:solidFill>
              </a:rPr>
              <a:t>www.1ppt.com/shouchaobao/          PPT</a:t>
            </a:r>
            <a:r>
              <a:rPr lang="zh-CN" altLang="en-US" sz="100" dirty="0">
                <a:solidFill>
                  <a:schemeClr val="bg1"/>
                </a:solidFill>
              </a:rPr>
              <a:t>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语文课件：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www.1ppt.com/kejian/yuwen/    </a:t>
            </a:r>
            <a:r>
              <a:rPr lang="zh-CN" altLang="en-US" sz="100" dirty="0">
                <a:solidFill>
                  <a:schemeClr val="bg1"/>
                </a:solidFill>
              </a:rPr>
              <a:t>数学课件：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www.1ppt.com/kejian/shuxue/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英语课件：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www.1ppt.com/kejian/yingyu/    </a:t>
            </a:r>
            <a:r>
              <a:rPr lang="zh-CN" altLang="en-US" sz="100" dirty="0">
                <a:solidFill>
                  <a:schemeClr val="bg1"/>
                </a:solidFill>
              </a:rPr>
              <a:t>美术课件：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www.1ppt.com/kejian/meishu/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科学课件：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www.1ppt.com/kejian/kexue/     </a:t>
            </a:r>
            <a:r>
              <a:rPr lang="zh-CN" altLang="en-US" sz="100" dirty="0">
                <a:solidFill>
                  <a:schemeClr val="bg1"/>
                </a:solidFill>
              </a:rPr>
              <a:t>物理课件：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www.1ppt.com/kejian/wuli/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化学课件：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www.1ppt.com/kejian/huaxue/  </a:t>
            </a:r>
            <a:r>
              <a:rPr lang="zh-CN" altLang="en-US" sz="100" dirty="0">
                <a:solidFill>
                  <a:schemeClr val="bg1"/>
                </a:solidFill>
              </a:rPr>
              <a:t>生物课件：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www.1ppt.com/kejian/shengwu/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地理课件：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www.1ppt.com/kejian/dili/          </a:t>
            </a:r>
            <a:r>
              <a:rPr lang="zh-CN" altLang="en-US" sz="100" dirty="0">
                <a:solidFill>
                  <a:schemeClr val="bg1"/>
                </a:solidFill>
              </a:rPr>
              <a:t>历史课件：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www.1ppt.com/kejian/lishi/ </a:t>
            </a:r>
            <a:endParaRPr lang="en-US" altLang="zh-CN" sz="1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 userDrawn="1"/>
        </p:nvSpPr>
        <p:spPr>
          <a:xfrm flipH="1">
            <a:off x="-1" y="1"/>
            <a:ext cx="3460615" cy="74543"/>
          </a:xfrm>
          <a:prstGeom prst="rect">
            <a:avLst/>
          </a:prstGeom>
          <a:gradFill flip="none" rotWithShape="1">
            <a:gsLst>
              <a:gs pos="0">
                <a:srgbClr val="30B593"/>
              </a:gs>
              <a:gs pos="100000">
                <a:srgbClr val="00B050"/>
              </a:gs>
            </a:gsLst>
            <a:lin ang="2700000" scaled="1"/>
            <a:tileRect/>
          </a:gradFill>
          <a:ln>
            <a:solidFill>
              <a:schemeClr val="bg1"/>
            </a:solidFill>
          </a:ln>
          <a:effectLst>
            <a:outerShdw blurRad="38100" dist="127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latin typeface="思源黑体 CN Light" panose="020B0300000000000000" pitchFamily="34" charset="-122"/>
              <a:ea typeface="思源黑体 CN Bold" panose="02010600030101010101" pitchFamily="34" charset="-122"/>
              <a:sym typeface="+mn-lt"/>
            </a:endParaRPr>
          </a:p>
        </p:txBody>
      </p:sp>
      <p:sp>
        <p:nvSpPr>
          <p:cNvPr id="10" name="矩形 9"/>
          <p:cNvSpPr/>
          <p:nvPr userDrawn="1"/>
        </p:nvSpPr>
        <p:spPr>
          <a:xfrm flipH="1">
            <a:off x="7528891" y="4968402"/>
            <a:ext cx="1615109" cy="175098"/>
          </a:xfrm>
          <a:prstGeom prst="rect">
            <a:avLst/>
          </a:prstGeom>
          <a:gradFill flip="none" rotWithShape="1">
            <a:gsLst>
              <a:gs pos="0">
                <a:srgbClr val="30B593"/>
              </a:gs>
              <a:gs pos="100000">
                <a:srgbClr val="00B050"/>
              </a:gs>
            </a:gsLst>
            <a:lin ang="2700000" scaled="1"/>
            <a:tileRect/>
          </a:gradFill>
          <a:ln>
            <a:solidFill>
              <a:schemeClr val="bg1"/>
            </a:solidFill>
          </a:ln>
          <a:effectLst>
            <a:outerShdw blurRad="38100" dist="127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latin typeface="思源黑体 CN Light" panose="020B0300000000000000" pitchFamily="34" charset="-122"/>
              <a:ea typeface="思源黑体 CN Bold" panose="02010600030101010101" pitchFamily="34" charset="-122"/>
              <a:sym typeface="+mn-lt"/>
            </a:endParaRPr>
          </a:p>
        </p:txBody>
      </p:sp>
      <p:sp>
        <p:nvSpPr>
          <p:cNvPr id="12" name="文本占位符 11"/>
          <p:cNvSpPr>
            <a:spLocks noGrp="1"/>
          </p:cNvSpPr>
          <p:nvPr>
            <p:ph type="body" sz="quarter" idx="10" hasCustomPrompt="1"/>
          </p:nvPr>
        </p:nvSpPr>
        <p:spPr>
          <a:xfrm>
            <a:off x="254364" y="198467"/>
            <a:ext cx="2071688" cy="373856"/>
          </a:xfrm>
          <a:prstGeom prst="rect">
            <a:avLst/>
          </a:prstGeom>
        </p:spPr>
        <p:txBody>
          <a:bodyPr lIns="68580" tIns="34290" rIns="68580" bIns="34290"/>
          <a:lstStyle>
            <a:lvl1pPr marL="0" indent="0">
              <a:buNone/>
              <a:defRPr sz="1800">
                <a:solidFill>
                  <a:srgbClr val="2AB48A"/>
                </a:solidFill>
                <a:latin typeface="思源黑体 CN Bold" panose="02010600030101010101" pitchFamily="34" charset="-122"/>
                <a:ea typeface="思源黑体 CN Bold" panose="02010600030101010101" pitchFamily="34" charset="-122"/>
              </a:defRPr>
            </a:lvl1pPr>
          </a:lstStyle>
          <a:p>
            <a:pPr lvl="0"/>
            <a:r>
              <a:rPr lang="en-US" altLang="zh-CN" dirty="0"/>
              <a:t>01   </a:t>
            </a:r>
            <a:r>
              <a:rPr lang="zh-CN" altLang="en-US" dirty="0"/>
              <a:t>输入标题</a:t>
            </a:r>
            <a:endParaRPr lang="zh-CN" altLang="en-US" dirty="0"/>
          </a:p>
        </p:txBody>
      </p:sp>
      <p:sp>
        <p:nvSpPr>
          <p:cNvPr id="13" name="矩形: 圆角 12"/>
          <p:cNvSpPr/>
          <p:nvPr userDrawn="1"/>
        </p:nvSpPr>
        <p:spPr>
          <a:xfrm>
            <a:off x="485775" y="952500"/>
            <a:ext cx="8172450" cy="3705225"/>
          </a:xfrm>
          <a:prstGeom prst="roundRect">
            <a:avLst>
              <a:gd name="adj" fmla="val 6851"/>
            </a:avLst>
          </a:prstGeom>
          <a:noFill/>
          <a:ln>
            <a:solidFill>
              <a:srgbClr val="2AB4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latin typeface="思源黑体 CN Bold" panose="02010600030101010101" pitchFamily="34" charset="-122"/>
              <a:ea typeface="思源黑体 CN Bold" panose="02010600030101010101" pitchFamily="34" charset="-122"/>
            </a:endParaRPr>
          </a:p>
        </p:txBody>
      </p:sp>
    </p:spTree>
  </p:cSld>
  <p:clrMapOvr>
    <a:masterClrMapping/>
  </p:clrMapOvr>
  <p:transition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ransition spd="slow">
    <p:fade/>
  </p:transition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 flipH="1">
            <a:off x="0" y="1537133"/>
            <a:ext cx="9144000" cy="2069235"/>
          </a:xfrm>
          <a:prstGeom prst="rect">
            <a:avLst/>
          </a:prstGeom>
          <a:gradFill flip="none" rotWithShape="1">
            <a:gsLst>
              <a:gs pos="0">
                <a:srgbClr val="30B593"/>
              </a:gs>
              <a:gs pos="100000">
                <a:srgbClr val="00B050"/>
              </a:gs>
            </a:gsLst>
            <a:lin ang="2700000" scaled="1"/>
            <a:tileRect/>
          </a:gradFill>
          <a:ln>
            <a:solidFill>
              <a:schemeClr val="bg1"/>
            </a:solidFill>
          </a:ln>
          <a:effectLst>
            <a:outerShdw blurRad="38100" dist="127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6" name="任意多边形: 形状 5"/>
          <p:cNvSpPr/>
          <p:nvPr/>
        </p:nvSpPr>
        <p:spPr>
          <a:xfrm flipV="1">
            <a:off x="451196" y="1218391"/>
            <a:ext cx="4976320" cy="2757791"/>
          </a:xfrm>
          <a:custGeom>
            <a:avLst/>
            <a:gdLst>
              <a:gd name="connsiteX0" fmla="*/ 128585 w 6635093"/>
              <a:gd name="connsiteY0" fmla="*/ 5026479 h 5026479"/>
              <a:gd name="connsiteX1" fmla="*/ 0 w 6635093"/>
              <a:gd name="connsiteY1" fmla="*/ 5026479 h 5026479"/>
              <a:gd name="connsiteX2" fmla="*/ 0 w 6635093"/>
              <a:gd name="connsiteY2" fmla="*/ 0 h 5026479"/>
              <a:gd name="connsiteX3" fmla="*/ 128585 w 6635093"/>
              <a:gd name="connsiteY3" fmla="*/ 0 h 5026479"/>
              <a:gd name="connsiteX4" fmla="*/ 128585 w 6635093"/>
              <a:gd name="connsiteY4" fmla="*/ 4891494 h 5026479"/>
              <a:gd name="connsiteX5" fmla="*/ 6506501 w 6635093"/>
              <a:gd name="connsiteY5" fmla="*/ 4891494 h 5026479"/>
              <a:gd name="connsiteX6" fmla="*/ 6506501 w 6635093"/>
              <a:gd name="connsiteY6" fmla="*/ 4527223 h 5026479"/>
              <a:gd name="connsiteX7" fmla="*/ 6635089 w 6635093"/>
              <a:gd name="connsiteY7" fmla="*/ 4527223 h 5026479"/>
              <a:gd name="connsiteX8" fmla="*/ 6635089 w 6635093"/>
              <a:gd name="connsiteY8" fmla="*/ 4891494 h 5026479"/>
              <a:gd name="connsiteX9" fmla="*/ 6635093 w 6635093"/>
              <a:gd name="connsiteY9" fmla="*/ 4891494 h 5026479"/>
              <a:gd name="connsiteX10" fmla="*/ 6635093 w 6635093"/>
              <a:gd name="connsiteY10" fmla="*/ 5026477 h 5026479"/>
              <a:gd name="connsiteX11" fmla="*/ 128585 w 6635093"/>
              <a:gd name="connsiteY11" fmla="*/ 5026477 h 50264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635093" h="5026479">
                <a:moveTo>
                  <a:pt x="128585" y="5026479"/>
                </a:moveTo>
                <a:lnTo>
                  <a:pt x="0" y="5026479"/>
                </a:lnTo>
                <a:lnTo>
                  <a:pt x="0" y="0"/>
                </a:lnTo>
                <a:lnTo>
                  <a:pt x="128585" y="0"/>
                </a:lnTo>
                <a:lnTo>
                  <a:pt x="128585" y="4891494"/>
                </a:lnTo>
                <a:lnTo>
                  <a:pt x="6506501" y="4891494"/>
                </a:lnTo>
                <a:lnTo>
                  <a:pt x="6506501" y="4527223"/>
                </a:lnTo>
                <a:lnTo>
                  <a:pt x="6635089" y="4527223"/>
                </a:lnTo>
                <a:lnTo>
                  <a:pt x="6635089" y="4891494"/>
                </a:lnTo>
                <a:lnTo>
                  <a:pt x="6635093" y="4891494"/>
                </a:lnTo>
                <a:lnTo>
                  <a:pt x="6635093" y="5026477"/>
                </a:lnTo>
                <a:lnTo>
                  <a:pt x="128585" y="502647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13" name="任意多边形: 形状 12"/>
          <p:cNvSpPr/>
          <p:nvPr/>
        </p:nvSpPr>
        <p:spPr>
          <a:xfrm rot="5400000" flipH="1">
            <a:off x="5244205" y="476510"/>
            <a:ext cx="2653810" cy="4243388"/>
          </a:xfrm>
          <a:custGeom>
            <a:avLst/>
            <a:gdLst>
              <a:gd name="connsiteX0" fmla="*/ 4244211 w 4244211"/>
              <a:gd name="connsiteY0" fmla="*/ 1 h 5657851"/>
              <a:gd name="connsiteX1" fmla="*/ 4244211 w 4244211"/>
              <a:gd name="connsiteY1" fmla="*/ 128587 h 5657851"/>
              <a:gd name="connsiteX2" fmla="*/ 126206 w 4244211"/>
              <a:gd name="connsiteY2" fmla="*/ 128587 h 5657851"/>
              <a:gd name="connsiteX3" fmla="*/ 126206 w 4244211"/>
              <a:gd name="connsiteY3" fmla="*/ 5657851 h 5657851"/>
              <a:gd name="connsiteX4" fmla="*/ 0 w 4244211"/>
              <a:gd name="connsiteY4" fmla="*/ 5657851 h 5657851"/>
              <a:gd name="connsiteX5" fmla="*/ 0 w 4244211"/>
              <a:gd name="connsiteY5" fmla="*/ 0 h 5657851"/>
              <a:gd name="connsiteX6" fmla="*/ 126206 w 4244211"/>
              <a:gd name="connsiteY6" fmla="*/ 0 h 5657851"/>
              <a:gd name="connsiteX7" fmla="*/ 126206 w 4244211"/>
              <a:gd name="connsiteY7" fmla="*/ 1 h 5657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244211" h="5657851">
                <a:moveTo>
                  <a:pt x="4244211" y="1"/>
                </a:moveTo>
                <a:lnTo>
                  <a:pt x="4244211" y="128587"/>
                </a:lnTo>
                <a:lnTo>
                  <a:pt x="126206" y="128587"/>
                </a:lnTo>
                <a:lnTo>
                  <a:pt x="126206" y="5657851"/>
                </a:lnTo>
                <a:lnTo>
                  <a:pt x="0" y="5657851"/>
                </a:lnTo>
                <a:lnTo>
                  <a:pt x="0" y="0"/>
                </a:lnTo>
                <a:lnTo>
                  <a:pt x="126206" y="0"/>
                </a:lnTo>
                <a:lnTo>
                  <a:pt x="126206" y="1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38100">
            <a:noFill/>
          </a:ln>
          <a:effectLst/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4" name="矩形 13"/>
          <p:cNvSpPr/>
          <p:nvPr/>
        </p:nvSpPr>
        <p:spPr>
          <a:xfrm flipH="1">
            <a:off x="8503526" y="986291"/>
            <a:ext cx="292605" cy="362054"/>
          </a:xfrm>
          <a:prstGeom prst="rect">
            <a:avLst/>
          </a:prstGeom>
          <a:gradFill flip="none" rotWithShape="1">
            <a:gsLst>
              <a:gs pos="0">
                <a:srgbClr val="30B593"/>
              </a:gs>
              <a:gs pos="100000">
                <a:srgbClr val="00B050"/>
              </a:gs>
            </a:gsLst>
            <a:lin ang="2700000" scaled="1"/>
            <a:tileRect/>
          </a:gradFill>
          <a:ln>
            <a:solidFill>
              <a:schemeClr val="bg1"/>
            </a:solidFill>
          </a:ln>
          <a:effectLst>
            <a:outerShdw blurRad="38100" dist="127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0" name="矩形 9"/>
          <p:cNvSpPr/>
          <p:nvPr/>
        </p:nvSpPr>
        <p:spPr>
          <a:xfrm flipH="1">
            <a:off x="0" y="0"/>
            <a:ext cx="3460615" cy="175098"/>
          </a:xfrm>
          <a:prstGeom prst="rect">
            <a:avLst/>
          </a:prstGeom>
          <a:gradFill flip="none" rotWithShape="1">
            <a:gsLst>
              <a:gs pos="0">
                <a:srgbClr val="30B593"/>
              </a:gs>
              <a:gs pos="100000">
                <a:srgbClr val="00B050"/>
              </a:gs>
            </a:gsLst>
            <a:lin ang="2700000" scaled="1"/>
            <a:tileRect/>
          </a:gradFill>
          <a:ln>
            <a:solidFill>
              <a:schemeClr val="bg1"/>
            </a:solidFill>
          </a:ln>
          <a:effectLst>
            <a:outerShdw blurRad="38100" dist="127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1" name="矩形 10"/>
          <p:cNvSpPr/>
          <p:nvPr/>
        </p:nvSpPr>
        <p:spPr>
          <a:xfrm flipH="1">
            <a:off x="-1" y="228600"/>
            <a:ext cx="2631332" cy="175098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38100">
            <a:noFill/>
          </a:ln>
          <a:effectLst/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2" name="矩形 11"/>
          <p:cNvSpPr/>
          <p:nvPr/>
        </p:nvSpPr>
        <p:spPr>
          <a:xfrm flipH="1">
            <a:off x="5427516" y="4968402"/>
            <a:ext cx="3716485" cy="175098"/>
          </a:xfrm>
          <a:prstGeom prst="rect">
            <a:avLst/>
          </a:prstGeom>
          <a:gradFill flip="none" rotWithShape="1">
            <a:gsLst>
              <a:gs pos="0">
                <a:srgbClr val="30B593"/>
              </a:gs>
              <a:gs pos="100000">
                <a:srgbClr val="00B050"/>
              </a:gs>
            </a:gsLst>
            <a:lin ang="2700000" scaled="1"/>
            <a:tileRect/>
          </a:gradFill>
          <a:ln>
            <a:solidFill>
              <a:schemeClr val="bg1"/>
            </a:solidFill>
          </a:ln>
          <a:effectLst>
            <a:outerShdw blurRad="38100" dist="127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671222" y="1713522"/>
            <a:ext cx="4752665" cy="1348124"/>
            <a:chOff x="894963" y="2284695"/>
            <a:chExt cx="6336886" cy="1797497"/>
          </a:xfrm>
        </p:grpSpPr>
        <p:sp>
          <p:nvSpPr>
            <p:cNvPr id="22" name="文本框 21"/>
            <p:cNvSpPr txBox="1"/>
            <p:nvPr/>
          </p:nvSpPr>
          <p:spPr>
            <a:xfrm>
              <a:off x="894963" y="2284695"/>
              <a:ext cx="6063194" cy="11490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50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rPr>
                <a:t>语文园地（六）</a:t>
              </a:r>
              <a:endParaRPr lang="zh-CN" altLang="en-US" sz="5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946398" y="3470315"/>
              <a:ext cx="5808814" cy="61187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dist">
                <a:lnSpc>
                  <a:spcPct val="150000"/>
                </a:lnSpc>
              </a:pPr>
              <a:r>
                <a:rPr lang="zh-CN" altLang="en-US" sz="18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rPr>
                <a:t>部编版语文课</a:t>
              </a:r>
              <a:r>
                <a:rPr lang="zh-CN" altLang="en-US" sz="18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rPr>
                <a:t>件 五年级上册</a:t>
              </a:r>
              <a:endParaRPr lang="en-US" altLang="zh-CN" sz="1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endParaRPr>
            </a:p>
          </p:txBody>
        </p:sp>
        <p:cxnSp>
          <p:nvCxnSpPr>
            <p:cNvPr id="24" name="直接连接符 23"/>
            <p:cNvCxnSpPr/>
            <p:nvPr/>
          </p:nvCxnSpPr>
          <p:spPr>
            <a:xfrm>
              <a:off x="1033541" y="3460789"/>
              <a:ext cx="6198308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" name="图片 2" descr="图片包含 草, 户外, 建筑, 房子&#10;&#10;描述已自动生成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5432819" y="386804"/>
            <a:ext cx="2917136" cy="4369892"/>
          </a:xfrm>
          <a:prstGeom prst="rect">
            <a:avLst/>
          </a:prstGeom>
          <a:ln w="22225">
            <a:solidFill>
              <a:schemeClr val="bg1"/>
            </a:solidFill>
          </a:ln>
          <a:effectLst>
            <a:outerShdw blurRad="114300" sx="101000" sy="101000" algn="ctr" rotWithShape="0">
              <a:prstClr val="black">
                <a:alpha val="10000"/>
              </a:prstClr>
            </a:outerShdw>
          </a:effec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占位符 7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sz="2700" dirty="0">
                <a:latin typeface="+mn-lt"/>
                <a:ea typeface="+mn-ea"/>
                <a:cs typeface="+mn-ea"/>
                <a:sym typeface="+mn-lt"/>
              </a:rPr>
              <a:t>交流平台</a:t>
            </a:r>
            <a:endParaRPr lang="zh-CN" altLang="en-US" sz="27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" name="Rectangle 5"/>
          <p:cNvSpPr/>
          <p:nvPr/>
        </p:nvSpPr>
        <p:spPr>
          <a:xfrm>
            <a:off x="921165" y="1201739"/>
            <a:ext cx="2331407" cy="435376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 lIns="68580" tIns="34290" rIns="68580" bIns="34290"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zh-CN" altLang="en-US" b="1" kern="0">
                <a:solidFill>
                  <a:srgbClr val="3333FF"/>
                </a:solidFill>
                <a:latin typeface="+mn-lt"/>
                <a:ea typeface="+mn-ea"/>
                <a:cs typeface="+mn-ea"/>
                <a:sym typeface="+mn-lt"/>
              </a:rPr>
              <a:t>我拓展，我积累。</a:t>
            </a:r>
            <a:endParaRPr lang="zh-CN" altLang="en-US" b="1" kern="0">
              <a:solidFill>
                <a:srgbClr val="3333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" name="矩形 19"/>
          <p:cNvSpPr/>
          <p:nvPr/>
        </p:nvSpPr>
        <p:spPr>
          <a:xfrm>
            <a:off x="2594113" y="2777366"/>
            <a:ext cx="6023114" cy="1649412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 anchorCtr="0">
            <a:no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indent="448945" eaLnBrk="1" hangingPunct="1">
              <a:lnSpc>
                <a:spcPct val="150000"/>
              </a:lnSpc>
            </a:pPr>
            <a:r>
              <a:rPr lang="en-US" altLang="zh-CN" sz="1500" b="1" kern="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(4)</a:t>
            </a:r>
            <a:r>
              <a:rPr lang="zh-CN" altLang="en-US" sz="1500" b="1" kern="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在</a:t>
            </a:r>
            <a:r>
              <a:rPr lang="zh-CN" altLang="en-US" sz="1500" b="1" kern="0" dirty="0">
                <a:solidFill>
                  <a:srgbClr val="0000FF"/>
                </a:solidFill>
                <a:latin typeface="+mn-lt"/>
                <a:ea typeface="+mn-ea"/>
                <a:cs typeface="+mn-ea"/>
                <a:sym typeface="+mn-lt"/>
              </a:rPr>
              <a:t>反复朗读与诵读中</a:t>
            </a:r>
            <a:r>
              <a:rPr lang="zh-CN" altLang="en-US" sz="1500" b="1" kern="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体会文章的思想感情：有效的朗读有助于更深入地把握文章的主要内容，体会文章的思想感情。一边读，一边想，在读中理解，在读中感悟，是小学阶段重要的学习方法。</a:t>
            </a:r>
            <a:endParaRPr lang="zh-CN" altLang="en-US" sz="1500" b="1" kern="0" dirty="0">
              <a:solidFill>
                <a:prstClr val="black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" name="圆角矩形标注 8"/>
          <p:cNvSpPr/>
          <p:nvPr/>
        </p:nvSpPr>
        <p:spPr>
          <a:xfrm>
            <a:off x="2594114" y="2100815"/>
            <a:ext cx="5912886" cy="528638"/>
          </a:xfrm>
          <a:prstGeom prst="wedgeRoundRectCallout">
            <a:avLst>
              <a:gd name="adj1" fmla="val -55417"/>
              <a:gd name="adj2" fmla="val 36852"/>
              <a:gd name="adj3" fmla="val 16667"/>
            </a:avLst>
          </a:prstGeom>
          <a:solidFill>
            <a:srgbClr val="DCE6F2"/>
          </a:solidFill>
          <a:ln>
            <a:solidFill>
              <a:srgbClr val="4A7EBB"/>
            </a:solidFill>
            <a:miter lim="800000"/>
          </a:ln>
          <a:effectLst>
            <a:outerShdw blurRad="40000" dist="23000" dir="5400000">
              <a:srgbClr val="000000">
                <a:alpha val="34999"/>
              </a:srgbClr>
            </a:outerShdw>
          </a:effectLst>
        </p:spPr>
        <p:txBody>
          <a:bodyPr lIns="68580" tIns="34290" rIns="68580" bIns="34290" anchor="ctr" anchorCtr="0">
            <a:no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eaLnBrk="1" hangingPunct="1"/>
            <a:endParaRPr lang="zh-CN" altLang="en-US" sz="1500" b="1" kern="0" dirty="0">
              <a:solidFill>
                <a:prstClr val="black"/>
              </a:solidFill>
              <a:latin typeface="+mn-lt"/>
              <a:ea typeface="+mn-ea"/>
              <a:cs typeface="+mn-ea"/>
              <a:sym typeface="+mn-lt"/>
            </a:endParaRPr>
          </a:p>
          <a:p>
            <a:pPr eaLnBrk="1" hangingPunct="1"/>
            <a:r>
              <a:rPr lang="zh-CN" altLang="en-US" sz="1500" b="1" kern="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阅读时，还可以通过哪些方法更好地体会作者的思想感情？</a:t>
            </a:r>
            <a:endParaRPr lang="zh-CN" altLang="en-US" sz="1500" b="1" kern="0" dirty="0">
              <a:solidFill>
                <a:prstClr val="black"/>
              </a:solidFill>
              <a:latin typeface="+mn-lt"/>
              <a:ea typeface="+mn-ea"/>
              <a:cs typeface="+mn-ea"/>
              <a:sym typeface="+mn-lt"/>
            </a:endParaRPr>
          </a:p>
          <a:p>
            <a:pPr eaLnBrk="1" hangingPunct="1"/>
            <a:endParaRPr lang="zh-CN" altLang="en-US" sz="1500" b="1" kern="0" dirty="0">
              <a:solidFill>
                <a:prstClr val="black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107917" y="2864644"/>
            <a:ext cx="2364581" cy="2278856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/>
      <p:bldP spid="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占位符 7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sz="2700" dirty="0">
                <a:latin typeface="+mn-lt"/>
                <a:ea typeface="+mn-ea"/>
                <a:cs typeface="+mn-ea"/>
                <a:sym typeface="+mn-lt"/>
              </a:rPr>
              <a:t>词句段运用</a:t>
            </a:r>
            <a:endParaRPr lang="zh-CN" altLang="en-US" sz="27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" name="矩形 14"/>
          <p:cNvSpPr/>
          <p:nvPr/>
        </p:nvSpPr>
        <p:spPr>
          <a:xfrm>
            <a:off x="929922" y="2194984"/>
            <a:ext cx="6345238" cy="322396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lIns="68580" tIns="34290" rIns="68580" bIns="34290"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eaLnBrk="1" hangingPunct="1">
              <a:lnSpc>
                <a:spcPct val="120000"/>
              </a:lnSpc>
            </a:pPr>
            <a:r>
              <a:rPr lang="zh-CN" altLang="en-US" sz="1500" kern="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就这样，我有了第一本长篇小说</a:t>
            </a:r>
            <a:r>
              <a:rPr lang="en-US" altLang="zh-CN" sz="1500" kern="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……</a:t>
            </a:r>
            <a:endParaRPr lang="en-US" altLang="zh-CN" sz="1500" kern="0" dirty="0">
              <a:solidFill>
                <a:prstClr val="black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4" name="组合 14"/>
          <p:cNvGrpSpPr/>
          <p:nvPr/>
        </p:nvGrpSpPr>
        <p:grpSpPr>
          <a:xfrm>
            <a:off x="663575" y="1245912"/>
            <a:ext cx="7816850" cy="523875"/>
            <a:chOff x="750940" y="892605"/>
            <a:chExt cx="7816341" cy="524536"/>
          </a:xfrm>
        </p:grpSpPr>
        <p:sp>
          <p:nvSpPr>
            <p:cNvPr id="5" name="矩形 1"/>
            <p:cNvSpPr/>
            <p:nvPr/>
          </p:nvSpPr>
          <p:spPr>
            <a:xfrm>
              <a:off x="1300442" y="892605"/>
              <a:ext cx="7266839" cy="462248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>
              <a:spAutoFit/>
            </a:bodyPr>
            <a:lstStyle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</a:lstStyle>
            <a:p>
              <a:pPr eaLnBrk="1" hangingPunct="1"/>
              <a:r>
                <a:rPr lang="zh-CN" altLang="en-US" sz="2400" b="1" kern="0">
                  <a:solidFill>
                    <a:prstClr val="black"/>
                  </a:solidFill>
                  <a:latin typeface="+mn-lt"/>
                  <a:ea typeface="+mn-ea"/>
                  <a:cs typeface="+mn-ea"/>
                  <a:sym typeface="+mn-lt"/>
                </a:rPr>
                <a:t>联系课文内容体会下面几篇课文结尾的特点。</a:t>
              </a:r>
              <a:endParaRPr lang="zh-CN" altLang="en-US" sz="2400" b="1" kern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pic>
          <p:nvPicPr>
            <p:cNvPr id="6" name="Picture 12"/>
            <p:cNvPicPr>
              <a:picLocks noChangeAspect="1"/>
            </p:cNvPicPr>
            <p:nvPr/>
          </p:nvPicPr>
          <p:blipFill>
            <a:blip r:embed="rId1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750940" y="911654"/>
              <a:ext cx="487935" cy="505487"/>
            </a:xfrm>
            <a:prstGeom prst="rect">
              <a:avLst/>
            </a:prstGeom>
            <a:noFill/>
            <a:ln>
              <a:noFill/>
              <a:miter lim="800000"/>
              <a:headEnd/>
              <a:tailEnd/>
            </a:ln>
          </p:spPr>
        </p:pic>
      </p:grpSp>
      <p:sp>
        <p:nvSpPr>
          <p:cNvPr id="7" name="Rectangle 13"/>
          <p:cNvSpPr/>
          <p:nvPr/>
        </p:nvSpPr>
        <p:spPr>
          <a:xfrm>
            <a:off x="929921" y="2927050"/>
            <a:ext cx="6882236" cy="322396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square" lIns="68580" tIns="34290" rIns="68580" bIns="34290" anchor="ctr" anchorCtr="0"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>
              <a:lnSpc>
                <a:spcPct val="120000"/>
              </a:lnSpc>
            </a:pPr>
            <a:r>
              <a:rPr lang="zh-CN" altLang="en-US" sz="1500" kern="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于是，我又想起了在故乡童年时代的“摇花乐”，还有那摇落的阵阵桂花雨。</a:t>
            </a:r>
            <a:endParaRPr lang="zh-CN" altLang="en-US" sz="1500" kern="0" dirty="0">
              <a:solidFill>
                <a:prstClr val="black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9" name="Rectangle 13"/>
          <p:cNvSpPr/>
          <p:nvPr/>
        </p:nvSpPr>
        <p:spPr>
          <a:xfrm>
            <a:off x="929922" y="3645292"/>
            <a:ext cx="7469188" cy="62324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lIns="68580" tIns="34290" rIns="68580" bIns="34290" anchor="ctr" anchorCtr="0"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>
              <a:lnSpc>
                <a:spcPct val="120000"/>
              </a:lnSpc>
            </a:pPr>
            <a:r>
              <a:rPr lang="zh-CN" altLang="en-US" sz="1500" kern="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我从心底里知道，“精彩极了”也好，“糟糕透了”也好，这两个极端的断言有一个共同的出发点</a:t>
            </a:r>
            <a:r>
              <a:rPr lang="en-US" altLang="zh-CN" sz="1500" kern="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——</a:t>
            </a:r>
            <a:r>
              <a:rPr lang="zh-CN" altLang="en-US" sz="1500" kern="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那就是爱。在爱的鼓舞下，我努力地向前驶去。</a:t>
            </a:r>
            <a:endParaRPr lang="zh-CN" altLang="en-US" sz="1500" kern="0" dirty="0">
              <a:solidFill>
                <a:prstClr val="black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占位符 7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sz="2700" dirty="0">
                <a:latin typeface="+mn-lt"/>
                <a:ea typeface="+mn-ea"/>
                <a:cs typeface="+mn-ea"/>
                <a:sym typeface="+mn-lt"/>
              </a:rPr>
              <a:t>词句段运用</a:t>
            </a:r>
            <a:endParaRPr lang="zh-CN" altLang="en-US" sz="27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0" name="Rectangle 1"/>
          <p:cNvSpPr>
            <a:spLocks noChangeArrowheads="1"/>
          </p:cNvSpPr>
          <p:nvPr/>
        </p:nvSpPr>
        <p:spPr bwMode="auto">
          <a:xfrm>
            <a:off x="729586" y="2028879"/>
            <a:ext cx="7684828" cy="8508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 anchorCtr="0"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indent="266700">
              <a:lnSpc>
                <a:spcPct val="150000"/>
              </a:lnSpc>
            </a:pPr>
            <a:r>
              <a:rPr lang="zh-CN" altLang="en-US" b="1" kern="0" dirty="0">
                <a:solidFill>
                  <a:srgbClr val="3333FF"/>
                </a:solidFill>
                <a:latin typeface="+mn-lt"/>
                <a:ea typeface="+mn-ea"/>
                <a:cs typeface="+mn-ea"/>
                <a:sym typeface="+mn-lt"/>
              </a:rPr>
              <a:t>特点：</a:t>
            </a:r>
            <a:r>
              <a:rPr lang="zh-CN" altLang="en-US" b="1" kern="0" dirty="0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承接上文的故事内容，表达对母亲的感激与怀念，同时引起读者的思考。</a:t>
            </a:r>
            <a:endParaRPr lang="zh-CN" altLang="en-US" b="1" kern="0" dirty="0">
              <a:solidFill>
                <a:srgbClr val="C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1" name="矩形 14"/>
          <p:cNvSpPr/>
          <p:nvPr/>
        </p:nvSpPr>
        <p:spPr>
          <a:xfrm>
            <a:off x="857664" y="1337711"/>
            <a:ext cx="6345238" cy="39241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lIns="68580" tIns="34290" rIns="68580" bIns="34290"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eaLnBrk="1" hangingPunct="1"/>
            <a:r>
              <a:rPr lang="zh-CN" altLang="en-US" sz="2100" b="1" kern="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就这样，我有了第一本长篇小说</a:t>
            </a:r>
            <a:r>
              <a:rPr lang="en-US" altLang="zh-CN" sz="2100" b="1" kern="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……</a:t>
            </a:r>
            <a:endParaRPr lang="en-US" altLang="zh-CN" sz="2100" b="1" kern="0" dirty="0">
              <a:solidFill>
                <a:prstClr val="black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2" name="圆角矩形 4"/>
          <p:cNvSpPr>
            <a:spLocks noChangeArrowheads="1"/>
          </p:cNvSpPr>
          <p:nvPr/>
        </p:nvSpPr>
        <p:spPr bwMode="auto">
          <a:xfrm>
            <a:off x="3454400" y="3515212"/>
            <a:ext cx="2235199" cy="485240"/>
          </a:xfrm>
          <a:prstGeom prst="roundRect">
            <a:avLst/>
          </a:prstGeom>
          <a:solidFill>
            <a:schemeClr val="bg1"/>
          </a:solidFill>
          <a:ln w="9525">
            <a:solidFill>
              <a:schemeClr val="accent6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68580" tIns="34290" rIns="68580" bIns="34290">
            <a:spAutoFit/>
          </a:bodyPr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>
                <a:gradFill>
                  <a:gsLst>
                    <a:gs pos="0">
                      <a:srgbClr val="FF7A00"/>
                    </a:gs>
                    <a:gs pos="77000">
                      <a:srgbClr val="FF0300"/>
                    </a:gs>
                    <a:gs pos="100000">
                      <a:srgbClr val="4D0808"/>
                    </a:gs>
                  </a:gsLst>
                  <a:lin ang="5400000" scaled="0"/>
                </a:gradFill>
                <a:cs typeface="+mn-ea"/>
                <a:sym typeface="+mn-lt"/>
              </a:rPr>
              <a:t>结果交代法</a:t>
            </a:r>
            <a:endParaRPr lang="zh-CN" altLang="en-US" sz="2400" b="1">
              <a:gradFill>
                <a:gsLst>
                  <a:gs pos="0">
                    <a:srgbClr val="FF7A00"/>
                  </a:gs>
                  <a:gs pos="77000">
                    <a:srgbClr val="FF0300"/>
                  </a:gs>
                  <a:gs pos="100000">
                    <a:srgbClr val="4D0808"/>
                  </a:gs>
                </a:gsLst>
                <a:lin ang="5400000" scaled="0"/>
              </a:gradFill>
              <a:cs typeface="+mn-ea"/>
              <a:sym typeface="+mn-lt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占位符 7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sz="2700" dirty="0">
                <a:latin typeface="+mn-lt"/>
                <a:ea typeface="+mn-ea"/>
                <a:cs typeface="+mn-ea"/>
                <a:sym typeface="+mn-lt"/>
              </a:rPr>
              <a:t>词句段运用</a:t>
            </a:r>
            <a:endParaRPr lang="zh-CN" altLang="en-US" sz="27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" name="Rectangle 13"/>
          <p:cNvSpPr/>
          <p:nvPr/>
        </p:nvSpPr>
        <p:spPr>
          <a:xfrm>
            <a:off x="524359" y="2068777"/>
            <a:ext cx="7835900" cy="374333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lIns="68580" tIns="34290" rIns="68580" bIns="34290" anchor="ctr" anchorCtr="0"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indent="266700" algn="ctr">
              <a:lnSpc>
                <a:spcPct val="150000"/>
              </a:lnSpc>
            </a:pPr>
            <a:r>
              <a:rPr lang="zh-CN" altLang="en-US" sz="1500" b="1" kern="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  于是，我又想起了在故乡童年时代的“摇花乐”，还有那摇落的阵阵桂花雨。</a:t>
            </a:r>
            <a:endParaRPr lang="zh-CN" altLang="en-US" sz="1500" b="1" kern="0" dirty="0">
              <a:solidFill>
                <a:prstClr val="black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747990" y="2694717"/>
            <a:ext cx="7737266" cy="18004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 anchorCtr="0"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indent="266700" eaLnBrk="1" hangingPunct="1">
              <a:lnSpc>
                <a:spcPct val="150000"/>
              </a:lnSpc>
            </a:pPr>
            <a:r>
              <a:rPr lang="zh-CN" altLang="en-US" sz="1500" b="1" kern="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  </a:t>
            </a:r>
            <a:r>
              <a:rPr lang="zh-CN" altLang="en-US" sz="1500" b="1" kern="0" dirty="0">
                <a:solidFill>
                  <a:srgbClr val="3333FF"/>
                </a:solidFill>
                <a:latin typeface="+mn-lt"/>
                <a:ea typeface="+mn-ea"/>
                <a:cs typeface="+mn-ea"/>
                <a:sym typeface="+mn-lt"/>
              </a:rPr>
              <a:t>特点：</a:t>
            </a:r>
            <a:r>
              <a:rPr lang="zh-CN" altLang="en-US" sz="1500" b="1" kern="0" dirty="0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这个“又”字说明作者不止一次地想起故乡童年时代的“摇花乐”和桂花雨，只是这次母亲的话使他又一次想起。淡淡的一句话，却传递出了作者对故乡桂花深深的怀念。家乡的桂花，是跟作者童年的快乐连在一起的，那种“摇花乐”和桂花雨已植进了他的生命，成为他幸福童年的最美好、最耐人回味的记忆。这恐怕是作者难忘家乡桂花的真正原因。</a:t>
            </a:r>
            <a:endParaRPr lang="zh-CN" altLang="en-US" sz="1500" b="1" kern="0" dirty="0">
              <a:solidFill>
                <a:srgbClr val="C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9" name="圆角矩形 4"/>
          <p:cNvSpPr>
            <a:spLocks noChangeArrowheads="1"/>
          </p:cNvSpPr>
          <p:nvPr/>
        </p:nvSpPr>
        <p:spPr bwMode="auto">
          <a:xfrm>
            <a:off x="3278342" y="1177666"/>
            <a:ext cx="2235199" cy="553290"/>
          </a:xfrm>
          <a:prstGeom prst="roundRect">
            <a:avLst/>
          </a:prstGeom>
          <a:solidFill>
            <a:schemeClr val="bg1"/>
          </a:solidFill>
          <a:ln w="9525">
            <a:solidFill>
              <a:schemeClr val="accent6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68580" tIns="34290" rIns="68580" bIns="34290">
            <a:spAutoFit/>
          </a:bodyPr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>
                <a:gradFill>
                  <a:gsLst>
                    <a:gs pos="0">
                      <a:srgbClr val="FF7A00"/>
                    </a:gs>
                    <a:gs pos="77000">
                      <a:srgbClr val="FF0300"/>
                    </a:gs>
                    <a:gs pos="100000">
                      <a:srgbClr val="4D0808"/>
                    </a:gs>
                  </a:gsLst>
                  <a:lin ang="5400000" scaled="0"/>
                </a:gradFill>
                <a:cs typeface="+mn-ea"/>
                <a:sym typeface="+mn-lt"/>
              </a:rPr>
              <a:t>联想回忆法</a:t>
            </a:r>
            <a:endParaRPr lang="zh-CN" altLang="en-US" sz="2800" b="1" dirty="0">
              <a:gradFill>
                <a:gsLst>
                  <a:gs pos="0">
                    <a:srgbClr val="FF7A00"/>
                  </a:gs>
                  <a:gs pos="77000">
                    <a:srgbClr val="FF0300"/>
                  </a:gs>
                  <a:gs pos="100000">
                    <a:srgbClr val="4D0808"/>
                  </a:gs>
                </a:gsLst>
                <a:lin ang="5400000" scaled="0"/>
              </a:gradFill>
              <a:cs typeface="+mn-ea"/>
              <a:sym typeface="+mn-lt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占位符 7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sz="2700" dirty="0">
                <a:latin typeface="+mn-lt"/>
                <a:ea typeface="+mn-ea"/>
                <a:cs typeface="+mn-ea"/>
                <a:sym typeface="+mn-lt"/>
              </a:rPr>
              <a:t>词句段运用</a:t>
            </a:r>
            <a:endParaRPr lang="zh-CN" altLang="en-US" sz="27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0" name="Rectangle 13"/>
          <p:cNvSpPr/>
          <p:nvPr/>
        </p:nvSpPr>
        <p:spPr>
          <a:xfrm>
            <a:off x="812800" y="1710562"/>
            <a:ext cx="7518400" cy="131574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lIns="68580" tIns="34290" rIns="68580" bIns="34290" anchor="ctr" anchorCtr="0"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indent="266700">
              <a:lnSpc>
                <a:spcPct val="150000"/>
              </a:lnSpc>
            </a:pPr>
            <a:r>
              <a:rPr lang="zh-CN" altLang="en-US" b="1" kern="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  我从心底里知道，“精彩极了”也好，“糟糕透了”也好，这两个极端的断言有一个共同的出发点</a:t>
            </a:r>
            <a:r>
              <a:rPr lang="en-US" altLang="zh-CN" b="1" kern="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——</a:t>
            </a:r>
            <a:r>
              <a:rPr lang="zh-CN" altLang="en-US" b="1" kern="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那就是爱。在爱的鼓舞下，我努力地向前驶去。</a:t>
            </a:r>
            <a:endParaRPr lang="zh-CN" altLang="en-US" b="1" kern="0" dirty="0">
              <a:solidFill>
                <a:prstClr val="black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1" name="Rectangle 1"/>
          <p:cNvSpPr>
            <a:spLocks noChangeArrowheads="1"/>
          </p:cNvSpPr>
          <p:nvPr/>
        </p:nvSpPr>
        <p:spPr bwMode="auto">
          <a:xfrm>
            <a:off x="811637" y="2375791"/>
            <a:ext cx="7641594" cy="2562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 anchor="ctr" anchorCtr="0"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indent="266700" eaLnBrk="1" hangingPunct="1">
              <a:lnSpc>
                <a:spcPct val="150000"/>
              </a:lnSpc>
            </a:pPr>
            <a:r>
              <a:rPr lang="zh-CN" altLang="en-US" kern="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  </a:t>
            </a:r>
            <a:r>
              <a:rPr lang="zh-CN" altLang="en-US" kern="0" dirty="0">
                <a:solidFill>
                  <a:srgbClr val="3333FF"/>
                </a:solidFill>
                <a:latin typeface="+mn-lt"/>
                <a:ea typeface="+mn-ea"/>
                <a:cs typeface="+mn-ea"/>
                <a:sym typeface="+mn-lt"/>
              </a:rPr>
              <a:t>特点：</a:t>
            </a:r>
            <a:r>
              <a:rPr lang="zh-CN" altLang="en-US" kern="0" dirty="0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这段话既是对全文的总结，也是作者感情的自然流露。“精彩极了”和“糟糕透了”是对同一作品做出的截然相反的“极端的断言”。但“精彩极了”的夸奖，是慈祥的母亲期望儿子成功的热情鼓励；“糟糕透了”的批评，是严厉的父亲防止儿子骄傲自满甚至“误入歧途”的警告、提醒和鞭策，是严格要求。“两个极端的断言”虽然截然相反，出发点却都是希望儿子努力上进、不断进取，都是爱的表现形式。</a:t>
            </a:r>
            <a:endParaRPr lang="zh-CN" altLang="zh-CN" kern="0" dirty="0">
              <a:solidFill>
                <a:srgbClr val="C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2" name="圆角矩形 4"/>
          <p:cNvSpPr>
            <a:spLocks noChangeArrowheads="1"/>
          </p:cNvSpPr>
          <p:nvPr/>
        </p:nvSpPr>
        <p:spPr bwMode="auto">
          <a:xfrm>
            <a:off x="3345431" y="1209063"/>
            <a:ext cx="2235199" cy="553290"/>
          </a:xfrm>
          <a:prstGeom prst="roundRect">
            <a:avLst/>
          </a:prstGeom>
          <a:solidFill>
            <a:schemeClr val="bg1"/>
          </a:solidFill>
          <a:ln w="9525">
            <a:solidFill>
              <a:schemeClr val="accent6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68580" tIns="34290" rIns="68580" bIns="34290">
            <a:spAutoFit/>
          </a:bodyPr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>
                <a:gradFill>
                  <a:gsLst>
                    <a:gs pos="0">
                      <a:srgbClr val="FF7A00"/>
                    </a:gs>
                    <a:gs pos="77000">
                      <a:srgbClr val="FF0300"/>
                    </a:gs>
                    <a:gs pos="100000">
                      <a:srgbClr val="4D0808"/>
                    </a:gs>
                  </a:gsLst>
                  <a:lin ang="5400000" scaled="0"/>
                </a:gradFill>
                <a:cs typeface="+mn-ea"/>
                <a:sym typeface="+mn-lt"/>
              </a:rPr>
              <a:t>全文总结法</a:t>
            </a:r>
            <a:endParaRPr lang="zh-CN" altLang="en-US" sz="2800" b="1">
              <a:gradFill>
                <a:gsLst>
                  <a:gs pos="0">
                    <a:srgbClr val="FF7A00"/>
                  </a:gs>
                  <a:gs pos="77000">
                    <a:srgbClr val="FF0300"/>
                  </a:gs>
                  <a:gs pos="100000">
                    <a:srgbClr val="4D0808"/>
                  </a:gs>
                </a:gsLst>
                <a:lin ang="5400000" scaled="0"/>
              </a:gradFill>
              <a:cs typeface="+mn-ea"/>
              <a:sym typeface="+mn-lt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占位符 7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sz="2700" dirty="0">
                <a:latin typeface="+mn-lt"/>
                <a:ea typeface="+mn-ea"/>
                <a:cs typeface="+mn-ea"/>
                <a:sym typeface="+mn-lt"/>
              </a:rPr>
              <a:t>词句段运用</a:t>
            </a:r>
            <a:endParaRPr lang="zh-CN" altLang="en-US" sz="27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800446" y="1158877"/>
            <a:ext cx="2331407" cy="435376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 lIns="68580" tIns="34290" rIns="68580" bIns="34290"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zh-CN" altLang="en-US" b="1" kern="0" dirty="0">
                <a:solidFill>
                  <a:srgbClr val="3333FF"/>
                </a:solidFill>
                <a:latin typeface="+mn-lt"/>
                <a:ea typeface="+mn-ea"/>
                <a:cs typeface="+mn-ea"/>
                <a:sym typeface="+mn-lt"/>
              </a:rPr>
              <a:t>我拓展，我积累。</a:t>
            </a:r>
            <a:endParaRPr lang="zh-CN" altLang="en-US" b="1" kern="0" dirty="0">
              <a:solidFill>
                <a:srgbClr val="3333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" name="矩形 12"/>
          <p:cNvSpPr/>
          <p:nvPr/>
        </p:nvSpPr>
        <p:spPr>
          <a:xfrm>
            <a:off x="873154" y="2956910"/>
            <a:ext cx="7672388" cy="1576772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80" tIns="34290" rIns="68580" bIns="34290">
            <a:no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174625" indent="-174625" eaLnBrk="1" hangingPunct="1">
              <a:lnSpc>
                <a:spcPct val="150000"/>
              </a:lnSpc>
            </a:pPr>
            <a:r>
              <a:rPr lang="en-US" altLang="zh-CN" sz="1500" kern="0" dirty="0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a.</a:t>
            </a:r>
            <a:r>
              <a:rPr lang="zh-CN" altLang="en-US" sz="1500" kern="0" dirty="0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倒叙式开头：先交代事情结果，总起全文。</a:t>
            </a:r>
            <a:endParaRPr lang="zh-CN" altLang="en-US" sz="1500" kern="0" dirty="0">
              <a:solidFill>
                <a:srgbClr val="C00000"/>
              </a:solidFill>
              <a:latin typeface="+mn-lt"/>
              <a:ea typeface="+mn-ea"/>
              <a:cs typeface="+mn-ea"/>
              <a:sym typeface="+mn-lt"/>
            </a:endParaRPr>
          </a:p>
          <a:p>
            <a:pPr marL="174625" indent="-174625" eaLnBrk="1" hangingPunct="1">
              <a:lnSpc>
                <a:spcPct val="150000"/>
              </a:lnSpc>
            </a:pPr>
            <a:r>
              <a:rPr lang="en-US" altLang="zh-CN" sz="1500" kern="0" dirty="0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b.</a:t>
            </a:r>
            <a:r>
              <a:rPr lang="zh-CN" altLang="en-US" sz="1500" kern="0" dirty="0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“开门见山”式开头：它的特点是一开头就记叙事物，开门见山，直截了当。</a:t>
            </a:r>
            <a:endParaRPr lang="zh-CN" altLang="en-US" sz="1500" kern="0" dirty="0">
              <a:solidFill>
                <a:srgbClr val="C00000"/>
              </a:solidFill>
              <a:latin typeface="+mn-lt"/>
              <a:ea typeface="+mn-ea"/>
              <a:cs typeface="+mn-ea"/>
              <a:sym typeface="+mn-lt"/>
            </a:endParaRPr>
          </a:p>
          <a:p>
            <a:pPr marL="174625" indent="-174625" eaLnBrk="1" hangingPunct="1">
              <a:lnSpc>
                <a:spcPct val="150000"/>
              </a:lnSpc>
            </a:pPr>
            <a:r>
              <a:rPr lang="en-US" altLang="zh-CN" sz="1500" kern="0" dirty="0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c.</a:t>
            </a:r>
            <a:r>
              <a:rPr lang="zh-CN" altLang="en-US" sz="1500" kern="0" dirty="0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抒情式开头：开始借景抒情，再总起全文。</a:t>
            </a:r>
            <a:endParaRPr lang="zh-CN" altLang="en-US" sz="1500" kern="0" dirty="0">
              <a:solidFill>
                <a:srgbClr val="C00000"/>
              </a:solidFill>
              <a:latin typeface="+mn-lt"/>
              <a:ea typeface="+mn-ea"/>
              <a:cs typeface="+mn-ea"/>
              <a:sym typeface="+mn-lt"/>
            </a:endParaRPr>
          </a:p>
          <a:p>
            <a:pPr marL="174625" indent="-174625" eaLnBrk="1" hangingPunct="1">
              <a:lnSpc>
                <a:spcPct val="150000"/>
              </a:lnSpc>
            </a:pPr>
            <a:r>
              <a:rPr lang="en-US" altLang="zh-CN" sz="1500" kern="0" dirty="0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d.</a:t>
            </a:r>
            <a:r>
              <a:rPr lang="zh-CN" altLang="en-US" sz="1500" kern="0" dirty="0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描写式开头：它的特点是一开头就形象地描写人物或景物，为揭示中心思想服务。</a:t>
            </a:r>
            <a:endParaRPr lang="zh-CN" altLang="en-US" sz="1500" kern="0" dirty="0">
              <a:solidFill>
                <a:srgbClr val="C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9" name="圆角矩形标注 9"/>
          <p:cNvSpPr/>
          <p:nvPr/>
        </p:nvSpPr>
        <p:spPr>
          <a:xfrm>
            <a:off x="2326052" y="1845131"/>
            <a:ext cx="4878388" cy="530225"/>
          </a:xfrm>
          <a:prstGeom prst="wedgeRoundRectCallout">
            <a:avLst>
              <a:gd name="adj1" fmla="val -55764"/>
              <a:gd name="adj2" fmla="val 43444"/>
              <a:gd name="adj3" fmla="val 16667"/>
            </a:avLst>
          </a:prstGeom>
          <a:solidFill>
            <a:srgbClr val="DCE6F2"/>
          </a:solidFill>
          <a:ln>
            <a:solidFill>
              <a:srgbClr val="4A7EBB"/>
            </a:solidFill>
            <a:miter lim="800000"/>
          </a:ln>
          <a:effectLst>
            <a:outerShdw blurRad="40000" dist="23000" dir="5400000">
              <a:srgbClr val="000000">
                <a:alpha val="34999"/>
              </a:srgbClr>
            </a:outerShdw>
          </a:effectLst>
        </p:spPr>
        <p:txBody>
          <a:bodyPr lIns="68580" tIns="34290" rIns="68580" bIns="34290" anchor="ctr" anchorCtr="0">
            <a:no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eaLnBrk="1" hangingPunct="1"/>
            <a:r>
              <a:rPr lang="zh-CN" altLang="en-US" b="1" kern="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小朋友，怎样写好作文的开头？</a:t>
            </a:r>
            <a:endParaRPr lang="zh-CN" altLang="en-US" b="1" kern="0" dirty="0">
              <a:solidFill>
                <a:prstClr val="black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1133560" y="1804305"/>
            <a:ext cx="856634" cy="947057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占位符 7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sz="2700" dirty="0">
                <a:latin typeface="+mn-lt"/>
                <a:ea typeface="+mn-ea"/>
                <a:cs typeface="+mn-ea"/>
                <a:sym typeface="+mn-lt"/>
              </a:rPr>
              <a:t>词句段运用</a:t>
            </a:r>
            <a:endParaRPr lang="zh-CN" altLang="en-US" sz="27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800446" y="1158877"/>
            <a:ext cx="2331407" cy="435376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 lIns="68580" tIns="34290" rIns="68580" bIns="34290"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zh-CN" altLang="en-US" b="1" kern="0" dirty="0">
                <a:solidFill>
                  <a:srgbClr val="3333FF"/>
                </a:solidFill>
                <a:latin typeface="+mn-lt"/>
                <a:ea typeface="+mn-ea"/>
                <a:cs typeface="+mn-ea"/>
                <a:sym typeface="+mn-lt"/>
              </a:rPr>
              <a:t>我拓展，我积累。</a:t>
            </a:r>
            <a:endParaRPr lang="zh-CN" altLang="en-US" b="1" kern="0" dirty="0">
              <a:solidFill>
                <a:srgbClr val="3333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" name="矩形 12"/>
          <p:cNvSpPr/>
          <p:nvPr/>
        </p:nvSpPr>
        <p:spPr>
          <a:xfrm>
            <a:off x="873154" y="2956910"/>
            <a:ext cx="7672388" cy="1576772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80" tIns="34290" rIns="68580" bIns="34290">
            <a:no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174625" indent="-174625" eaLnBrk="1" hangingPunct="1">
              <a:lnSpc>
                <a:spcPct val="150000"/>
              </a:lnSpc>
            </a:pPr>
            <a:r>
              <a:rPr lang="en-US" altLang="zh-CN" sz="1500" kern="0" dirty="0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e.</a:t>
            </a:r>
            <a:r>
              <a:rPr lang="zh-CN" altLang="en-US" sz="1500" kern="0" dirty="0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提问式开头：依据作文内容或题目，一开头就向读者提出问题，吸引读者追根寻底，往下阅读，这就是提问式开头。</a:t>
            </a:r>
            <a:endParaRPr lang="zh-CN" altLang="en-US" sz="1500" kern="0" dirty="0">
              <a:solidFill>
                <a:srgbClr val="C00000"/>
              </a:solidFill>
              <a:latin typeface="+mn-lt"/>
              <a:ea typeface="+mn-ea"/>
              <a:cs typeface="+mn-ea"/>
              <a:sym typeface="+mn-lt"/>
            </a:endParaRPr>
          </a:p>
          <a:p>
            <a:pPr marL="174625" indent="-174625" eaLnBrk="1" hangingPunct="1">
              <a:lnSpc>
                <a:spcPct val="150000"/>
              </a:lnSpc>
            </a:pPr>
            <a:r>
              <a:rPr lang="en-US" altLang="zh-CN" sz="1500" kern="0" dirty="0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f.</a:t>
            </a:r>
            <a:r>
              <a:rPr lang="zh-CN" altLang="en-US" sz="1500" kern="0" dirty="0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引用式开头：就是引用名言、谚语、俗语、歇后语，大家共同的认识等作为开头。引用的内容和中心有密切的关系，有的就直接点出了中心。</a:t>
            </a:r>
            <a:endParaRPr lang="zh-CN" altLang="en-US" sz="1500" kern="0" dirty="0">
              <a:solidFill>
                <a:srgbClr val="C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9" name="圆角矩形标注 9"/>
          <p:cNvSpPr/>
          <p:nvPr/>
        </p:nvSpPr>
        <p:spPr>
          <a:xfrm>
            <a:off x="2326052" y="1845131"/>
            <a:ext cx="4878388" cy="530225"/>
          </a:xfrm>
          <a:prstGeom prst="wedgeRoundRectCallout">
            <a:avLst>
              <a:gd name="adj1" fmla="val -55764"/>
              <a:gd name="adj2" fmla="val 43444"/>
              <a:gd name="adj3" fmla="val 16667"/>
            </a:avLst>
          </a:prstGeom>
          <a:solidFill>
            <a:srgbClr val="DCE6F2"/>
          </a:solidFill>
          <a:ln>
            <a:solidFill>
              <a:srgbClr val="4A7EBB"/>
            </a:solidFill>
            <a:miter lim="800000"/>
          </a:ln>
          <a:effectLst>
            <a:outerShdw blurRad="40000" dist="23000" dir="5400000">
              <a:srgbClr val="000000">
                <a:alpha val="34999"/>
              </a:srgbClr>
            </a:outerShdw>
          </a:effectLst>
        </p:spPr>
        <p:txBody>
          <a:bodyPr lIns="68580" tIns="34290" rIns="68580" bIns="34290" anchor="ctr" anchorCtr="0">
            <a:no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eaLnBrk="1" hangingPunct="1"/>
            <a:r>
              <a:rPr lang="zh-CN" altLang="en-US" b="1" kern="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小朋友，怎样写好作文的开头？</a:t>
            </a:r>
            <a:endParaRPr lang="zh-CN" altLang="en-US" b="1" kern="0" dirty="0">
              <a:solidFill>
                <a:prstClr val="black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1133560" y="1804305"/>
            <a:ext cx="856634" cy="947057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占位符 7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sz="2700" dirty="0">
                <a:latin typeface="+mn-lt"/>
                <a:ea typeface="+mn-ea"/>
                <a:cs typeface="+mn-ea"/>
                <a:sym typeface="+mn-lt"/>
              </a:rPr>
              <a:t>词句段运用</a:t>
            </a:r>
            <a:endParaRPr lang="zh-CN" altLang="en-US" sz="27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800446" y="1158877"/>
            <a:ext cx="2331407" cy="435376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 lIns="68580" tIns="34290" rIns="68580" bIns="34290"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zh-CN" altLang="en-US" b="1" kern="0" dirty="0">
                <a:solidFill>
                  <a:srgbClr val="3333FF"/>
                </a:solidFill>
                <a:latin typeface="+mn-lt"/>
                <a:ea typeface="+mn-ea"/>
                <a:cs typeface="+mn-ea"/>
                <a:sym typeface="+mn-lt"/>
              </a:rPr>
              <a:t>我拓展，我积累。</a:t>
            </a:r>
            <a:endParaRPr lang="zh-CN" altLang="en-US" b="1" kern="0" dirty="0">
              <a:solidFill>
                <a:srgbClr val="3333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" name="矩形 12"/>
          <p:cNvSpPr/>
          <p:nvPr/>
        </p:nvSpPr>
        <p:spPr>
          <a:xfrm>
            <a:off x="744122" y="2997735"/>
            <a:ext cx="8042246" cy="1576772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80" tIns="34290" rIns="68580" bIns="34290">
            <a:no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174625" indent="-174625" eaLnBrk="1" hangingPunct="1">
              <a:lnSpc>
                <a:spcPct val="150000"/>
              </a:lnSpc>
            </a:pPr>
            <a:r>
              <a:rPr lang="en-US" altLang="zh-CN" sz="1500" kern="0" dirty="0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a.</a:t>
            </a:r>
            <a:r>
              <a:rPr lang="zh-CN" altLang="en-US" sz="1500" kern="0" dirty="0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自然式结尾：事情讲完了，作文也就写完了。</a:t>
            </a:r>
            <a:endParaRPr lang="zh-CN" altLang="en-US" sz="1500" kern="0" dirty="0">
              <a:solidFill>
                <a:srgbClr val="C00000"/>
              </a:solidFill>
              <a:latin typeface="+mn-lt"/>
              <a:ea typeface="+mn-ea"/>
              <a:cs typeface="+mn-ea"/>
              <a:sym typeface="+mn-lt"/>
            </a:endParaRPr>
          </a:p>
          <a:p>
            <a:pPr marL="174625" indent="-174625" eaLnBrk="1" hangingPunct="1">
              <a:lnSpc>
                <a:spcPct val="150000"/>
              </a:lnSpc>
            </a:pPr>
            <a:r>
              <a:rPr lang="en-US" altLang="zh-CN" sz="1500" kern="0" dirty="0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b.</a:t>
            </a:r>
            <a:r>
              <a:rPr lang="zh-CN" altLang="en-US" sz="1500" kern="0" dirty="0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总结照应式结尾：这是结尾中最常用的一种，篇末总结全文，点明中心，照应课题与开头。</a:t>
            </a:r>
            <a:endParaRPr lang="zh-CN" altLang="en-US" sz="1500" kern="0" dirty="0">
              <a:solidFill>
                <a:srgbClr val="C00000"/>
              </a:solidFill>
              <a:latin typeface="+mn-lt"/>
              <a:ea typeface="+mn-ea"/>
              <a:cs typeface="+mn-ea"/>
              <a:sym typeface="+mn-lt"/>
            </a:endParaRPr>
          </a:p>
          <a:p>
            <a:pPr marL="174625" indent="-174625" eaLnBrk="1" hangingPunct="1">
              <a:lnSpc>
                <a:spcPct val="150000"/>
              </a:lnSpc>
            </a:pPr>
            <a:r>
              <a:rPr lang="en-US" altLang="zh-CN" sz="1500" kern="0" dirty="0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c.</a:t>
            </a:r>
            <a:r>
              <a:rPr lang="zh-CN" altLang="en-US" sz="1500" kern="0" dirty="0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点题式结尾：就是在结尾时点明中心，总结全文。</a:t>
            </a:r>
            <a:endParaRPr lang="zh-CN" altLang="en-US" sz="1500" kern="0" dirty="0">
              <a:solidFill>
                <a:srgbClr val="C00000"/>
              </a:solidFill>
              <a:latin typeface="+mn-lt"/>
              <a:ea typeface="+mn-ea"/>
              <a:cs typeface="+mn-ea"/>
              <a:sym typeface="+mn-lt"/>
            </a:endParaRPr>
          </a:p>
          <a:p>
            <a:pPr marL="174625" indent="-174625" eaLnBrk="1" hangingPunct="1">
              <a:lnSpc>
                <a:spcPct val="150000"/>
              </a:lnSpc>
            </a:pPr>
            <a:r>
              <a:rPr lang="en-US" altLang="zh-CN" sz="1500" kern="0" dirty="0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d.</a:t>
            </a:r>
            <a:r>
              <a:rPr lang="zh-CN" altLang="en-US" sz="1500" kern="0" dirty="0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含蓄式结尾：作文用含义深刻的话做结尾，深化中心，发人深省，余味无穷。</a:t>
            </a:r>
            <a:endParaRPr lang="zh-CN" altLang="en-US" sz="1500" kern="0" dirty="0">
              <a:solidFill>
                <a:srgbClr val="C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9" name="圆角矩形标注 9"/>
          <p:cNvSpPr/>
          <p:nvPr/>
        </p:nvSpPr>
        <p:spPr>
          <a:xfrm>
            <a:off x="2326052" y="1845131"/>
            <a:ext cx="4878388" cy="530225"/>
          </a:xfrm>
          <a:prstGeom prst="wedgeRoundRectCallout">
            <a:avLst>
              <a:gd name="adj1" fmla="val -55764"/>
              <a:gd name="adj2" fmla="val 43444"/>
              <a:gd name="adj3" fmla="val 16667"/>
            </a:avLst>
          </a:prstGeom>
          <a:solidFill>
            <a:srgbClr val="DCE6F2"/>
          </a:solidFill>
          <a:ln>
            <a:solidFill>
              <a:srgbClr val="4A7EBB"/>
            </a:solidFill>
            <a:miter lim="800000"/>
          </a:ln>
          <a:effectLst>
            <a:outerShdw blurRad="40000" dist="23000" dir="5400000">
              <a:srgbClr val="000000">
                <a:alpha val="34999"/>
              </a:srgbClr>
            </a:outerShdw>
          </a:effectLst>
        </p:spPr>
        <p:txBody>
          <a:bodyPr lIns="68580" tIns="34290" rIns="68580" bIns="34290" anchor="ctr" anchorCtr="0">
            <a:no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eaLnBrk="1" hangingPunct="1"/>
            <a:r>
              <a:rPr lang="zh-CN" altLang="en-US" b="1" kern="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小朋友，怎样写好作文的结尾？</a:t>
            </a:r>
            <a:endParaRPr lang="zh-CN" altLang="en-US" b="1" kern="0" dirty="0">
              <a:solidFill>
                <a:prstClr val="black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1133560" y="1804305"/>
            <a:ext cx="856634" cy="947057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占位符 7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sz="2700" dirty="0">
                <a:latin typeface="+mn-lt"/>
                <a:ea typeface="+mn-ea"/>
                <a:cs typeface="+mn-ea"/>
                <a:sym typeface="+mn-lt"/>
              </a:rPr>
              <a:t>词句段运用</a:t>
            </a:r>
            <a:endParaRPr lang="zh-CN" altLang="en-US" sz="27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800446" y="1158877"/>
            <a:ext cx="2331407" cy="435376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 lIns="68580" tIns="34290" rIns="68580" bIns="34290"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zh-CN" altLang="en-US" b="1" kern="0" dirty="0">
                <a:solidFill>
                  <a:srgbClr val="3333FF"/>
                </a:solidFill>
                <a:latin typeface="+mn-lt"/>
                <a:ea typeface="+mn-ea"/>
                <a:cs typeface="+mn-ea"/>
                <a:sym typeface="+mn-lt"/>
              </a:rPr>
              <a:t>我拓展，我积累。</a:t>
            </a:r>
            <a:endParaRPr lang="zh-CN" altLang="en-US" b="1" kern="0" dirty="0">
              <a:solidFill>
                <a:srgbClr val="3333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" name="矩形 12"/>
          <p:cNvSpPr/>
          <p:nvPr/>
        </p:nvSpPr>
        <p:spPr>
          <a:xfrm>
            <a:off x="744122" y="2997735"/>
            <a:ext cx="7844707" cy="1576772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80" tIns="34290" rIns="68580" bIns="34290">
            <a:no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174625" indent="-174625" eaLnBrk="1" hangingPunct="1">
              <a:lnSpc>
                <a:spcPct val="150000"/>
              </a:lnSpc>
            </a:pPr>
            <a:r>
              <a:rPr lang="en-US" altLang="zh-CN" sz="1500" kern="0" dirty="0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e.</a:t>
            </a:r>
            <a:r>
              <a:rPr lang="zh-CN" altLang="en-US" sz="1500" kern="0" dirty="0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感悟式结尾：通过写人和事，抒发自己得到的启示。</a:t>
            </a:r>
            <a:endParaRPr lang="zh-CN" altLang="en-US" sz="1500" kern="0" dirty="0">
              <a:solidFill>
                <a:srgbClr val="C00000"/>
              </a:solidFill>
              <a:latin typeface="+mn-lt"/>
              <a:ea typeface="+mn-ea"/>
              <a:cs typeface="+mn-ea"/>
              <a:sym typeface="+mn-lt"/>
            </a:endParaRPr>
          </a:p>
          <a:p>
            <a:pPr marL="174625" indent="-174625" eaLnBrk="1" hangingPunct="1">
              <a:lnSpc>
                <a:spcPct val="150000"/>
              </a:lnSpc>
            </a:pPr>
            <a:r>
              <a:rPr lang="en-US" altLang="zh-CN" sz="1500" kern="0" dirty="0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f.</a:t>
            </a:r>
            <a:r>
              <a:rPr lang="zh-CN" altLang="en-US" sz="1500" kern="0" dirty="0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抒情式结尾：作者受到美好的人、事、物地感染，结尾时由衷地抒发内心的感情，深化了中心。恰如其分的抒情结尾，能引起读者情感的共鸣。</a:t>
            </a:r>
            <a:endParaRPr lang="zh-CN" altLang="en-US" sz="1500" kern="0" dirty="0">
              <a:solidFill>
                <a:srgbClr val="C00000"/>
              </a:solidFill>
              <a:latin typeface="+mn-lt"/>
              <a:ea typeface="+mn-ea"/>
              <a:cs typeface="+mn-ea"/>
              <a:sym typeface="+mn-lt"/>
            </a:endParaRPr>
          </a:p>
          <a:p>
            <a:pPr marL="174625" indent="-174625" eaLnBrk="1" hangingPunct="1">
              <a:lnSpc>
                <a:spcPct val="150000"/>
              </a:lnSpc>
            </a:pPr>
            <a:r>
              <a:rPr lang="en-US" altLang="zh-CN" sz="1500" kern="0" dirty="0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g.</a:t>
            </a:r>
            <a:r>
              <a:rPr lang="zh-CN" altLang="en-US" sz="1500" kern="0" dirty="0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展示未来式结尾：旨在文章结尾预示或展开一个美好的前景。</a:t>
            </a:r>
            <a:endParaRPr lang="zh-CN" altLang="en-US" sz="1500" kern="0" dirty="0">
              <a:solidFill>
                <a:srgbClr val="C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9" name="圆角矩形标注 9"/>
          <p:cNvSpPr/>
          <p:nvPr/>
        </p:nvSpPr>
        <p:spPr>
          <a:xfrm>
            <a:off x="2326052" y="1845131"/>
            <a:ext cx="4878388" cy="530225"/>
          </a:xfrm>
          <a:prstGeom prst="wedgeRoundRectCallout">
            <a:avLst>
              <a:gd name="adj1" fmla="val -55764"/>
              <a:gd name="adj2" fmla="val 43444"/>
              <a:gd name="adj3" fmla="val 16667"/>
            </a:avLst>
          </a:prstGeom>
          <a:solidFill>
            <a:srgbClr val="DCE6F2"/>
          </a:solidFill>
          <a:ln>
            <a:solidFill>
              <a:srgbClr val="4A7EBB"/>
            </a:solidFill>
            <a:miter lim="800000"/>
          </a:ln>
          <a:effectLst>
            <a:outerShdw blurRad="40000" dist="23000" dir="5400000">
              <a:srgbClr val="000000">
                <a:alpha val="34999"/>
              </a:srgbClr>
            </a:outerShdw>
          </a:effectLst>
        </p:spPr>
        <p:txBody>
          <a:bodyPr lIns="68580" tIns="34290" rIns="68580" bIns="34290" anchor="ctr" anchorCtr="0">
            <a:no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eaLnBrk="1" hangingPunct="1"/>
            <a:r>
              <a:rPr lang="zh-CN" altLang="en-US" b="1" kern="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小朋友，怎样写好作文的结尾？</a:t>
            </a:r>
            <a:endParaRPr lang="zh-CN" altLang="en-US" b="1" kern="0" dirty="0">
              <a:solidFill>
                <a:prstClr val="black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1133560" y="1804305"/>
            <a:ext cx="856634" cy="947057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占位符 7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sz="2700" dirty="0">
                <a:latin typeface="+mn-lt"/>
                <a:ea typeface="+mn-ea"/>
                <a:cs typeface="+mn-ea"/>
                <a:sym typeface="+mn-lt"/>
              </a:rPr>
              <a:t>词句段运用</a:t>
            </a:r>
            <a:endParaRPr lang="zh-CN" altLang="en-US" sz="27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0" name="矩形 14"/>
          <p:cNvSpPr/>
          <p:nvPr/>
        </p:nvSpPr>
        <p:spPr>
          <a:xfrm>
            <a:off x="769144" y="2119311"/>
            <a:ext cx="7605712" cy="216982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square" lIns="68580" tIns="34290" rIns="68580" bIns="34290"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eaLnBrk="1" hangingPunct="1">
              <a:lnSpc>
                <a:spcPct val="130000"/>
              </a:lnSpc>
            </a:pPr>
            <a:r>
              <a:rPr lang="zh-CN" altLang="en-US" sz="1500" kern="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    空间非常低矮，低矮得使人感到压抑。不足二百平米的厂房，四壁潮湿颓败。七八十台破缝纫机一行行排列着，七八十个都不算年轻的女人忙碌在自己的缝纫机旁。因为光线阴暗，每个女人头上方都吊着一只灯泡。正是酷暑炎夏，窗不能开，七八十个女人的身体和七八十只灯泡所散发的热量，使我感到犹如身在蒸笼。</a:t>
            </a:r>
            <a:endParaRPr lang="en-US" altLang="zh-CN" sz="1500" kern="0" dirty="0">
              <a:solidFill>
                <a:prstClr val="black"/>
              </a:solidFill>
              <a:latin typeface="+mn-lt"/>
              <a:ea typeface="+mn-ea"/>
              <a:cs typeface="+mn-ea"/>
              <a:sym typeface="+mn-lt"/>
            </a:endParaRPr>
          </a:p>
          <a:p>
            <a:pPr eaLnBrk="1" hangingPunct="1">
              <a:lnSpc>
                <a:spcPct val="130000"/>
              </a:lnSpc>
            </a:pPr>
            <a:r>
              <a:rPr lang="en-US" altLang="zh-CN" sz="1500" kern="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    </a:t>
            </a:r>
            <a:r>
              <a:rPr lang="zh-CN" altLang="en-US" sz="1500" kern="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我看各样彩排着的戏人边走边唱，看踩高跷走路，看虾兵、蚌精、牛头、马面</a:t>
            </a:r>
            <a:r>
              <a:rPr lang="en-US" altLang="zh-CN" sz="1500" kern="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……</a:t>
            </a:r>
            <a:r>
              <a:rPr lang="zh-CN" altLang="en-US" sz="1500" kern="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人山人海，卖小吃的挤得密密层层，各式各样的糖果点心、鸡鸭鱼肉都有。我和父亲都饿了，我多馋啊！但不敢，也不忍心叫父亲买。</a:t>
            </a:r>
            <a:endParaRPr lang="zh-CN" altLang="en-US" sz="1500" kern="0" dirty="0">
              <a:solidFill>
                <a:prstClr val="black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11" name="组合 14"/>
          <p:cNvGrpSpPr/>
          <p:nvPr/>
        </p:nvGrpSpPr>
        <p:grpSpPr>
          <a:xfrm>
            <a:off x="798061" y="1274990"/>
            <a:ext cx="7816850" cy="504825"/>
            <a:chOff x="750940" y="911654"/>
            <a:chExt cx="7816341" cy="505487"/>
          </a:xfrm>
        </p:grpSpPr>
        <p:sp>
          <p:nvSpPr>
            <p:cNvPr id="12" name="矩形 1"/>
            <p:cNvSpPr/>
            <p:nvPr/>
          </p:nvSpPr>
          <p:spPr>
            <a:xfrm>
              <a:off x="1300442" y="921668"/>
              <a:ext cx="7266839" cy="369816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>
              <a:spAutoFit/>
            </a:bodyPr>
            <a:lstStyle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</a:lstStyle>
            <a:p>
              <a:pPr eaLnBrk="1" hangingPunct="1"/>
              <a:r>
                <a:rPr lang="zh-CN" altLang="en-US" b="1" kern="0" dirty="0">
                  <a:solidFill>
                    <a:prstClr val="black"/>
                  </a:solidFill>
                  <a:latin typeface="+mn-lt"/>
                  <a:ea typeface="+mn-ea"/>
                  <a:cs typeface="+mn-ea"/>
                  <a:sym typeface="+mn-lt"/>
                </a:rPr>
                <a:t>读下面的两段话，想象画面，体会场景描写在课文中的作用。</a:t>
              </a:r>
              <a:endParaRPr lang="zh-CN" altLang="en-US" b="1" kern="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1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750940" y="911654"/>
              <a:ext cx="487935" cy="505487"/>
            </a:xfrm>
            <a:prstGeom prst="rect">
              <a:avLst/>
            </a:prstGeom>
            <a:noFill/>
            <a:ln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占位符 7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sz="2700" dirty="0">
                <a:latin typeface="+mn-lt"/>
                <a:ea typeface="+mn-ea"/>
                <a:cs typeface="+mn-ea"/>
                <a:sym typeface="+mn-lt"/>
              </a:rPr>
              <a:t>学习目标</a:t>
            </a:r>
            <a:endParaRPr lang="zh-CN" altLang="en-US" sz="27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" name="矩形 6"/>
          <p:cNvSpPr/>
          <p:nvPr/>
        </p:nvSpPr>
        <p:spPr>
          <a:xfrm>
            <a:off x="675587" y="1253782"/>
            <a:ext cx="7755282" cy="295465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186055" indent="-186055" eaLnBrk="1" hangingPunct="1">
              <a:lnSpc>
                <a:spcPct val="250000"/>
              </a:lnSpc>
            </a:pPr>
            <a:r>
              <a:rPr lang="en-US" altLang="zh-CN" sz="1500" kern="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1.</a:t>
            </a:r>
            <a:r>
              <a:rPr lang="zh-CN" altLang="en-US" sz="1500" kern="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通过“交流平台”的学习，引导学生阅读时，关注课文中抒情的语句，品味印象深刻的场景描写，更好地体会作者的思想感情。</a:t>
            </a:r>
            <a:endParaRPr lang="zh-CN" altLang="en-US" sz="1500" kern="0" dirty="0">
              <a:solidFill>
                <a:prstClr val="black"/>
              </a:solidFill>
              <a:latin typeface="+mn-lt"/>
              <a:ea typeface="+mn-ea"/>
              <a:cs typeface="+mn-ea"/>
              <a:sym typeface="+mn-lt"/>
            </a:endParaRPr>
          </a:p>
          <a:p>
            <a:pPr marL="186055" indent="-186055" eaLnBrk="1" hangingPunct="1">
              <a:lnSpc>
                <a:spcPct val="250000"/>
              </a:lnSpc>
            </a:pPr>
            <a:r>
              <a:rPr lang="en-US" altLang="zh-CN" sz="1500" kern="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2.</a:t>
            </a:r>
            <a:r>
              <a:rPr lang="zh-CN" altLang="en-US" sz="1500" kern="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通过“语句段运用”的学习，联系课文内容，体会课文结尾的特点；体会场景描写在课文中的作用；试着写一写自己成长中的第一次。</a:t>
            </a:r>
            <a:endParaRPr lang="zh-CN" altLang="en-US" sz="1500" kern="0" dirty="0">
              <a:solidFill>
                <a:prstClr val="black"/>
              </a:solidFill>
              <a:latin typeface="+mn-lt"/>
              <a:ea typeface="+mn-ea"/>
              <a:cs typeface="+mn-ea"/>
              <a:sym typeface="+mn-lt"/>
            </a:endParaRPr>
          </a:p>
          <a:p>
            <a:pPr marL="186055" indent="-186055" eaLnBrk="1" hangingPunct="1">
              <a:lnSpc>
                <a:spcPct val="250000"/>
              </a:lnSpc>
            </a:pPr>
            <a:r>
              <a:rPr lang="en-US" altLang="zh-CN" sz="1500" kern="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3.</a:t>
            </a:r>
            <a:r>
              <a:rPr lang="zh-CN" altLang="en-US" sz="1500" kern="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通过“积累与运用”的学习，理解和积累有关修身立志方面的名言警句。</a:t>
            </a:r>
            <a:endParaRPr lang="zh-CN" altLang="en-US" sz="1500" kern="0" dirty="0">
              <a:solidFill>
                <a:prstClr val="black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 flipH="1">
            <a:off x="0" y="1537133"/>
            <a:ext cx="9144000" cy="2069235"/>
          </a:xfrm>
          <a:prstGeom prst="rect">
            <a:avLst/>
          </a:prstGeom>
          <a:gradFill flip="none" rotWithShape="1">
            <a:gsLst>
              <a:gs pos="0">
                <a:srgbClr val="30B593"/>
              </a:gs>
              <a:gs pos="100000">
                <a:srgbClr val="00B050"/>
              </a:gs>
            </a:gsLst>
            <a:lin ang="2700000" scaled="1"/>
            <a:tileRect/>
          </a:gradFill>
          <a:ln>
            <a:solidFill>
              <a:schemeClr val="bg1"/>
            </a:solidFill>
          </a:ln>
          <a:effectLst>
            <a:outerShdw blurRad="38100" dist="127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6" name="任意多边形: 形状 5"/>
          <p:cNvSpPr/>
          <p:nvPr/>
        </p:nvSpPr>
        <p:spPr>
          <a:xfrm flipV="1">
            <a:off x="451196" y="1218391"/>
            <a:ext cx="4976320" cy="2757791"/>
          </a:xfrm>
          <a:custGeom>
            <a:avLst/>
            <a:gdLst>
              <a:gd name="connsiteX0" fmla="*/ 128585 w 6635093"/>
              <a:gd name="connsiteY0" fmla="*/ 5026479 h 5026479"/>
              <a:gd name="connsiteX1" fmla="*/ 0 w 6635093"/>
              <a:gd name="connsiteY1" fmla="*/ 5026479 h 5026479"/>
              <a:gd name="connsiteX2" fmla="*/ 0 w 6635093"/>
              <a:gd name="connsiteY2" fmla="*/ 0 h 5026479"/>
              <a:gd name="connsiteX3" fmla="*/ 128585 w 6635093"/>
              <a:gd name="connsiteY3" fmla="*/ 0 h 5026479"/>
              <a:gd name="connsiteX4" fmla="*/ 128585 w 6635093"/>
              <a:gd name="connsiteY4" fmla="*/ 4891494 h 5026479"/>
              <a:gd name="connsiteX5" fmla="*/ 6506501 w 6635093"/>
              <a:gd name="connsiteY5" fmla="*/ 4891494 h 5026479"/>
              <a:gd name="connsiteX6" fmla="*/ 6506501 w 6635093"/>
              <a:gd name="connsiteY6" fmla="*/ 4527223 h 5026479"/>
              <a:gd name="connsiteX7" fmla="*/ 6635089 w 6635093"/>
              <a:gd name="connsiteY7" fmla="*/ 4527223 h 5026479"/>
              <a:gd name="connsiteX8" fmla="*/ 6635089 w 6635093"/>
              <a:gd name="connsiteY8" fmla="*/ 4891494 h 5026479"/>
              <a:gd name="connsiteX9" fmla="*/ 6635093 w 6635093"/>
              <a:gd name="connsiteY9" fmla="*/ 4891494 h 5026479"/>
              <a:gd name="connsiteX10" fmla="*/ 6635093 w 6635093"/>
              <a:gd name="connsiteY10" fmla="*/ 5026477 h 5026479"/>
              <a:gd name="connsiteX11" fmla="*/ 128585 w 6635093"/>
              <a:gd name="connsiteY11" fmla="*/ 5026477 h 50264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635093" h="5026479">
                <a:moveTo>
                  <a:pt x="128585" y="5026479"/>
                </a:moveTo>
                <a:lnTo>
                  <a:pt x="0" y="5026479"/>
                </a:lnTo>
                <a:lnTo>
                  <a:pt x="0" y="0"/>
                </a:lnTo>
                <a:lnTo>
                  <a:pt x="128585" y="0"/>
                </a:lnTo>
                <a:lnTo>
                  <a:pt x="128585" y="4891494"/>
                </a:lnTo>
                <a:lnTo>
                  <a:pt x="6506501" y="4891494"/>
                </a:lnTo>
                <a:lnTo>
                  <a:pt x="6506501" y="4527223"/>
                </a:lnTo>
                <a:lnTo>
                  <a:pt x="6635089" y="4527223"/>
                </a:lnTo>
                <a:lnTo>
                  <a:pt x="6635089" y="4891494"/>
                </a:lnTo>
                <a:lnTo>
                  <a:pt x="6635093" y="4891494"/>
                </a:lnTo>
                <a:lnTo>
                  <a:pt x="6635093" y="5026477"/>
                </a:lnTo>
                <a:lnTo>
                  <a:pt x="128585" y="502647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13" name="任意多边形: 形状 12"/>
          <p:cNvSpPr/>
          <p:nvPr/>
        </p:nvSpPr>
        <p:spPr>
          <a:xfrm rot="5400000" flipH="1">
            <a:off x="5244205" y="476510"/>
            <a:ext cx="2653810" cy="4243388"/>
          </a:xfrm>
          <a:custGeom>
            <a:avLst/>
            <a:gdLst>
              <a:gd name="connsiteX0" fmla="*/ 4244211 w 4244211"/>
              <a:gd name="connsiteY0" fmla="*/ 1 h 5657851"/>
              <a:gd name="connsiteX1" fmla="*/ 4244211 w 4244211"/>
              <a:gd name="connsiteY1" fmla="*/ 128587 h 5657851"/>
              <a:gd name="connsiteX2" fmla="*/ 126206 w 4244211"/>
              <a:gd name="connsiteY2" fmla="*/ 128587 h 5657851"/>
              <a:gd name="connsiteX3" fmla="*/ 126206 w 4244211"/>
              <a:gd name="connsiteY3" fmla="*/ 5657851 h 5657851"/>
              <a:gd name="connsiteX4" fmla="*/ 0 w 4244211"/>
              <a:gd name="connsiteY4" fmla="*/ 5657851 h 5657851"/>
              <a:gd name="connsiteX5" fmla="*/ 0 w 4244211"/>
              <a:gd name="connsiteY5" fmla="*/ 0 h 5657851"/>
              <a:gd name="connsiteX6" fmla="*/ 126206 w 4244211"/>
              <a:gd name="connsiteY6" fmla="*/ 0 h 5657851"/>
              <a:gd name="connsiteX7" fmla="*/ 126206 w 4244211"/>
              <a:gd name="connsiteY7" fmla="*/ 1 h 5657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244211" h="5657851">
                <a:moveTo>
                  <a:pt x="4244211" y="1"/>
                </a:moveTo>
                <a:lnTo>
                  <a:pt x="4244211" y="128587"/>
                </a:lnTo>
                <a:lnTo>
                  <a:pt x="126206" y="128587"/>
                </a:lnTo>
                <a:lnTo>
                  <a:pt x="126206" y="5657851"/>
                </a:lnTo>
                <a:lnTo>
                  <a:pt x="0" y="5657851"/>
                </a:lnTo>
                <a:lnTo>
                  <a:pt x="0" y="0"/>
                </a:lnTo>
                <a:lnTo>
                  <a:pt x="126206" y="0"/>
                </a:lnTo>
                <a:lnTo>
                  <a:pt x="126206" y="1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38100">
            <a:noFill/>
          </a:ln>
          <a:effectLst/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4" name="矩形 13"/>
          <p:cNvSpPr/>
          <p:nvPr/>
        </p:nvSpPr>
        <p:spPr>
          <a:xfrm flipH="1">
            <a:off x="8503526" y="986291"/>
            <a:ext cx="292605" cy="362054"/>
          </a:xfrm>
          <a:prstGeom prst="rect">
            <a:avLst/>
          </a:prstGeom>
          <a:gradFill flip="none" rotWithShape="1">
            <a:gsLst>
              <a:gs pos="0">
                <a:srgbClr val="30B593"/>
              </a:gs>
              <a:gs pos="100000">
                <a:srgbClr val="00B050"/>
              </a:gs>
            </a:gsLst>
            <a:lin ang="2700000" scaled="1"/>
            <a:tileRect/>
          </a:gradFill>
          <a:ln>
            <a:solidFill>
              <a:schemeClr val="bg1"/>
            </a:solidFill>
          </a:ln>
          <a:effectLst>
            <a:outerShdw blurRad="38100" dist="127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0" name="矩形 9"/>
          <p:cNvSpPr/>
          <p:nvPr/>
        </p:nvSpPr>
        <p:spPr>
          <a:xfrm flipH="1">
            <a:off x="0" y="0"/>
            <a:ext cx="3460615" cy="175098"/>
          </a:xfrm>
          <a:prstGeom prst="rect">
            <a:avLst/>
          </a:prstGeom>
          <a:gradFill flip="none" rotWithShape="1">
            <a:gsLst>
              <a:gs pos="0">
                <a:srgbClr val="30B593"/>
              </a:gs>
              <a:gs pos="100000">
                <a:srgbClr val="00B050"/>
              </a:gs>
            </a:gsLst>
            <a:lin ang="2700000" scaled="1"/>
            <a:tileRect/>
          </a:gradFill>
          <a:ln>
            <a:solidFill>
              <a:schemeClr val="bg1"/>
            </a:solidFill>
          </a:ln>
          <a:effectLst>
            <a:outerShdw blurRad="38100" dist="127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1" name="矩形 10"/>
          <p:cNvSpPr/>
          <p:nvPr/>
        </p:nvSpPr>
        <p:spPr>
          <a:xfrm flipH="1">
            <a:off x="-1" y="228600"/>
            <a:ext cx="2631332" cy="175098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38100">
            <a:noFill/>
          </a:ln>
          <a:effectLst/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2" name="矩形 11"/>
          <p:cNvSpPr/>
          <p:nvPr/>
        </p:nvSpPr>
        <p:spPr>
          <a:xfrm flipH="1">
            <a:off x="5427516" y="4968402"/>
            <a:ext cx="3716485" cy="175098"/>
          </a:xfrm>
          <a:prstGeom prst="rect">
            <a:avLst/>
          </a:prstGeom>
          <a:gradFill flip="none" rotWithShape="1">
            <a:gsLst>
              <a:gs pos="0">
                <a:srgbClr val="30B593"/>
              </a:gs>
              <a:gs pos="100000">
                <a:srgbClr val="00B050"/>
              </a:gs>
            </a:gsLst>
            <a:lin ang="2700000" scaled="1"/>
            <a:tileRect/>
          </a:gradFill>
          <a:ln>
            <a:solidFill>
              <a:schemeClr val="bg1"/>
            </a:solidFill>
          </a:ln>
          <a:effectLst>
            <a:outerShdw blurRad="38100" dist="127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671222" y="1713521"/>
            <a:ext cx="4752665" cy="882071"/>
            <a:chOff x="894963" y="2284695"/>
            <a:chExt cx="6336886" cy="1176094"/>
          </a:xfrm>
        </p:grpSpPr>
        <p:sp>
          <p:nvSpPr>
            <p:cNvPr id="22" name="文本框 21"/>
            <p:cNvSpPr txBox="1"/>
            <p:nvPr/>
          </p:nvSpPr>
          <p:spPr>
            <a:xfrm>
              <a:off x="894963" y="2284695"/>
              <a:ext cx="6063194" cy="114903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50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rPr>
                <a:t>谢谢各位倾听！</a:t>
              </a:r>
              <a:endParaRPr lang="zh-CN" altLang="en-US" sz="5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endParaRPr>
            </a:p>
          </p:txBody>
        </p:sp>
        <p:cxnSp>
          <p:nvCxnSpPr>
            <p:cNvPr id="24" name="直接连接符 23"/>
            <p:cNvCxnSpPr/>
            <p:nvPr/>
          </p:nvCxnSpPr>
          <p:spPr>
            <a:xfrm>
              <a:off x="1033541" y="3460789"/>
              <a:ext cx="6198308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" name="图片 2" descr="图片包含 草, 户外, 建筑, 房子&#10;&#10;描述已自动生成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5432819" y="386804"/>
            <a:ext cx="2917136" cy="4369892"/>
          </a:xfrm>
          <a:prstGeom prst="rect">
            <a:avLst/>
          </a:prstGeom>
          <a:ln w="22225">
            <a:solidFill>
              <a:schemeClr val="bg1"/>
            </a:solidFill>
          </a:ln>
          <a:effectLst>
            <a:outerShdw blurRad="114300" sx="101000" sy="101000" algn="ctr" rotWithShape="0">
              <a:prstClr val="black">
                <a:alpha val="10000"/>
              </a:prstClr>
            </a:outerShdw>
          </a:effec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占位符 7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sz="2700" dirty="0">
                <a:latin typeface="+mn-lt"/>
                <a:ea typeface="+mn-ea"/>
                <a:cs typeface="+mn-ea"/>
                <a:sym typeface="+mn-lt"/>
              </a:rPr>
              <a:t>交流平台</a:t>
            </a:r>
            <a:endParaRPr lang="zh-CN" altLang="en-US" sz="27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" name="矩形 19"/>
          <p:cNvSpPr/>
          <p:nvPr/>
        </p:nvSpPr>
        <p:spPr>
          <a:xfrm>
            <a:off x="622713" y="1256536"/>
            <a:ext cx="5445127" cy="3770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lIns="68580" tIns="34290" rIns="68580" bIns="34290"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eaLnBrk="1" hangingPunct="1"/>
            <a:r>
              <a:rPr lang="zh-CN" altLang="en-US" sz="2000" b="1" kern="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怎样才能更好地体会作者表达的感情呢？</a:t>
            </a:r>
            <a:endParaRPr lang="zh-CN" altLang="en-US" sz="2000" b="1" kern="0" dirty="0">
              <a:solidFill>
                <a:prstClr val="black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" name="矩形 15"/>
          <p:cNvSpPr/>
          <p:nvPr/>
        </p:nvSpPr>
        <p:spPr>
          <a:xfrm>
            <a:off x="4677534" y="2024062"/>
            <a:ext cx="3665054" cy="214674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square" lIns="68580" tIns="34290" rIns="68580" bIns="34290"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indent="174625" eaLnBrk="1" hangingPunct="1">
              <a:lnSpc>
                <a:spcPct val="150000"/>
              </a:lnSpc>
            </a:pPr>
            <a:r>
              <a:rPr lang="zh-CN" altLang="en-US" kern="0" dirty="0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      作者的感情有时会融入到他描写的场景中。阅读时，品味令你印象深刻的场景描写和细节描写，可以帮助我们更好地体会作者的思想感情。</a:t>
            </a:r>
            <a:endParaRPr lang="zh-CN" altLang="en-US" kern="0" dirty="0">
              <a:solidFill>
                <a:srgbClr val="C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9" name="Picture 11" descr="http://www.zxxk.com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801412" y="2024062"/>
            <a:ext cx="3380477" cy="2165515"/>
          </a:xfrm>
          <a:prstGeom prst="rect">
            <a:avLst/>
          </a:prstGeom>
          <a:noFill/>
          <a:ln w="38100" cap="sq">
            <a:solidFill>
              <a:schemeClr val="bg2"/>
            </a:solidFill>
            <a:miter lim="800000"/>
            <a:headEnd/>
            <a:tailEnd/>
          </a:ln>
          <a:effectLst>
            <a:outerShdw blurRad="50800" dist="38100" dir="2700000" algn="tl">
              <a:srgbClr val="000000">
                <a:alpha val="42999"/>
              </a:srgbClr>
            </a:outerShdw>
          </a:effec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占位符 7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sz="2700" dirty="0">
                <a:latin typeface="+mn-lt"/>
                <a:ea typeface="+mn-ea"/>
                <a:cs typeface="+mn-ea"/>
                <a:sym typeface="+mn-lt"/>
              </a:rPr>
              <a:t>交流平台</a:t>
            </a:r>
            <a:endParaRPr lang="zh-CN" altLang="en-US" sz="27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" name="矩形 15"/>
          <p:cNvSpPr/>
          <p:nvPr/>
        </p:nvSpPr>
        <p:spPr>
          <a:xfrm>
            <a:off x="732458" y="1988034"/>
            <a:ext cx="7728296" cy="214674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square" lIns="68580" tIns="34290" rIns="68580" bIns="34290"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indent="174625" eaLnBrk="1" hangingPunct="1">
              <a:lnSpc>
                <a:spcPct val="150000"/>
              </a:lnSpc>
            </a:pPr>
            <a:r>
              <a:rPr lang="zh-CN" altLang="en-US" sz="1500" kern="0" dirty="0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      场景描写指的就是场面描写。场面描写，就是对一个特定的时间与地点内许多人物活动的总体情况的描写。它往往是叙述、描写、抒情等表述方法的综合运用，是自然景色、社会环境、人物活动等描写对象的集中表现。常见的有劳动场面、战斗场面、运动场面以及各种会议场面等。 场面描写要表现出一种特定的气氛，只凭单一的表达方式和写作手法是不够的，要 综合运用记叙、描写、抒情、议论等表达手段，以及映衬、象征等多种手法，这样才能使场面变成一幅生动而充满感染力的图画。</a:t>
            </a:r>
            <a:endParaRPr lang="zh-CN" altLang="en-US" sz="1500" kern="0" dirty="0">
              <a:solidFill>
                <a:srgbClr val="C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4" name="组合 6"/>
          <p:cNvGrpSpPr/>
          <p:nvPr/>
        </p:nvGrpSpPr>
        <p:grpSpPr>
          <a:xfrm>
            <a:off x="683247" y="1219270"/>
            <a:ext cx="2825750" cy="530225"/>
            <a:chOff x="3226928" y="924377"/>
            <a:chExt cx="2824264" cy="529056"/>
          </a:xfrm>
        </p:grpSpPr>
        <p:pic>
          <p:nvPicPr>
            <p:cNvPr id="5" name="Picture 16" descr="C:\Users\Administrator\Desktop\对话框.png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3226928" y="924377"/>
              <a:ext cx="2824264" cy="529056"/>
            </a:xfrm>
            <a:prstGeom prst="rect">
              <a:avLst/>
            </a:prstGeom>
            <a:noFill/>
            <a:ln>
              <a:noFill/>
              <a:miter lim="800000"/>
              <a:headEnd/>
              <a:tailEnd/>
            </a:ln>
          </p:spPr>
        </p:pic>
        <p:sp>
          <p:nvSpPr>
            <p:cNvPr id="6" name="矩形 12"/>
            <p:cNvSpPr/>
            <p:nvPr/>
          </p:nvSpPr>
          <p:spPr>
            <a:xfrm>
              <a:off x="3391877" y="943968"/>
              <a:ext cx="2043074" cy="368518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wrap="none">
              <a:spAutoFit/>
            </a:bodyPr>
            <a:lstStyle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</a:lstStyle>
            <a:p>
              <a:pPr eaLnBrk="1" hangingPunct="1"/>
              <a:r>
                <a:rPr lang="zh-CN" altLang="en-US" b="1" kern="0" dirty="0">
                  <a:solidFill>
                    <a:prstClr val="black"/>
                  </a:solidFill>
                  <a:latin typeface="+mn-lt"/>
                  <a:ea typeface="+mn-ea"/>
                  <a:cs typeface="+mn-ea"/>
                  <a:sym typeface="+mn-lt"/>
                </a:rPr>
                <a:t>什么是场景描写？</a:t>
              </a:r>
              <a:endParaRPr lang="zh-CN" altLang="en-US" b="1" kern="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占位符 7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sz="2700" dirty="0">
                <a:latin typeface="+mn-lt"/>
                <a:ea typeface="+mn-ea"/>
                <a:cs typeface="+mn-ea"/>
                <a:sym typeface="+mn-lt"/>
              </a:rPr>
              <a:t>交流平台</a:t>
            </a:r>
            <a:endParaRPr lang="zh-CN" altLang="en-US" sz="27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" name="矩形 4"/>
          <p:cNvSpPr/>
          <p:nvPr/>
        </p:nvSpPr>
        <p:spPr>
          <a:xfrm>
            <a:off x="712580" y="1132579"/>
            <a:ext cx="2331407" cy="435376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 lIns="68580" tIns="34290" rIns="68580" bIns="34290"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zh-CN" altLang="en-US" b="1" kern="0" dirty="0">
                <a:solidFill>
                  <a:srgbClr val="3333FF"/>
                </a:solidFill>
                <a:latin typeface="+mn-lt"/>
                <a:ea typeface="+mn-ea"/>
                <a:cs typeface="+mn-ea"/>
                <a:sym typeface="+mn-lt"/>
              </a:rPr>
              <a:t>练一练，学运用。</a:t>
            </a:r>
            <a:endParaRPr lang="zh-CN" altLang="en-US" b="1" kern="0" dirty="0">
              <a:solidFill>
                <a:srgbClr val="3333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" name="Rectangle 15"/>
          <p:cNvSpPr/>
          <p:nvPr/>
        </p:nvSpPr>
        <p:spPr>
          <a:xfrm>
            <a:off x="712580" y="642536"/>
            <a:ext cx="7897812" cy="463973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lIns="68580" tIns="34290" rIns="68580" bIns="34290" anchor="ctr" anchorCtr="0"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indent="304800" eaLnBrk="1" hangingPunct="1">
              <a:lnSpc>
                <a:spcPct val="150000"/>
              </a:lnSpc>
            </a:pPr>
            <a:r>
              <a:rPr lang="en-US" altLang="zh-CN" kern="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 </a:t>
            </a:r>
            <a:r>
              <a:rPr lang="zh-CN" altLang="zh-CN" kern="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恍恍惚惚我又置身于两年一度的庙会中，能去看看这盛大的节日确是无比的快乐，我高兴极了。我看各样彩排着的戏人边走边唱。看踩高跷走路，看虾兵、蚌精、牛头、马面……人山人海，卖小吃的挤得密密层层，各式各样的糖果点心、鸡鸭鱼肉都有。我和父亲都饿了，我多馋啊！但不敢，也不忍心叫父亲买。父亲从家里带了粽子，找个偏僻的地方</a:t>
            </a:r>
            <a:r>
              <a:rPr lang="zh-CN" altLang="en-US" kern="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，</a:t>
            </a:r>
            <a:r>
              <a:rPr lang="zh-CN" altLang="zh-CN" kern="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父子俩坐下吃凉粽子。吃完粽子，父亲觉得我太委屈了，领我到小摊上吃了碗</a:t>
            </a:r>
            <a:r>
              <a:rPr lang="zh-CN" altLang="en-US" kern="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热</a:t>
            </a:r>
            <a:r>
              <a:rPr lang="zh-CN" altLang="zh-CN" kern="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豆腐脑，我叫他吃，他就是不吃。卖玩意儿的也不少，彩色的纸风车、布老虎、泥人、竹制的花蛇……虽然不可能花钱买玩意儿，但父亲很理解我那恋恋不舍的心思，回家后他用几片玻璃和彩色纸屑等糊了一个万花筒，这便是我童年惟一的也是最珍贵的玩具了。万花筒里那千变万化的图案花样，是我最早的抽象美的启迪者吧</a:t>
            </a:r>
            <a:r>
              <a:rPr lang="en-US" altLang="zh-CN" kern="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!——《</a:t>
            </a:r>
            <a:r>
              <a:rPr lang="zh-CN" altLang="en-US" kern="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父爱之舟</a:t>
            </a:r>
            <a:r>
              <a:rPr lang="en-US" altLang="zh-CN" kern="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》</a:t>
            </a:r>
            <a:endParaRPr lang="en-US" altLang="zh-CN" sz="3300" kern="0" dirty="0">
              <a:solidFill>
                <a:prstClr val="black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占位符 7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sz="2700" dirty="0">
                <a:latin typeface="+mn-lt"/>
                <a:ea typeface="+mn-ea"/>
                <a:cs typeface="+mn-ea"/>
                <a:sym typeface="+mn-lt"/>
              </a:rPr>
              <a:t>交流平台</a:t>
            </a:r>
            <a:endParaRPr lang="zh-CN" altLang="en-US" sz="27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" name="Rectangle 1"/>
          <p:cNvSpPr/>
          <p:nvPr/>
        </p:nvSpPr>
        <p:spPr>
          <a:xfrm>
            <a:off x="860632" y="1889111"/>
            <a:ext cx="6782145" cy="50009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 lIns="68580" tIns="34290" rIns="68580" bIns="34290" anchor="ctr" anchorCtr="0"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r>
              <a:rPr lang="zh-CN" altLang="zh-CN" sz="2800" b="1" kern="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这段话描写了什么？你从中感受到什么？</a:t>
            </a:r>
            <a:endParaRPr lang="zh-CN" altLang="zh-CN" sz="2800" b="1" kern="0" dirty="0">
              <a:solidFill>
                <a:prstClr val="black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" name="矩形 15"/>
          <p:cNvSpPr>
            <a:spLocks noChangeArrowheads="1"/>
          </p:cNvSpPr>
          <p:nvPr/>
        </p:nvSpPr>
        <p:spPr bwMode="auto">
          <a:xfrm>
            <a:off x="946359" y="2571750"/>
            <a:ext cx="7581535" cy="12850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indent="174625" eaLnBrk="1" hangingPunct="1">
              <a:lnSpc>
                <a:spcPct val="150000"/>
              </a:lnSpc>
            </a:pPr>
            <a:r>
              <a:rPr lang="zh-CN" altLang="en-US" sz="2800" b="1" kern="0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   这段话描写了“我”与父亲逛庙会的场景，从中可以感受到父子之间的温情。</a:t>
            </a:r>
            <a:endParaRPr lang="zh-CN" altLang="en-US" sz="2800" b="1" kern="0">
              <a:solidFill>
                <a:srgbClr val="C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占位符 7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sz="2700" dirty="0">
                <a:latin typeface="+mn-lt"/>
                <a:ea typeface="+mn-ea"/>
                <a:cs typeface="+mn-ea"/>
                <a:sym typeface="+mn-lt"/>
              </a:rPr>
              <a:t>交流平台</a:t>
            </a:r>
            <a:endParaRPr lang="zh-CN" altLang="en-US" sz="27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" name="Rectangle 5"/>
          <p:cNvSpPr/>
          <p:nvPr/>
        </p:nvSpPr>
        <p:spPr>
          <a:xfrm>
            <a:off x="921165" y="1201739"/>
            <a:ext cx="2331407" cy="435376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 lIns="68580" tIns="34290" rIns="68580" bIns="34290"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zh-CN" altLang="en-US" b="1" kern="0">
                <a:solidFill>
                  <a:srgbClr val="3333FF"/>
                </a:solidFill>
                <a:latin typeface="+mn-lt"/>
                <a:ea typeface="+mn-ea"/>
                <a:cs typeface="+mn-ea"/>
                <a:sym typeface="+mn-lt"/>
              </a:rPr>
              <a:t>我拓展，我积累。</a:t>
            </a:r>
            <a:endParaRPr lang="zh-CN" altLang="en-US" b="1" kern="0">
              <a:solidFill>
                <a:srgbClr val="3333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" name="矩形 19"/>
          <p:cNvSpPr/>
          <p:nvPr/>
        </p:nvSpPr>
        <p:spPr>
          <a:xfrm>
            <a:off x="2564296" y="2960688"/>
            <a:ext cx="6023114" cy="1649412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 anchorCtr="0">
            <a:no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indent="448945" eaLnBrk="1" hangingPunct="1">
              <a:lnSpc>
                <a:spcPct val="150000"/>
              </a:lnSpc>
            </a:pPr>
            <a:r>
              <a:rPr lang="en-US" altLang="zh-CN" sz="1500" b="1" kern="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(1)</a:t>
            </a:r>
            <a:r>
              <a:rPr lang="zh-CN" altLang="en-US" sz="1500" b="1" kern="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依据</a:t>
            </a:r>
            <a:r>
              <a:rPr lang="zh-CN" altLang="en-US" sz="1500" b="1" kern="0" dirty="0">
                <a:solidFill>
                  <a:srgbClr val="0000FF"/>
                </a:solidFill>
                <a:latin typeface="+mn-lt"/>
                <a:ea typeface="+mn-ea"/>
                <a:cs typeface="+mn-ea"/>
                <a:sym typeface="+mn-lt"/>
              </a:rPr>
              <a:t>文章的主要内容</a:t>
            </a:r>
            <a:r>
              <a:rPr lang="zh-CN" altLang="en-US" sz="1500" b="1" kern="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，体会作者的思想感情：作者的思想感情，主要是通过文章内容表现出来的，因而抓住了文章的主要内容，就能体会出作者的思想感情来。</a:t>
            </a:r>
            <a:endParaRPr lang="zh-CN" altLang="en-US" sz="1500" b="1" kern="0" dirty="0">
              <a:solidFill>
                <a:prstClr val="black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" name="圆角矩形标注 8"/>
          <p:cNvSpPr/>
          <p:nvPr/>
        </p:nvSpPr>
        <p:spPr>
          <a:xfrm>
            <a:off x="2594114" y="2182813"/>
            <a:ext cx="5912886" cy="528638"/>
          </a:xfrm>
          <a:prstGeom prst="wedgeRoundRectCallout">
            <a:avLst>
              <a:gd name="adj1" fmla="val -55417"/>
              <a:gd name="adj2" fmla="val 36852"/>
              <a:gd name="adj3" fmla="val 16667"/>
            </a:avLst>
          </a:prstGeom>
          <a:solidFill>
            <a:srgbClr val="DCE6F2"/>
          </a:solidFill>
          <a:ln>
            <a:solidFill>
              <a:srgbClr val="4A7EBB"/>
            </a:solidFill>
            <a:miter lim="800000"/>
          </a:ln>
          <a:effectLst>
            <a:outerShdw blurRad="40000" dist="23000" dir="5400000">
              <a:srgbClr val="000000">
                <a:alpha val="34999"/>
              </a:srgbClr>
            </a:outerShdw>
          </a:effectLst>
        </p:spPr>
        <p:txBody>
          <a:bodyPr lIns="68580" tIns="34290" rIns="68580" bIns="34290" anchor="ctr" anchorCtr="0">
            <a:no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eaLnBrk="1" hangingPunct="1"/>
            <a:endParaRPr lang="zh-CN" altLang="en-US" sz="1500" b="1" kern="0" dirty="0">
              <a:solidFill>
                <a:prstClr val="black"/>
              </a:solidFill>
              <a:latin typeface="+mn-lt"/>
              <a:ea typeface="+mn-ea"/>
              <a:cs typeface="+mn-ea"/>
              <a:sym typeface="+mn-lt"/>
            </a:endParaRPr>
          </a:p>
          <a:p>
            <a:pPr eaLnBrk="1" hangingPunct="1"/>
            <a:r>
              <a:rPr lang="zh-CN" altLang="en-US" sz="1500" b="1" kern="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阅读时，还可以通过哪些方法更好地体会作者的思想感情？</a:t>
            </a:r>
            <a:endParaRPr lang="zh-CN" altLang="en-US" sz="1500" b="1" kern="0" dirty="0">
              <a:solidFill>
                <a:prstClr val="black"/>
              </a:solidFill>
              <a:latin typeface="+mn-lt"/>
              <a:ea typeface="+mn-ea"/>
              <a:cs typeface="+mn-ea"/>
              <a:sym typeface="+mn-lt"/>
            </a:endParaRPr>
          </a:p>
          <a:p>
            <a:pPr eaLnBrk="1" hangingPunct="1"/>
            <a:endParaRPr lang="zh-CN" altLang="en-US" sz="1500" b="1" kern="0" dirty="0">
              <a:solidFill>
                <a:prstClr val="black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107917" y="2864644"/>
            <a:ext cx="2364581" cy="2278856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/>
      <p:bldP spid="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占位符 7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sz="2700" dirty="0">
                <a:latin typeface="+mn-lt"/>
                <a:ea typeface="+mn-ea"/>
                <a:cs typeface="+mn-ea"/>
                <a:sym typeface="+mn-lt"/>
              </a:rPr>
              <a:t>交流平台</a:t>
            </a:r>
            <a:endParaRPr lang="zh-CN" altLang="en-US" sz="27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" name="Rectangle 5"/>
          <p:cNvSpPr/>
          <p:nvPr/>
        </p:nvSpPr>
        <p:spPr>
          <a:xfrm>
            <a:off x="921165" y="1201739"/>
            <a:ext cx="2331407" cy="435376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 lIns="68580" tIns="34290" rIns="68580" bIns="34290"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zh-CN" altLang="en-US" b="1" kern="0">
                <a:solidFill>
                  <a:srgbClr val="3333FF"/>
                </a:solidFill>
                <a:latin typeface="+mn-lt"/>
                <a:ea typeface="+mn-ea"/>
                <a:cs typeface="+mn-ea"/>
                <a:sym typeface="+mn-lt"/>
              </a:rPr>
              <a:t>我拓展，我积累。</a:t>
            </a:r>
            <a:endParaRPr lang="zh-CN" altLang="en-US" b="1" kern="0">
              <a:solidFill>
                <a:srgbClr val="3333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" name="矩形 19"/>
          <p:cNvSpPr/>
          <p:nvPr/>
        </p:nvSpPr>
        <p:spPr>
          <a:xfrm>
            <a:off x="2564296" y="2864644"/>
            <a:ext cx="6023114" cy="1649412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 anchorCtr="0">
            <a:no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indent="448945" eaLnBrk="1" hangingPunct="1">
              <a:lnSpc>
                <a:spcPct val="150000"/>
              </a:lnSpc>
            </a:pPr>
            <a:r>
              <a:rPr lang="en-US" altLang="zh-CN" sz="1500" b="1" kern="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(2)</a:t>
            </a:r>
            <a:r>
              <a:rPr lang="zh-CN" altLang="en-US" sz="1500" b="1" kern="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依据</a:t>
            </a:r>
            <a:r>
              <a:rPr lang="zh-CN" altLang="en-US" sz="1500" b="1" kern="0" dirty="0">
                <a:solidFill>
                  <a:srgbClr val="0000FF"/>
                </a:solidFill>
                <a:latin typeface="+mn-lt"/>
                <a:ea typeface="+mn-ea"/>
                <a:cs typeface="+mn-ea"/>
                <a:sym typeface="+mn-lt"/>
              </a:rPr>
              <a:t>带有感情色彩的语句</a:t>
            </a:r>
            <a:r>
              <a:rPr lang="zh-CN" altLang="en-US" sz="1500" b="1" kern="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，体会作者的思想感情：文章是通过具体的语言文字表情达意的，作者总会在字里行间表露出自己的观点和态度，有时甚至直接用抒情、议论的方法来宣泄自己的感情。因而，抓住了文章中带有感情色彩的语句，就能体会出作者的感情来。</a:t>
            </a:r>
            <a:endParaRPr lang="zh-CN" altLang="en-US" sz="1500" b="1" kern="0" dirty="0">
              <a:solidFill>
                <a:prstClr val="black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" name="圆角矩形标注 8"/>
          <p:cNvSpPr/>
          <p:nvPr/>
        </p:nvSpPr>
        <p:spPr>
          <a:xfrm>
            <a:off x="2594114" y="2100815"/>
            <a:ext cx="5912886" cy="528638"/>
          </a:xfrm>
          <a:prstGeom prst="wedgeRoundRectCallout">
            <a:avLst>
              <a:gd name="adj1" fmla="val -55417"/>
              <a:gd name="adj2" fmla="val 36852"/>
              <a:gd name="adj3" fmla="val 16667"/>
            </a:avLst>
          </a:prstGeom>
          <a:solidFill>
            <a:srgbClr val="DCE6F2"/>
          </a:solidFill>
          <a:ln>
            <a:solidFill>
              <a:srgbClr val="4A7EBB"/>
            </a:solidFill>
            <a:miter lim="800000"/>
          </a:ln>
          <a:effectLst>
            <a:outerShdw blurRad="40000" dist="23000" dir="5400000">
              <a:srgbClr val="000000">
                <a:alpha val="34999"/>
              </a:srgbClr>
            </a:outerShdw>
          </a:effectLst>
        </p:spPr>
        <p:txBody>
          <a:bodyPr lIns="68580" tIns="34290" rIns="68580" bIns="34290" anchor="ctr" anchorCtr="0">
            <a:no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eaLnBrk="1" hangingPunct="1"/>
            <a:endParaRPr lang="zh-CN" altLang="en-US" sz="1500" b="1" kern="0" dirty="0">
              <a:solidFill>
                <a:prstClr val="black"/>
              </a:solidFill>
              <a:latin typeface="+mn-lt"/>
              <a:ea typeface="+mn-ea"/>
              <a:cs typeface="+mn-ea"/>
              <a:sym typeface="+mn-lt"/>
            </a:endParaRPr>
          </a:p>
          <a:p>
            <a:pPr eaLnBrk="1" hangingPunct="1"/>
            <a:r>
              <a:rPr lang="zh-CN" altLang="en-US" sz="1500" b="1" kern="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阅读时，还可以通过哪些方法更好地体会作者的思想感情？</a:t>
            </a:r>
            <a:endParaRPr lang="zh-CN" altLang="en-US" sz="1500" b="1" kern="0" dirty="0">
              <a:solidFill>
                <a:prstClr val="black"/>
              </a:solidFill>
              <a:latin typeface="+mn-lt"/>
              <a:ea typeface="+mn-ea"/>
              <a:cs typeface="+mn-ea"/>
              <a:sym typeface="+mn-lt"/>
            </a:endParaRPr>
          </a:p>
          <a:p>
            <a:pPr eaLnBrk="1" hangingPunct="1"/>
            <a:endParaRPr lang="zh-CN" altLang="en-US" sz="1500" b="1" kern="0" dirty="0">
              <a:solidFill>
                <a:prstClr val="black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107917" y="2864644"/>
            <a:ext cx="2364581" cy="2278856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/>
      <p:bldP spid="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占位符 7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sz="2700" dirty="0">
                <a:latin typeface="+mn-lt"/>
                <a:ea typeface="+mn-ea"/>
                <a:cs typeface="+mn-ea"/>
                <a:sym typeface="+mn-lt"/>
              </a:rPr>
              <a:t>交流平台</a:t>
            </a:r>
            <a:endParaRPr lang="zh-CN" altLang="en-US" sz="27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" name="Rectangle 5"/>
          <p:cNvSpPr/>
          <p:nvPr/>
        </p:nvSpPr>
        <p:spPr>
          <a:xfrm>
            <a:off x="921165" y="1201739"/>
            <a:ext cx="2331407" cy="435376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 lIns="68580" tIns="34290" rIns="68580" bIns="34290"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zh-CN" altLang="en-US" b="1" kern="0">
                <a:solidFill>
                  <a:srgbClr val="3333FF"/>
                </a:solidFill>
                <a:latin typeface="+mn-lt"/>
                <a:ea typeface="+mn-ea"/>
                <a:cs typeface="+mn-ea"/>
                <a:sym typeface="+mn-lt"/>
              </a:rPr>
              <a:t>我拓展，我积累。</a:t>
            </a:r>
            <a:endParaRPr lang="zh-CN" altLang="en-US" b="1" kern="0">
              <a:solidFill>
                <a:srgbClr val="3333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" name="矩形 19"/>
          <p:cNvSpPr/>
          <p:nvPr/>
        </p:nvSpPr>
        <p:spPr>
          <a:xfrm>
            <a:off x="2594113" y="2851910"/>
            <a:ext cx="6023114" cy="1649412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 anchorCtr="0">
            <a:no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eaLnBrk="1" hangingPunct="1">
              <a:lnSpc>
                <a:spcPct val="150000"/>
              </a:lnSpc>
            </a:pPr>
            <a:r>
              <a:rPr lang="en-US" altLang="zh-CN" sz="1500" b="1" kern="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(3)</a:t>
            </a:r>
            <a:r>
              <a:rPr lang="zh-CN" altLang="en-US" sz="1500" b="1" kern="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依据</a:t>
            </a:r>
            <a:r>
              <a:rPr lang="zh-CN" altLang="en-US" sz="1500" b="1" kern="0" dirty="0">
                <a:solidFill>
                  <a:srgbClr val="0000FF"/>
                </a:solidFill>
                <a:latin typeface="+mn-lt"/>
                <a:ea typeface="+mn-ea"/>
                <a:cs typeface="+mn-ea"/>
                <a:sym typeface="+mn-lt"/>
              </a:rPr>
              <a:t>含义深刻的语句、段落</a:t>
            </a:r>
            <a:r>
              <a:rPr lang="zh-CN" altLang="en-US" sz="1500" b="1" kern="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体会文章的思想感情：对于蕴含在语句中的作者的态度，我们或者要联系作者写作时特定的历史背景，或者联系文章的写作手法，或者联系文章的主要内容、中心意思和结构层次进行理解，尤其要联系句子或语段所在的上下文的具体语境理解。</a:t>
            </a:r>
            <a:endParaRPr lang="zh-CN" altLang="en-US" sz="1500" b="1" kern="0" dirty="0">
              <a:solidFill>
                <a:prstClr val="black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" name="圆角矩形标注 8"/>
          <p:cNvSpPr/>
          <p:nvPr/>
        </p:nvSpPr>
        <p:spPr>
          <a:xfrm>
            <a:off x="2594114" y="2100815"/>
            <a:ext cx="5912886" cy="528638"/>
          </a:xfrm>
          <a:prstGeom prst="wedgeRoundRectCallout">
            <a:avLst>
              <a:gd name="adj1" fmla="val -55417"/>
              <a:gd name="adj2" fmla="val 36852"/>
              <a:gd name="adj3" fmla="val 16667"/>
            </a:avLst>
          </a:prstGeom>
          <a:solidFill>
            <a:srgbClr val="DCE6F2"/>
          </a:solidFill>
          <a:ln>
            <a:solidFill>
              <a:srgbClr val="4A7EBB"/>
            </a:solidFill>
            <a:miter lim="800000"/>
          </a:ln>
          <a:effectLst>
            <a:outerShdw blurRad="40000" dist="23000" dir="5400000">
              <a:srgbClr val="000000">
                <a:alpha val="34999"/>
              </a:srgbClr>
            </a:outerShdw>
          </a:effectLst>
        </p:spPr>
        <p:txBody>
          <a:bodyPr lIns="68580" tIns="34290" rIns="68580" bIns="34290" anchor="ctr" anchorCtr="0">
            <a:no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eaLnBrk="1" hangingPunct="1"/>
            <a:endParaRPr lang="zh-CN" altLang="en-US" sz="1500" b="1" kern="0" dirty="0">
              <a:solidFill>
                <a:prstClr val="black"/>
              </a:solidFill>
              <a:latin typeface="+mn-lt"/>
              <a:ea typeface="+mn-ea"/>
              <a:cs typeface="+mn-ea"/>
              <a:sym typeface="+mn-lt"/>
            </a:endParaRPr>
          </a:p>
          <a:p>
            <a:pPr eaLnBrk="1" hangingPunct="1"/>
            <a:r>
              <a:rPr lang="zh-CN" altLang="en-US" sz="1500" b="1" kern="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阅读时，还可以通过哪些方法更好地体会作者的思想感情？</a:t>
            </a:r>
            <a:endParaRPr lang="zh-CN" altLang="en-US" sz="1500" b="1" kern="0" dirty="0">
              <a:solidFill>
                <a:prstClr val="black"/>
              </a:solidFill>
              <a:latin typeface="+mn-lt"/>
              <a:ea typeface="+mn-ea"/>
              <a:cs typeface="+mn-ea"/>
              <a:sym typeface="+mn-lt"/>
            </a:endParaRPr>
          </a:p>
          <a:p>
            <a:pPr eaLnBrk="1" hangingPunct="1"/>
            <a:endParaRPr lang="zh-CN" altLang="en-US" sz="1500" b="1" kern="0" dirty="0">
              <a:solidFill>
                <a:prstClr val="black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107917" y="2864644"/>
            <a:ext cx="2364581" cy="2278856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/>
      <p:bldP spid="5" grpId="0" animBg="1"/>
    </p:bldLst>
  </p:timing>
</p:sld>
</file>

<file path=ppt/tags/tag1.xml><?xml version="1.0" encoding="utf-8"?>
<p:tagLst xmlns:p="http://schemas.openxmlformats.org/presentationml/2006/main"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ife2y0zv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3012</Words>
  <Application>WPS 演示</Application>
  <PresentationFormat>全屏显示(16:9)</PresentationFormat>
  <Paragraphs>154</Paragraphs>
  <Slides>20</Slides>
  <Notes>20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30" baseType="lpstr">
      <vt:lpstr>Arial</vt:lpstr>
      <vt:lpstr>宋体</vt:lpstr>
      <vt:lpstr>Wingdings</vt:lpstr>
      <vt:lpstr>思源黑体 CN Light</vt:lpstr>
      <vt:lpstr>思源黑体 CN Bold</vt:lpstr>
      <vt:lpstr>Calibri</vt:lpstr>
      <vt:lpstr>微软雅黑</vt:lpstr>
      <vt:lpstr>Arial Unicode MS</vt:lpstr>
      <vt:lpstr>黑体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第一PPT模板网-WWW.1PPT.COM</dc:creator>
  <cp:lastModifiedBy>罗</cp:lastModifiedBy>
  <cp:revision>3</cp:revision>
  <dcterms:created xsi:type="dcterms:W3CDTF">2020-10-09T06:10:00Z</dcterms:created>
  <dcterms:modified xsi:type="dcterms:W3CDTF">2023-10-23T04:45:39Z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2052-12.1.0.15712</vt:lpwstr>
  </property>
  <property fmtid="{D5CDD505-2E9C-101B-9397-08002B2CF9AE}" pid="3" name="ICV">
    <vt:lpwstr>A12BF05FF72C4DE4A8E61A218A491522_12</vt:lpwstr>
  </property>
</Properties>
</file>