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714" r:id="rId14"/>
    <p:sldId id="715" r:id="rId15"/>
    <p:sldId id="716" r:id="rId16"/>
    <p:sldId id="717" r:id="rId17"/>
    <p:sldId id="258" r:id="rId18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2"/>
    </p:embeddedFont>
    <p:embeddedFont>
      <p:font typeface="微软雅黑" panose="020B0503020204020204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42" autoAdjust="0"/>
    <p:restoredTop sz="94660"/>
  </p:normalViewPr>
  <p:slideViewPr>
    <p:cSldViewPr snapToGrid="0">
      <p:cViewPr>
        <p:scale>
          <a:sx n="140" d="100"/>
          <a:sy n="140" d="100"/>
        </p:scale>
        <p:origin x="-966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语文园地（七）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标注 1"/>
          <p:cNvSpPr/>
          <p:nvPr/>
        </p:nvSpPr>
        <p:spPr>
          <a:xfrm>
            <a:off x="1652587" y="1295401"/>
            <a:ext cx="4694238" cy="530225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小朋友，你知道海报的特点吗？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3"/>
          <p:cNvSpPr/>
          <p:nvPr/>
        </p:nvSpPr>
        <p:spPr>
          <a:xfrm>
            <a:off x="765175" y="2078039"/>
            <a:ext cx="7759700" cy="33496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262255" indent="-262255" eaLnBrk="1" hangingPunct="1">
              <a:lnSpc>
                <a:spcPct val="150000"/>
              </a:lnSpc>
              <a:spcBef>
                <a:spcPts val="800"/>
              </a:spcBef>
            </a:pPr>
            <a:r>
              <a:rPr lang="en-US" altLang="zh-CN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en-US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广告宣传性：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海报希望社会各界的参与，它是广告的一种。有的海报加以美术的设计，以吸引更多的人加入活动。海报可以在媒体上刊登、播放，但大部分是张贴于人们易于见到的地方。其广告性色彩极其浓厚。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62255" indent="-262255" eaLnBrk="1" hangingPunct="1">
              <a:lnSpc>
                <a:spcPct val="150000"/>
              </a:lnSpc>
              <a:spcBef>
                <a:spcPts val="800"/>
              </a:spcBef>
            </a:pPr>
            <a:r>
              <a:rPr lang="en-US" altLang="zh-CN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en-US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商业性：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海报是为某项活动作的前期广告和宣传，其目的是让人们参与其中，演出类海报占海报中的大部分，而演出类广告又往往着眼于商业性目的。当然，学术报告类的海报一般是不具有商业性的。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圆角矩形标注 1"/>
          <p:cNvSpPr/>
          <p:nvPr/>
        </p:nvSpPr>
        <p:spPr>
          <a:xfrm>
            <a:off x="1652587" y="1295401"/>
            <a:ext cx="4694238" cy="530225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小朋友，你知道海报的用途吗？</a:t>
            </a:r>
            <a:endParaRPr lang="zh-CN" altLang="en-US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3"/>
          <p:cNvSpPr/>
          <p:nvPr/>
        </p:nvSpPr>
        <p:spPr>
          <a:xfrm>
            <a:off x="650875" y="2424112"/>
            <a:ext cx="8085138" cy="334168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a.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广告宣传海报：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可以传播到社会中，主要为提高企业或个人的知名度。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b.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现代社会海报：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较为普遍的社会现象，为大数人所接纳，提供现代生活的重要信息。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c.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企业海报：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为企业部门所认可，他可以利用到控制员工的一些思想，引发思考。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lnSpc>
                <a:spcPct val="150000"/>
              </a:lnSpc>
              <a:spcBef>
                <a:spcPts val="3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d.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文化宣传海报：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所谓文化是当今社会必不可少的，无论是多么偏僻的角落，多么寂静的山林，都存在着文化明星海报。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1838" y="1220098"/>
            <a:ext cx="7997825" cy="30008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536575" indent="-536575" eaLnBrk="1" hangingPunct="1"/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二、读下面两组例句，体会作者是如何把一个画面写具体的，仿照着写一写。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26"/>
          <p:cNvSpPr/>
          <p:nvPr/>
        </p:nvSpPr>
        <p:spPr>
          <a:xfrm>
            <a:off x="3567112" y="3438554"/>
            <a:ext cx="5803900" cy="8508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zh-CN" altLang="en-US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①作者抓住归鸦的动态特点，把画面写具体。</a:t>
            </a:r>
            <a:endParaRPr lang="zh-CN" altLang="en-US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②作者抓住桂树的静态特点，把画面写具体。</a:t>
            </a:r>
            <a:endParaRPr lang="zh-CN" altLang="en-US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877887" y="1665693"/>
            <a:ext cx="5808321" cy="5309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buClr>
                <a:srgbClr val="0066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夕阳西下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乌鸦归巢。</a:t>
            </a:r>
            <a:endParaRPr lang="zh-CN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42900" indent="-342900">
              <a:buClr>
                <a:srgbClr val="0066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夕阳斜照西山时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动人的是点点归鸦急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急</a:t>
            </a:r>
            <a:r>
              <a:rPr lang="zh-CN" altLang="zh-CN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匆匆地朝窠里飞去。</a:t>
            </a:r>
            <a:endParaRPr lang="zh-CN" altLang="zh-CN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12"/>
          <p:cNvSpPr/>
          <p:nvPr/>
        </p:nvSpPr>
        <p:spPr>
          <a:xfrm>
            <a:off x="887413" y="2310172"/>
            <a:ext cx="7797800" cy="76174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buClr>
                <a:srgbClr val="0066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院子的中央，有一棵桂树。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342900" indent="-342900">
              <a:buClr>
                <a:srgbClr val="0066FF"/>
              </a:buClr>
              <a:buSzPct val="80000"/>
              <a:buFont typeface="Wingdings" panose="05000000000000000000" pitchFamily="2" charset="2"/>
              <a:buChar char="u"/>
            </a:pP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院子的中央处，是那棵粗粗的桂树，疏疏的枝，疏疏的叶，桂花还没有开，却有了累累的骨朵儿了。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" name="组合 3"/>
          <p:cNvGrpSpPr/>
          <p:nvPr/>
        </p:nvGrpSpPr>
        <p:grpSpPr>
          <a:xfrm>
            <a:off x="877888" y="3568730"/>
            <a:ext cx="2559050" cy="946150"/>
            <a:chOff x="4749681" y="2715147"/>
            <a:chExt cx="4357448" cy="2855656"/>
          </a:xfrm>
        </p:grpSpPr>
        <p:sp>
          <p:nvSpPr>
            <p:cNvPr id="13" name="圆角矩形标注 18"/>
            <p:cNvSpPr/>
            <p:nvPr/>
          </p:nvSpPr>
          <p:spPr>
            <a:xfrm>
              <a:off x="4749681" y="2715147"/>
              <a:ext cx="4357448" cy="2855656"/>
            </a:xfrm>
            <a:prstGeom prst="wedgeRoundRectCallout">
              <a:avLst>
                <a:gd name="adj1" fmla="val 35352"/>
                <a:gd name="adj2" fmla="val -86176"/>
                <a:gd name="adj3" fmla="val 16667"/>
              </a:avLst>
            </a:prstGeom>
            <a:solidFill>
              <a:srgbClr val="DCE6F2"/>
            </a:solidFill>
            <a:ln>
              <a:solidFill>
                <a:srgbClr val="558ED5"/>
              </a:solidFill>
              <a:prstDash val="sysDot"/>
              <a:miter lim="800000"/>
            </a:ln>
          </p:spPr>
          <p:txBody>
            <a:bodyPr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indent="444500" algn="just" defTabSz="914400" eaLnBrk="1" hangingPunct="1"/>
              <a:endParaRPr lang="zh-CN" altLang="en-US" sz="15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矩形 2"/>
            <p:cNvSpPr>
              <a:spLocks noChangeArrowheads="1"/>
            </p:cNvSpPr>
            <p:nvPr/>
          </p:nvSpPr>
          <p:spPr bwMode="auto">
            <a:xfrm>
              <a:off x="4928742" y="2916385"/>
              <a:ext cx="4102044" cy="1950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algn="ctr" eaLnBrk="1" hangingPunct="1"/>
              <a:r>
                <a:rPr lang="zh-CN" altLang="en-US" kern="0">
                  <a:solidFill>
                    <a:prstClr val="black"/>
                  </a:solidFill>
                  <a:latin typeface="+mn-lt"/>
                  <a:ea typeface="+mn-ea"/>
                  <a:cs typeface="+mn-ea"/>
                  <a:sym typeface="+mn-lt"/>
                </a:rPr>
                <a:t>作者是如何把一个画面写具体的？</a:t>
              </a:r>
              <a:endParaRPr lang="zh-CN" altLang="en-US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10"/>
          <p:cNvSpPr/>
          <p:nvPr/>
        </p:nvSpPr>
        <p:spPr>
          <a:xfrm>
            <a:off x="974726" y="1867232"/>
            <a:ext cx="8482012" cy="3924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r>
              <a:rPr lang="zh-CN" altLang="en-US" sz="2100" b="1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仿照例句写一写。</a:t>
            </a:r>
            <a:endParaRPr lang="zh-CN" altLang="en-US" sz="2100" b="1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4"/>
          <p:cNvSpPr/>
          <p:nvPr/>
        </p:nvSpPr>
        <p:spPr>
          <a:xfrm>
            <a:off x="801688" y="1209724"/>
            <a:ext cx="2696892" cy="3924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100" b="1" kern="0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100" b="1" kern="0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2"/>
          <p:cNvSpPr/>
          <p:nvPr/>
        </p:nvSpPr>
        <p:spPr>
          <a:xfrm>
            <a:off x="1446213" y="2307915"/>
            <a:ext cx="7899400" cy="4963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b="1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眼前是一条清澈的小河。</a:t>
            </a:r>
            <a:endParaRPr lang="zh-CN" altLang="en-US" sz="2100" b="1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Rectangle 6"/>
          <p:cNvSpPr/>
          <p:nvPr/>
        </p:nvSpPr>
        <p:spPr>
          <a:xfrm>
            <a:off x="1106488" y="3104312"/>
            <a:ext cx="7810500" cy="4963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266700">
              <a:lnSpc>
                <a:spcPct val="150000"/>
              </a:lnSpc>
            </a:pPr>
            <a:r>
              <a:rPr lang="zh-CN" altLang="en-US" sz="21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示例：大家的眼前是一条蜿蜒曲折而又清澈的小河。　</a:t>
            </a:r>
            <a:endParaRPr lang="zh-CN" altLang="zh-CN" sz="21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2"/>
          <p:cNvSpPr/>
          <p:nvPr/>
        </p:nvSpPr>
        <p:spPr>
          <a:xfrm>
            <a:off x="897731" y="1543051"/>
            <a:ext cx="7899400" cy="6387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57200" eaLnBrk="1" hangingPunct="1">
              <a:lnSpc>
                <a:spcPct val="150000"/>
              </a:lnSpc>
            </a:pPr>
            <a:r>
              <a:rPr lang="zh-CN" altLang="en-US" sz="28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小狗在公园的草坪上玩耍。</a:t>
            </a:r>
            <a:endParaRPr lang="zh-CN" altLang="en-US" sz="28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6"/>
          <p:cNvSpPr/>
          <p:nvPr/>
        </p:nvSpPr>
        <p:spPr>
          <a:xfrm>
            <a:off x="753269" y="2371322"/>
            <a:ext cx="7637462" cy="128509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624205" eaLnBrk="1" hangingPunct="1">
              <a:lnSpc>
                <a:spcPct val="150000"/>
              </a:lnSpc>
            </a:pPr>
            <a:r>
              <a:rPr lang="zh-CN" altLang="en-US" sz="2800" ker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示例：王阿姨家的小狗在南湖公园的草坪上快活地玩耍。　</a:t>
            </a:r>
            <a:endParaRPr lang="zh-CN" altLang="en-US" sz="2800" kern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学习目标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6"/>
          <p:cNvSpPr/>
          <p:nvPr/>
        </p:nvSpPr>
        <p:spPr>
          <a:xfrm>
            <a:off x="684213" y="1363663"/>
            <a:ext cx="7740444" cy="283923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9705" indent="-179705" eaLnBrk="1" hangingPunct="1">
              <a:lnSpc>
                <a:spcPct val="20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通过“交流平台”的学习，初步体会景物的静态描写和动态描写。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9705" indent="-179705" eaLnBrk="1" hangingPunct="1">
              <a:lnSpc>
                <a:spcPct val="20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通过“词句段运用”的学习，学习设计海报，体会作者是怎样把一个画面写具体的，并试着仿写句子。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9705" indent="-179705" eaLnBrk="1" hangingPunct="1">
              <a:lnSpc>
                <a:spcPct val="20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通过看图、感悟、体验、诵读，体会古诗，朗读并背诵古诗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渔歌子</a:t>
            </a: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，积累古诗。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803276" y="474270"/>
            <a:ext cx="7530687" cy="2839239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一簇簇树叶伸到水面上。树叶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真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绿得可爱。那是许多株茂盛的榕树，看不出主干在什么地方。</a:t>
            </a:r>
            <a:endParaRPr lang="zh-CN" altLang="zh-CN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</a:pPr>
            <a:r>
              <a:rPr lang="en-US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我有机会看清它的真面目，真是一株大树，枝干的数目不可计数。</a:t>
            </a: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枝上又生根，有许多跟直垂到地上，伸进泥土里。</a:t>
            </a:r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一部分树枝垂到水面，从远处看，就像一株大树卧在水面上。</a:t>
            </a:r>
            <a:endParaRPr lang="zh-CN" altLang="zh-CN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5"/>
          <p:cNvSpPr/>
          <p:nvPr/>
        </p:nvSpPr>
        <p:spPr>
          <a:xfrm>
            <a:off x="2063751" y="3154362"/>
            <a:ext cx="6124576" cy="993774"/>
          </a:xfrm>
          <a:prstGeom prst="wedgeRectCallout">
            <a:avLst>
              <a:gd name="adj1" fmla="val -52968"/>
              <a:gd name="adj2" fmla="val -8815"/>
            </a:avLst>
          </a:prstGeom>
          <a:solidFill>
            <a:srgbClr val="DBEEF4"/>
          </a:solidFill>
          <a:ln>
            <a:solidFill>
              <a:srgbClr val="95B3D7"/>
            </a:solidFill>
            <a:prstDash val="sysDot"/>
            <a:miter lim="800000"/>
          </a:ln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algn="just" eaLnBrk="1" hangingPunct="1"/>
            <a:r>
              <a:rPr lang="zh-CN" altLang="zh-CN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作者笔下的榕树枝繁叶茂、翠色欲滴，大得令人惊叹。这两段静态描写让我感到榕树旺盛的生命力。</a:t>
            </a:r>
            <a:endParaRPr lang="zh-CN" altLang="zh-CN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6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803276" y="1070266"/>
            <a:ext cx="7530687" cy="1647246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>
              <a:lnSpc>
                <a:spcPct val="200000"/>
              </a:lnSpc>
            </a:pPr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我们看时，那竹窗帘儿里果然有了月亮，款款地悄没声儿地溜进来，出现在窗前的穿衣镜上：原来月亮是长了腿的，爬着那竹帘格儿，先是一个白道儿，再是半圆，渐渐地爬得高了，穿衣镜上的圆便满盈了。</a:t>
            </a:r>
            <a:endParaRPr lang="zh-CN" altLang="zh-CN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5"/>
          <p:cNvSpPr/>
          <p:nvPr/>
        </p:nvSpPr>
        <p:spPr>
          <a:xfrm>
            <a:off x="2063751" y="3154362"/>
            <a:ext cx="6124576" cy="993774"/>
          </a:xfrm>
          <a:prstGeom prst="wedgeRectCallout">
            <a:avLst>
              <a:gd name="adj1" fmla="val -52968"/>
              <a:gd name="adj2" fmla="val -8815"/>
            </a:avLst>
          </a:prstGeom>
          <a:solidFill>
            <a:srgbClr val="DBEEF4"/>
          </a:solidFill>
          <a:ln>
            <a:solidFill>
              <a:srgbClr val="95B3D7"/>
            </a:solidFill>
            <a:prstDash val="sysDot"/>
            <a:miter lim="800000"/>
          </a:ln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algn="just" eaLnBrk="1" hangingPunct="1"/>
            <a:r>
              <a:rPr lang="zh-CN" altLang="en-US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月亮像个淘气的孩子，顺着竹帘格儿往上爬，竟然跑到穿衣镜上去了。这一段的动态描写把月亮慢慢升高的过程写得既活泼又有趣。</a:t>
            </a:r>
            <a:endParaRPr lang="zh-CN" altLang="en-US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617" y="2864644"/>
            <a:ext cx="2364581" cy="227885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4"/>
          <p:cNvSpPr/>
          <p:nvPr/>
        </p:nvSpPr>
        <p:spPr>
          <a:xfrm>
            <a:off x="561976" y="1019176"/>
            <a:ext cx="2639184" cy="49635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100" b="1" kern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100" b="1" kern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12"/>
          <p:cNvSpPr/>
          <p:nvPr/>
        </p:nvSpPr>
        <p:spPr>
          <a:xfrm>
            <a:off x="884238" y="1682750"/>
            <a:ext cx="8166100" cy="3924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3175" eaLnBrk="1" hangingPunct="1"/>
            <a:r>
              <a:rPr lang="zh-CN" altLang="en-US" sz="2100" b="1" kern="0">
                <a:solidFill>
                  <a:srgbClr val="221E1F"/>
                </a:solidFill>
                <a:latin typeface="+mn-lt"/>
                <a:ea typeface="+mn-ea"/>
                <a:cs typeface="+mn-ea"/>
                <a:sym typeface="+mn-lt"/>
              </a:rPr>
              <a:t>回忆自己读书时遇到过的这样的句子，在小组中交流。</a:t>
            </a:r>
            <a:endParaRPr lang="zh-CN" altLang="en-US" sz="2100" b="1" kern="0">
              <a:solidFill>
                <a:srgbClr val="221E1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矩形 13"/>
          <p:cNvGrpSpPr/>
          <p:nvPr/>
        </p:nvGrpSpPr>
        <p:grpSpPr>
          <a:xfrm>
            <a:off x="938213" y="2286000"/>
            <a:ext cx="7492999" cy="1116012"/>
            <a:chOff x="525" y="1248"/>
            <a:chExt cx="4720" cy="703"/>
          </a:xfrm>
        </p:grpSpPr>
        <p:pic>
          <p:nvPicPr>
            <p:cNvPr id="12" name="矩形 13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26" y="1248"/>
              <a:ext cx="4719" cy="703"/>
            </a:xfrm>
            <a:prstGeom prst="rect">
              <a:avLst/>
            </a:prstGeom>
            <a:noFill/>
            <a:ln>
              <a:miter lim="800000"/>
              <a:headEnd/>
              <a:tailEnd/>
            </a:ln>
          </p:spPr>
        </p:pic>
        <p:sp>
          <p:nvSpPr>
            <p:cNvPr id="13" name="矩形 12"/>
            <p:cNvSpPr/>
            <p:nvPr/>
          </p:nvSpPr>
          <p:spPr>
            <a:xfrm>
              <a:off x="525" y="1249"/>
              <a:ext cx="4720" cy="63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</a:lstStyle>
            <a:p>
              <a:pPr indent="457200" eaLnBrk="1" hangingPunct="1">
                <a:lnSpc>
                  <a:spcPct val="150000"/>
                </a:lnSpc>
              </a:pPr>
              <a:r>
                <a:rPr lang="zh-CN" altLang="en-US" sz="2100" b="1" kern="0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rPr>
                <a:t>月亮还在竹帘儿上爬，那满圆却慢慢儿又亏了，末了，便全没了踪迹，只留下一个空镜，一个失望。</a:t>
              </a:r>
              <a:endParaRPr lang="zh-CN" altLang="en-US" sz="2100" b="1" ker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" name="圆角矩形 8"/>
          <p:cNvSpPr>
            <a:spLocks noChangeArrowheads="1"/>
          </p:cNvSpPr>
          <p:nvPr/>
        </p:nvSpPr>
        <p:spPr bwMode="auto">
          <a:xfrm>
            <a:off x="2307631" y="3932748"/>
            <a:ext cx="4696691" cy="434162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写出了月亮位置和形状的变化。</a:t>
            </a:r>
            <a:endParaRPr lang="zh-CN" altLang="en-US" sz="2100" b="1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9131" y="1295400"/>
            <a:ext cx="7805737" cy="180049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57200" eaLnBrk="1" hangingPunct="1">
              <a:lnSpc>
                <a:spcPct val="15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们都跑了出来。它果然就在院子里，但再也不是那么一个满满的圆了。满院子的白光，是玉玉的，银银的，灯光也没有这般儿亮的。院子的中央处，是那棵粗粗的桂树，疏疏的枝，疏疏的叶，桂花还没有开，却有了累累的骨朵儿了。我们都走近去，不知道那个满圆儿去哪儿了，却疑心这骨朵儿是繁星儿变的；抬头看看天空，星儿似乎就比平日少了许多，月亮正在头顶，明显大多了，也圆多了，清清晰晰看见里边有个什么东西。</a:t>
            </a:r>
            <a:endParaRPr lang="zh-CN" altLang="en-US" sz="15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圆角矩形 4"/>
          <p:cNvSpPr>
            <a:spLocks noChangeArrowheads="1"/>
          </p:cNvSpPr>
          <p:nvPr/>
        </p:nvSpPr>
        <p:spPr bwMode="auto">
          <a:xfrm>
            <a:off x="1731805" y="3458110"/>
            <a:ext cx="5680391" cy="485240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通过对月光的描写表现了月亮的明亮。</a:t>
            </a:r>
            <a:endParaRPr lang="zh-CN" altLang="en-US" sz="2400" b="1" dirty="0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圆角矩形 4"/>
          <p:cNvSpPr>
            <a:spLocks noChangeArrowheads="1"/>
          </p:cNvSpPr>
          <p:nvPr/>
        </p:nvSpPr>
        <p:spPr bwMode="auto">
          <a:xfrm>
            <a:off x="1801060" y="3614846"/>
            <a:ext cx="5541850" cy="485240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写出了鸟的天堂由静到动的变化过程。</a:t>
            </a:r>
            <a:endParaRPr lang="zh-CN" altLang="en-US" sz="2400" b="1" dirty="0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9117" y="1303338"/>
            <a:ext cx="7805737" cy="173124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57200" eaLnBrk="1" hangingPunct="1">
              <a:lnSpc>
                <a:spcPct val="150000"/>
              </a:lnSpc>
            </a:pPr>
            <a:r>
              <a:rPr lang="zh-CN" altLang="en-US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起初周围是静寂的。后来忽然起了一声鸟叫。我们把手一拍，便看见一只大鸟飞了起来。接着又看见第二只，第三只。我们继续拍掌，树上就变得热闹了，到处都是鸟声，到处都是鸟影。大的，小的，花的，黑的，有的站在树枝上叫，有的飞起来，有的在扑翅膀。</a:t>
            </a:r>
            <a:endParaRPr lang="zh-CN" altLang="en-US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圆角矩形 4"/>
          <p:cNvSpPr>
            <a:spLocks noChangeArrowheads="1"/>
          </p:cNvSpPr>
          <p:nvPr/>
        </p:nvSpPr>
        <p:spPr bwMode="auto">
          <a:xfrm>
            <a:off x="1467709" y="2988788"/>
            <a:ext cx="6028467" cy="893862"/>
          </a:xfrm>
          <a:prstGeom prst="roundRect">
            <a:avLst/>
          </a:prstGeom>
          <a:solidFill>
            <a:schemeClr val="bg1"/>
          </a:soli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gradFill>
                  <a:gsLst>
                    <a:gs pos="0">
                      <a:srgbClr val="FF7A00"/>
                    </a:gs>
                    <a:gs pos="77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cs typeface="+mn-ea"/>
                <a:sym typeface="+mn-lt"/>
              </a:rPr>
              <a:t>通过对画眉鸟动态的具体描写，表现了鸟的天堂中鸟的自由和快乐。</a:t>
            </a:r>
            <a:endParaRPr lang="zh-CN" altLang="en-US" sz="2400" b="1" dirty="0">
              <a:gradFill>
                <a:gsLst>
                  <a:gs pos="0">
                    <a:srgbClr val="FF7A00"/>
                  </a:gs>
                  <a:gs pos="77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9074" y="1509713"/>
            <a:ext cx="7805737" cy="98110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indent="457200" algn="ctr" eaLnBrk="1" hangingPunct="1">
              <a:lnSpc>
                <a:spcPct val="150000"/>
              </a:lnSpc>
            </a:pPr>
            <a:r>
              <a:rPr lang="zh-CN" altLang="en-US" sz="21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一只画眉鸟飞了出来，被我们的掌声一吓，又飞进了叶丛，站在一根小枝上兴奋地叫着，那歌声真好听。</a:t>
            </a:r>
            <a:endParaRPr lang="zh-CN" altLang="en-US" sz="21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拓展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圆角矩形标注 1"/>
          <p:cNvSpPr/>
          <p:nvPr/>
        </p:nvSpPr>
        <p:spPr>
          <a:xfrm>
            <a:off x="1900237" y="1285876"/>
            <a:ext cx="4694238" cy="530225"/>
          </a:xfrm>
          <a:prstGeom prst="wedgeRoundRectCallout">
            <a:avLst>
              <a:gd name="adj1" fmla="val -56361"/>
              <a:gd name="adj2" fmla="val 54407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lIns="68580" tIns="34290" rIns="68580" bIns="3429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lang="zh-CN" altLang="en-US" sz="2100" kern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小朋友，你知道海报的分类吗？</a:t>
            </a:r>
            <a:endParaRPr lang="zh-CN" altLang="en-US" sz="2100" kern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3"/>
          <p:cNvSpPr/>
          <p:nvPr/>
        </p:nvSpPr>
        <p:spPr>
          <a:xfrm>
            <a:off x="691356" y="2101852"/>
            <a:ext cx="8085138" cy="367506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</a:defRPr>
            </a:lvl5pPr>
          </a:lstStyle>
          <a:p>
            <a:pPr marL="174625" indent="-174625" eaLnBrk="1" hangingPunct="1">
              <a:spcBef>
                <a:spcPts val="8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a.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政治类：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传播政治思想，提高人们的思想觉悟的海报。如“我们不能忘记”、“喜迎十九大”。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spcBef>
                <a:spcPts val="8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b.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文化类：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传递文化，体育信息的海报。根据宣传内容的不同，可分为多种，如运动会海报，音乐节海报，电影海报等。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spcBef>
                <a:spcPts val="8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c.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公益类：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是通过表现的主题来碰撞人们的生活和精神领域的海报。如以人类生命健康为主题的“吸烟有害健康”海报。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spcBef>
                <a:spcPts val="8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d.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商业类：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以宣传商品获取经济利益为目的而制作的海报。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4625" indent="-174625" eaLnBrk="1" hangingPunct="1">
              <a:spcBef>
                <a:spcPts val="800"/>
              </a:spcBef>
            </a:pPr>
            <a:r>
              <a:rPr lang="en-US" altLang="zh-CN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e.</a:t>
            </a:r>
            <a:r>
              <a:rPr lang="zh-CN" altLang="en-US" sz="1500" kern="0" dirty="0">
                <a:solidFill>
                  <a:srgbClr val="0066FF"/>
                </a:solidFill>
                <a:latin typeface="+mn-lt"/>
                <a:ea typeface="+mn-ea"/>
                <a:cs typeface="+mn-ea"/>
                <a:sym typeface="+mn-lt"/>
              </a:rPr>
              <a:t>娱乐类：</a:t>
            </a:r>
            <a:r>
              <a:rPr lang="zh-CN" altLang="en-US" sz="1500" kern="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传递娱乐信息的海报。</a:t>
            </a:r>
            <a:endParaRPr lang="zh-CN" altLang="en-US" sz="1500" kern="0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gidhj4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1868</Words>
  <Application>WPS 演示</Application>
  <PresentationFormat>全屏显示(16:9)</PresentationFormat>
  <Paragraphs>110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2020-10-09T06:10:00Z</dcterms:created>
  <dcterms:modified xsi:type="dcterms:W3CDTF">2023-10-23T04:46:39Z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3803E5D7B8EC451EA160A387AE8E2B5C_12</vt:lpwstr>
  </property>
</Properties>
</file>