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706" r:id="rId6"/>
    <p:sldId id="707" r:id="rId7"/>
    <p:sldId id="708" r:id="rId8"/>
    <p:sldId id="709" r:id="rId9"/>
    <p:sldId id="710" r:id="rId10"/>
    <p:sldId id="711" r:id="rId11"/>
    <p:sldId id="712" r:id="rId12"/>
    <p:sldId id="713" r:id="rId13"/>
    <p:sldId id="714" r:id="rId14"/>
    <p:sldId id="715" r:id="rId15"/>
    <p:sldId id="717" r:id="rId16"/>
    <p:sldId id="718" r:id="rId17"/>
    <p:sldId id="719" r:id="rId18"/>
    <p:sldId id="258" r:id="rId19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3"/>
    </p:embeddedFont>
  </p:embeddedFontLst>
  <p:custDataLst>
    <p:tags r:id="rId2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613" autoAdjust="0"/>
  </p:normalViewPr>
  <p:slideViewPr>
    <p:cSldViewPr snapToGrid="0">
      <p:cViewPr>
        <p:scale>
          <a:sx n="110" d="100"/>
          <a:sy n="110" d="100"/>
        </p:scale>
        <p:origin x="-1644" y="-7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09798" y="1713522"/>
            <a:ext cx="4714089" cy="1397047"/>
            <a:chOff x="946398" y="2284695"/>
            <a:chExt cx="6285451" cy="1862728"/>
          </a:xfrm>
        </p:grpSpPr>
        <p:sp>
          <p:nvSpPr>
            <p:cNvPr id="22" name="文本框 21"/>
            <p:cNvSpPr txBox="1"/>
            <p:nvPr/>
          </p:nvSpPr>
          <p:spPr>
            <a:xfrm>
              <a:off x="946398" y="2284695"/>
              <a:ext cx="6063194" cy="114903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语文园地（八）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14734" y="3470315"/>
              <a:ext cx="580881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五年级上册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书写提示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18"/>
          <p:cNvGrpSpPr/>
          <p:nvPr/>
        </p:nvGrpSpPr>
        <p:grpSpPr>
          <a:xfrm>
            <a:off x="825256" y="1712372"/>
            <a:ext cx="5085104" cy="2595860"/>
            <a:chOff x="158749" y="676275"/>
            <a:chExt cx="5022851" cy="2638425"/>
          </a:xfrm>
        </p:grpSpPr>
        <p:pic>
          <p:nvPicPr>
            <p:cNvPr id="5" name="图片 14" descr="C:\Users\Administrator\Desktop\1111111111111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11275" y="676275"/>
              <a:ext cx="2828925" cy="2638425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grpSp>
          <p:nvGrpSpPr>
            <p:cNvPr id="6" name="组合 17"/>
            <p:cNvGrpSpPr/>
            <p:nvPr/>
          </p:nvGrpSpPr>
          <p:grpSpPr>
            <a:xfrm>
              <a:off x="158749" y="676275"/>
              <a:ext cx="5022851" cy="2605723"/>
              <a:chOff x="158749" y="676275"/>
              <a:chExt cx="5022851" cy="2605723"/>
            </a:xfrm>
          </p:grpSpPr>
          <p:pic>
            <p:nvPicPr>
              <p:cNvPr id="7" name="图片 15" descr="C:\Users\Administrator\Desktop\222222222222222.png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58749" y="676275"/>
                <a:ext cx="1152526" cy="1478280"/>
              </a:xfrm>
              <a:prstGeom prst="rect">
                <a:avLst/>
              </a:prstGeom>
              <a:noFill/>
              <a:ln>
                <a:noFill/>
                <a:miter lim="800000"/>
                <a:headEnd/>
                <a:tailEnd/>
              </a:ln>
            </p:spPr>
          </p:pic>
          <p:pic>
            <p:nvPicPr>
              <p:cNvPr id="9" name="图片 16" descr="C:\Users\Administrator\Desktop\3333333333333.png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4140200" y="1817688"/>
                <a:ext cx="1041400" cy="1464310"/>
              </a:xfrm>
              <a:prstGeom prst="rect">
                <a:avLst/>
              </a:prstGeom>
              <a:noFill/>
              <a:ln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" name="矩形 19"/>
          <p:cNvSpPr/>
          <p:nvPr/>
        </p:nvSpPr>
        <p:spPr>
          <a:xfrm>
            <a:off x="6435481" y="2837178"/>
            <a:ext cx="2033249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九成宫醴泉铭</a:t>
            </a:r>
            <a:r>
              <a:rPr lang="en-US" altLang="zh-CN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endParaRPr lang="zh-CN" altLang="en-US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书写提示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3"/>
          <p:cNvSpPr/>
          <p:nvPr/>
        </p:nvSpPr>
        <p:spPr>
          <a:xfrm>
            <a:off x="656858" y="1582859"/>
            <a:ext cx="7830284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200000"/>
              </a:lnSpc>
            </a:pPr>
            <a:r>
              <a:rPr lang="zh-CN" altLang="en-US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书法家欧阳询及其书法特点：</a:t>
            </a:r>
            <a:endParaRPr lang="en-US" altLang="zh-CN" kern="0" dirty="0">
              <a:solidFill>
                <a:srgbClr val="0066FF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536575" eaLnBrk="1" hangingPunct="1">
              <a:lnSpc>
                <a:spcPct val="200000"/>
              </a:lnSpc>
            </a:pPr>
            <a:r>
              <a:rPr lang="zh-CN" altLang="en-US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他是唐代著名的书法家。他的楷书用笔方整，笔力刚劲，点画的起、收及转折处一丝不苟。字形竖长，各部分之间穿插巧妙，结构十分严谨。整体上显得既平整端庄，又险劲生动。</a:t>
            </a:r>
            <a:r>
              <a:rPr lang="en-US" altLang="zh-CN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九成宫醴泉铭</a:t>
            </a:r>
            <a:r>
              <a:rPr lang="en-US" altLang="zh-CN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是其楷书代表作之一。</a:t>
            </a:r>
            <a:endParaRPr lang="zh-CN" altLang="en-US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书写提示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628651" y="1147520"/>
            <a:ext cx="2331407" cy="48474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圆角矩形标注 8"/>
          <p:cNvSpPr/>
          <p:nvPr/>
        </p:nvSpPr>
        <p:spPr>
          <a:xfrm>
            <a:off x="2730498" y="1804743"/>
            <a:ext cx="5014912" cy="481012"/>
          </a:xfrm>
          <a:prstGeom prst="wedgeRoundRectCallout">
            <a:avLst>
              <a:gd name="adj1" fmla="val -56361"/>
              <a:gd name="adj2" fmla="val 54407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小朋友，你知道临摹字帖的方法吗？</a:t>
            </a:r>
            <a:endParaRPr lang="zh-CN" altLang="en-US" b="1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 11"/>
          <p:cNvSpPr/>
          <p:nvPr/>
        </p:nvSpPr>
        <p:spPr>
          <a:xfrm>
            <a:off x="2572971" y="2162597"/>
            <a:ext cx="6878638" cy="2625725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120000"/>
              </a:lnSpc>
            </a:pP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①选择合适的字帖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②临摹字帖的方法。 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174625" eaLnBrk="1" hangingPunct="1">
              <a:lnSpc>
                <a:spcPct val="120000"/>
              </a:lnSpc>
            </a:pPr>
            <a:r>
              <a:rPr lang="en-US" altLang="zh-CN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a.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挑选字帖。 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174625" eaLnBrk="1" hangingPunct="1">
              <a:lnSpc>
                <a:spcPct val="120000"/>
              </a:lnSpc>
            </a:pPr>
            <a:r>
              <a:rPr lang="en-US" altLang="zh-CN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b.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先摹后临、临摹结合在习字时，要先摹后临、临摹结合。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174625" eaLnBrk="1" hangingPunct="1">
              <a:lnSpc>
                <a:spcPct val="120000"/>
              </a:lnSpc>
            </a:pPr>
            <a:r>
              <a:rPr lang="en-US" altLang="zh-CN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c.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仔细读贴。再者，临摹前要仔细读帖。 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174625" eaLnBrk="1" hangingPunct="1">
              <a:lnSpc>
                <a:spcPct val="120000"/>
              </a:lnSpc>
            </a:pPr>
            <a:r>
              <a:rPr lang="en-US" altLang="zh-CN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d.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背、核、用除了临摹外，还要会背、核、用。 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174625" eaLnBrk="1" hangingPunct="1">
              <a:lnSpc>
                <a:spcPct val="120000"/>
              </a:lnSpc>
            </a:pPr>
            <a:r>
              <a:rPr lang="en-US" altLang="zh-CN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e.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博采众家之长。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529" y="2716823"/>
            <a:ext cx="2517962" cy="242667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书写提示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628651" y="1147520"/>
            <a:ext cx="2331407" cy="48474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圆角矩形标注 8"/>
          <p:cNvSpPr/>
          <p:nvPr/>
        </p:nvSpPr>
        <p:spPr>
          <a:xfrm>
            <a:off x="2730498" y="1804743"/>
            <a:ext cx="5014912" cy="481012"/>
          </a:xfrm>
          <a:prstGeom prst="wedgeRoundRectCallout">
            <a:avLst>
              <a:gd name="adj1" fmla="val -56361"/>
              <a:gd name="adj2" fmla="val 54407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小朋友，你还知道练好书法要注意什么吗？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 11"/>
          <p:cNvSpPr/>
          <p:nvPr/>
        </p:nvSpPr>
        <p:spPr>
          <a:xfrm>
            <a:off x="2572972" y="2162597"/>
            <a:ext cx="5709383" cy="2625725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363220" eaLnBrk="1" hangingPunct="1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①树立正确的学书思想：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“字无百日功”，书法的练习需要的是刻苦勤练的精神，要临池准备，持之以恒。不可中途懈怠。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529" y="2716823"/>
            <a:ext cx="2517962" cy="242667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书写提示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628651" y="1147520"/>
            <a:ext cx="2331407" cy="48474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圆角矩形标注 8"/>
          <p:cNvSpPr/>
          <p:nvPr/>
        </p:nvSpPr>
        <p:spPr>
          <a:xfrm>
            <a:off x="2730498" y="1804743"/>
            <a:ext cx="5014912" cy="481012"/>
          </a:xfrm>
          <a:prstGeom prst="wedgeRoundRectCallout">
            <a:avLst>
              <a:gd name="adj1" fmla="val -56361"/>
              <a:gd name="adj2" fmla="val 54407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小朋友，你还知道练好书法要注意什么吗？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 11"/>
          <p:cNvSpPr/>
          <p:nvPr/>
        </p:nvSpPr>
        <p:spPr>
          <a:xfrm>
            <a:off x="2572972" y="2162597"/>
            <a:ext cx="5709383" cy="2625725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363220" eaLnBrk="1" hangingPunct="1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②选择适用的书写工具：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“文房四宝”是练习书法应准备好的工具。要选择恰当的使用，所谓“工欲善其事，必先利其器”。如果选择不合适，将影响练习的效率和进程。初学者可以先选用狼毫或兼毫笔。用后一定要洗净，把笔毛抹干抹直抹尖，保持笔毛不乱，以延长毛笔的使用寿命</a:t>
            </a:r>
            <a:r>
              <a:rPr lang="en-US" altLang="zh-CN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!</a:t>
            </a:r>
            <a:endParaRPr lang="en-US" altLang="zh-CN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529" y="2716823"/>
            <a:ext cx="2517962" cy="242667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书写提示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628651" y="1147520"/>
            <a:ext cx="2331407" cy="48474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圆角矩形标注 8"/>
          <p:cNvSpPr/>
          <p:nvPr/>
        </p:nvSpPr>
        <p:spPr>
          <a:xfrm>
            <a:off x="2730498" y="1804743"/>
            <a:ext cx="5014912" cy="481012"/>
          </a:xfrm>
          <a:prstGeom prst="wedgeRoundRectCallout">
            <a:avLst>
              <a:gd name="adj1" fmla="val -56361"/>
              <a:gd name="adj2" fmla="val 54407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小朋友，你还知道练好书法要注意什么吗？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 11"/>
          <p:cNvSpPr/>
          <p:nvPr/>
        </p:nvSpPr>
        <p:spPr>
          <a:xfrm>
            <a:off x="2572972" y="2162597"/>
            <a:ext cx="5709383" cy="2625725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363220" eaLnBrk="1" hangingPunct="1">
              <a:lnSpc>
                <a:spcPct val="150000"/>
              </a:lnSpc>
            </a:pPr>
            <a:r>
              <a:rPr lang="en-US" altLang="zh-CN" sz="1500" b="1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③</a:t>
            </a:r>
            <a:r>
              <a:rPr lang="zh-CN" altLang="en-US" sz="1500" b="1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从大楷起步，逐步进笔：</a:t>
            </a:r>
            <a:r>
              <a:rPr lang="zh-CN" altLang="en-US" sz="15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练习书法，应选择合适的方法，应从简单的大楷练起，一般写十公分见方的字为益，不益写太小的字。逐步进笔，不可好高骛远，欲速则不达。要打好书法练习的基础。</a:t>
            </a:r>
            <a:endParaRPr lang="zh-CN" altLang="en-US" sz="15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529" y="2716823"/>
            <a:ext cx="2517962" cy="242667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学习目标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6"/>
          <p:cNvSpPr/>
          <p:nvPr/>
        </p:nvSpPr>
        <p:spPr>
          <a:xfrm>
            <a:off x="658814" y="1192627"/>
            <a:ext cx="7967685" cy="214674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174625" indent="-174625" eaLnBrk="1" hangingPunct="1">
              <a:lnSpc>
                <a:spcPct val="150000"/>
              </a:lnSpc>
            </a:pP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通过“交流平台”的学习，了解寻找好书的途径，掌握课外阅读的基本方法。</a:t>
            </a:r>
            <a:endParaRPr lang="zh-CN" altLang="en-US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通过“词句段运用”的学习，积累与书有关的名言警句，仿说与书有关的比喻句；学习把零散的句子排列成一段通顺连贯的话。</a:t>
            </a:r>
            <a:endParaRPr lang="zh-CN" altLang="en-US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了解唐代书法家欧阳询及他的楷书特点。</a:t>
            </a:r>
            <a:endParaRPr lang="zh-CN" altLang="en-US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</a:pP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初步理解并朗读、背诵古诗</a:t>
            </a: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观书有感</a:t>
            </a: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26249" y="2233034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26249" y="2233034"/>
            <a:ext cx="2000250" cy="2686050"/>
          </a:xfrm>
          <a:prstGeom prst="rect">
            <a:avLst/>
          </a:prstGeom>
        </p:spPr>
      </p:pic>
      <p:sp>
        <p:nvSpPr>
          <p:cNvPr id="6" name="矩形 15"/>
          <p:cNvSpPr/>
          <p:nvPr/>
        </p:nvSpPr>
        <p:spPr>
          <a:xfrm>
            <a:off x="766417" y="1986791"/>
            <a:ext cx="5659231" cy="237757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536575" eaLnBrk="1" hangingPunct="1">
              <a:lnSpc>
                <a:spcPct val="200000"/>
              </a:lnSpc>
              <a:spcAft>
                <a:spcPts val="600"/>
              </a:spcAft>
            </a:pP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读了五个小朋友说的话，我发现他们在谈论找书读的方法。第一个小朋友问大家平时是怎样找书读的，喜欢读什么书。其他小朋友谈了自己找书读的方法：沿着课文找书读；读同一类的书；读同一作者写的不同的书；读各种各样的书。第一个小朋友从中受到启发：从读一篇文章到读整本书，从读整本书到读同一类书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组合 10"/>
          <p:cNvGrpSpPr/>
          <p:nvPr/>
        </p:nvGrpSpPr>
        <p:grpSpPr>
          <a:xfrm>
            <a:off x="522288" y="1264342"/>
            <a:ext cx="5765643" cy="528638"/>
            <a:chOff x="3226928" y="924376"/>
            <a:chExt cx="5763743" cy="529056"/>
          </a:xfrm>
        </p:grpSpPr>
        <p:pic>
          <p:nvPicPr>
            <p:cNvPr id="9" name="Picture 16" descr="C:\Users\Administrator\Desktop\对话框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26928" y="924376"/>
              <a:ext cx="5763743" cy="52905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0" name="矩形 12"/>
            <p:cNvSpPr/>
            <p:nvPr/>
          </p:nvSpPr>
          <p:spPr>
            <a:xfrm>
              <a:off x="3406389" y="929915"/>
              <a:ext cx="4338220" cy="50823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b="1" kern="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读了五个小朋友说的话，你收获了什么？</a:t>
              </a:r>
              <a:endPara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4"/>
          <p:cNvSpPr/>
          <p:nvPr/>
        </p:nvSpPr>
        <p:spPr>
          <a:xfrm>
            <a:off x="517502" y="1055067"/>
            <a:ext cx="2023631" cy="41549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500" b="1" kern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我交流，我积累。</a:t>
            </a:r>
            <a:endParaRPr lang="zh-CN" altLang="en-US" sz="1500" b="1" kern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 Box 5"/>
          <p:cNvSpPr/>
          <p:nvPr/>
        </p:nvSpPr>
        <p:spPr>
          <a:xfrm>
            <a:off x="1528591" y="1978151"/>
            <a:ext cx="6637337" cy="458601"/>
          </a:xfrm>
          <a:prstGeom prst="wedgeRectCallout">
            <a:avLst>
              <a:gd name="adj1" fmla="val -52968"/>
              <a:gd name="adj2" fmla="val -8815"/>
            </a:avLst>
          </a:prstGeom>
          <a:solidFill>
            <a:srgbClr val="DBEEF4"/>
          </a:solidFill>
          <a:ln>
            <a:solidFill>
              <a:srgbClr val="95B3D7"/>
            </a:solidFill>
            <a:prstDash val="sysDot"/>
            <a:miter lim="800000"/>
          </a:ln>
        </p:spPr>
        <p:txBody>
          <a:bodyPr lIns="68580" tIns="34290" rIns="68580" bIns="3429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algn="just" eaLnBrk="1" hangingPunct="1"/>
            <a:r>
              <a:rPr lang="zh-CN" altLang="en-US" sz="12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围绕课本阅读一些有关的课外书。例如，读一些与课内学习有关的科技史，人物传记，这样有助于提高课内学习的兴趣，充实课内学习的内容，使思维更加活跃。</a:t>
            </a:r>
            <a:endParaRPr lang="zh-CN" altLang="en-US" sz="12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 Box 6"/>
          <p:cNvSpPr/>
          <p:nvPr/>
        </p:nvSpPr>
        <p:spPr>
          <a:xfrm>
            <a:off x="869926" y="2811274"/>
            <a:ext cx="6699250" cy="505094"/>
          </a:xfrm>
          <a:prstGeom prst="wedgeRectCallout">
            <a:avLst>
              <a:gd name="adj1" fmla="val 54116"/>
              <a:gd name="adj2" fmla="val -5588"/>
            </a:avLst>
          </a:prstGeom>
          <a:solidFill>
            <a:srgbClr val="EBF1DE"/>
          </a:solidFill>
          <a:ln>
            <a:solidFill>
              <a:srgbClr val="77933C"/>
            </a:solidFill>
            <a:prstDash val="sysDot"/>
            <a:miter lim="800000"/>
          </a:ln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sz="12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围绕自己的爱好或特点读一些有关的课外读物，一个爱好理科的学生，可以定期到阅览室读有关的报纸杂志，一个喜欢文科的学生，可以定期去读各种文学刊物，也可以利用假期阅读文学名著。 </a:t>
            </a:r>
            <a:endParaRPr lang="zh-CN" altLang="en-US" sz="12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 Box 7"/>
          <p:cNvSpPr/>
          <p:nvPr/>
        </p:nvSpPr>
        <p:spPr>
          <a:xfrm>
            <a:off x="1548553" y="3835886"/>
            <a:ext cx="6997700" cy="505095"/>
          </a:xfrm>
          <a:prstGeom prst="wedgeRectCallout">
            <a:avLst>
              <a:gd name="adj1" fmla="val -52532"/>
              <a:gd name="adj2" fmla="val 4278"/>
            </a:avLst>
          </a:prstGeom>
          <a:solidFill>
            <a:srgbClr val="DCE6F2"/>
          </a:solidFill>
          <a:ln>
            <a:solidFill>
              <a:srgbClr val="558ED5"/>
            </a:solidFill>
            <a:prstDash val="sysDot"/>
            <a:miter lim="800000"/>
          </a:ln>
        </p:spPr>
        <p:txBody>
          <a:bodyPr lIns="68580" tIns="34290" rIns="68580" bIns="3429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sz="12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至于课外书的选择，可以请教老师，请教高年级的优秀生或同班的同学，也可以请教家长。把他们的好经验学过来，实在是一种省时间的好办法，选好一本书，就可以用较少的时间得到较大的收获。</a:t>
            </a:r>
            <a:endParaRPr lang="zh-CN" altLang="en-US" sz="12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869926" y="1465821"/>
            <a:ext cx="6601807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你还有什么好的方法去寻找课外书去阅读，说出来分享给大家。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4566" y="1900418"/>
            <a:ext cx="637168" cy="61406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7847344" y="2702300"/>
            <a:ext cx="637168" cy="61406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4566" y="3690888"/>
            <a:ext cx="637168" cy="6140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9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7"/>
          <p:cNvGrpSpPr/>
          <p:nvPr/>
        </p:nvGrpSpPr>
        <p:grpSpPr>
          <a:xfrm>
            <a:off x="704728" y="1154358"/>
            <a:ext cx="8335962" cy="2031893"/>
            <a:chOff x="635000" y="776748"/>
            <a:chExt cx="8335992" cy="2031971"/>
          </a:xfrm>
        </p:grpSpPr>
        <p:sp>
          <p:nvSpPr>
            <p:cNvPr id="6" name="矩形 14"/>
            <p:cNvSpPr/>
            <p:nvPr/>
          </p:nvSpPr>
          <p:spPr>
            <a:xfrm>
              <a:off x="755679" y="1469840"/>
              <a:ext cx="8215313" cy="133887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285750" indent="-285750" eaLnBrk="1" hangingPunct="1">
                <a:lnSpc>
                  <a:spcPct val="150000"/>
                </a:lnSpc>
                <a:buFont typeface="Wingdings" panose="05000000000000000000" pitchFamily="2" charset="2"/>
                <a:buChar char="l"/>
              </a:pPr>
              <a:r>
                <a:rPr lang="zh-CN" altLang="en-US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书，被人们称为人类文明的“长生果”。</a:t>
              </a:r>
              <a:endParaRPr lang="zh-CN" altLang="en-US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285750" indent="-285750" eaLnBrk="1" hangingPunct="1">
                <a:lnSpc>
                  <a:spcPct val="150000"/>
                </a:lnSpc>
                <a:buFont typeface="Wingdings" panose="05000000000000000000" pitchFamily="2" charset="2"/>
                <a:buChar char="l"/>
              </a:pPr>
              <a:r>
                <a:rPr lang="zh-CN" altLang="en-US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莎士比亚说：“书籍是全世界的营养品。”</a:t>
              </a:r>
              <a:endParaRPr lang="zh-CN" altLang="en-US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285750" indent="-285750" eaLnBrk="1" hangingPunct="1">
                <a:lnSpc>
                  <a:spcPct val="150000"/>
                </a:lnSpc>
                <a:buFont typeface="Wingdings" panose="05000000000000000000" pitchFamily="2" charset="2"/>
                <a:buChar char="l"/>
              </a:pPr>
              <a:r>
                <a:rPr lang="zh-CN" altLang="en-US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一本你喜爱的书就是一位朋友，也是一处你随时想去就去的故地。</a:t>
              </a:r>
              <a:endParaRPr lang="zh-CN" altLang="en-US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7" name="组合 14"/>
            <p:cNvGrpSpPr/>
            <p:nvPr/>
          </p:nvGrpSpPr>
          <p:grpSpPr>
            <a:xfrm>
              <a:off x="635000" y="776748"/>
              <a:ext cx="7802102" cy="523875"/>
              <a:chOff x="750940" y="892604"/>
              <a:chExt cx="7801594" cy="524537"/>
            </a:xfrm>
          </p:grpSpPr>
          <p:sp>
            <p:nvSpPr>
              <p:cNvPr id="9" name="矩形 1"/>
              <p:cNvSpPr/>
              <p:nvPr/>
            </p:nvSpPr>
            <p:spPr>
              <a:xfrm>
                <a:off x="1285695" y="892604"/>
                <a:ext cx="7266839" cy="323586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</a:lstStyle>
              <a:p>
                <a:pPr eaLnBrk="1" hangingPunct="1"/>
                <a:r>
                  <a:rPr lang="zh-CN" altLang="en-US" sz="1500" b="1" kern="0">
                    <a:solidFill>
                      <a:prstClr val="black"/>
                    </a:solidFill>
                    <a:latin typeface="+mn-lt"/>
                    <a:ea typeface="+mn-ea"/>
                    <a:cs typeface="+mn-ea"/>
                    <a:sym typeface="+mn-lt"/>
                  </a:rPr>
                  <a:t>读一读，说一说还可以把书比喻成什么。</a:t>
                </a:r>
                <a:endParaRPr lang="zh-CN" altLang="en-US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10" name="Picture 12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50940" y="911654"/>
                <a:ext cx="487935" cy="505487"/>
              </a:xfrm>
              <a:prstGeom prst="rect">
                <a:avLst/>
              </a:prstGeom>
              <a:noFill/>
              <a:ln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1" name="矩形标注 29"/>
          <p:cNvSpPr/>
          <p:nvPr/>
        </p:nvSpPr>
        <p:spPr>
          <a:xfrm>
            <a:off x="4482002" y="1652160"/>
            <a:ext cx="3375025" cy="390525"/>
          </a:xfrm>
          <a:prstGeom prst="wedgeRectCallout">
            <a:avLst>
              <a:gd name="adj1" fmla="val -55278"/>
              <a:gd name="adj2" fmla="val 53023"/>
            </a:avLst>
          </a:prstGeom>
          <a:solidFill>
            <a:srgbClr val="FDEADA"/>
          </a:solidFill>
          <a:ln>
            <a:solidFill>
              <a:srgbClr val="E46C0A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sz="1200" b="1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这句话把书比喻成“长生果”。</a:t>
            </a:r>
            <a:endParaRPr lang="zh-CN" altLang="en-US" sz="1200" b="1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标注 31"/>
          <p:cNvSpPr/>
          <p:nvPr/>
        </p:nvSpPr>
        <p:spPr>
          <a:xfrm>
            <a:off x="5442044" y="2122942"/>
            <a:ext cx="2876550" cy="373062"/>
          </a:xfrm>
          <a:prstGeom prst="wedgeRectCallout">
            <a:avLst>
              <a:gd name="adj1" fmla="val -82920"/>
              <a:gd name="adj2" fmla="val -2322"/>
            </a:avLst>
          </a:prstGeom>
          <a:solidFill>
            <a:srgbClr val="FDEADA"/>
          </a:solidFill>
          <a:ln>
            <a:solidFill>
              <a:srgbClr val="E46C0A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sz="12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这句话把书比喻成营养品。</a:t>
            </a:r>
            <a:endParaRPr lang="zh-CN" altLang="en-US" sz="12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圆角矩形标注 14"/>
          <p:cNvSpPr/>
          <p:nvPr/>
        </p:nvSpPr>
        <p:spPr>
          <a:xfrm>
            <a:off x="936009" y="3425885"/>
            <a:ext cx="2132012" cy="909638"/>
          </a:xfrm>
          <a:prstGeom prst="wedgeRoundRectCallout">
            <a:avLst>
              <a:gd name="adj1" fmla="val 38653"/>
              <a:gd name="adj2" fmla="val -86250"/>
              <a:gd name="adj3" fmla="val 16667"/>
            </a:avLst>
          </a:prstGeom>
          <a:solidFill>
            <a:srgbClr val="DCE6F2"/>
          </a:solidFill>
          <a:ln>
            <a:noFill/>
            <a:prstDash val="sysDash"/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sz="1500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看看这些句子有什么特点？</a:t>
            </a:r>
            <a:endParaRPr lang="zh-CN" altLang="en-US" sz="1500" b="1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5"/>
          <p:cNvSpPr/>
          <p:nvPr/>
        </p:nvSpPr>
        <p:spPr>
          <a:xfrm>
            <a:off x="3551359" y="3659726"/>
            <a:ext cx="4960938" cy="131574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zh-CN" altLang="en-US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这三个都是有关带有比喻的书的名言警句，在读中不仅积累了有关读书的名言警句，还能知道有关读书的比喻句的用法。</a:t>
            </a:r>
            <a:endParaRPr lang="zh-CN" altLang="en-US" b="1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标注 16"/>
          <p:cNvSpPr/>
          <p:nvPr/>
        </p:nvSpPr>
        <p:spPr>
          <a:xfrm>
            <a:off x="4743544" y="2898138"/>
            <a:ext cx="3575050" cy="450850"/>
          </a:xfrm>
          <a:prstGeom prst="wedgeRectCallout">
            <a:avLst>
              <a:gd name="adj1" fmla="val -59921"/>
              <a:gd name="adj2" fmla="val -58718"/>
            </a:avLst>
          </a:prstGeom>
          <a:solidFill>
            <a:srgbClr val="FDEADA"/>
          </a:solidFill>
          <a:ln>
            <a:solidFill>
              <a:srgbClr val="E46C0A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sz="1200" b="1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这句话把书比喻成朋友和故地。</a:t>
            </a:r>
            <a:endParaRPr lang="zh-CN" altLang="en-US" sz="1200" b="1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905487" y="1566985"/>
            <a:ext cx="7815133" cy="41549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zh-CN" altLang="en-US" sz="1500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你还可以把书比喻成什么？照样子说一说。</a:t>
            </a:r>
            <a:endParaRPr lang="zh-CN" altLang="en-US" sz="1500" b="1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4"/>
          <p:cNvSpPr/>
          <p:nvPr/>
        </p:nvSpPr>
        <p:spPr>
          <a:xfrm>
            <a:off x="576873" y="973260"/>
            <a:ext cx="2639184" cy="55399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100" b="1" kern="0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sz="2100" b="1" kern="0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"/>
          <p:cNvSpPr/>
          <p:nvPr/>
        </p:nvSpPr>
        <p:spPr>
          <a:xfrm>
            <a:off x="951524" y="2127374"/>
            <a:ext cx="7993062" cy="237757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200000"/>
              </a:lnSpc>
            </a:pP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①书是钥匙，能开启智慧之门。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②书是人类的明灯，帮助人们打开黑夜的大门。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③书是前进道路上的一盏明灯，为我们指引方向。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④书是良药，能医治愚昧之症。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⑤书是良师，能教导我们健康成长。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26249" y="2233034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26249" y="2233034"/>
            <a:ext cx="2000250" cy="2686050"/>
          </a:xfrm>
          <a:prstGeom prst="rect">
            <a:avLst/>
          </a:prstGeom>
        </p:spPr>
      </p:pic>
      <p:sp>
        <p:nvSpPr>
          <p:cNvPr id="7" name="Rectangle 5"/>
          <p:cNvSpPr/>
          <p:nvPr/>
        </p:nvSpPr>
        <p:spPr>
          <a:xfrm>
            <a:off x="779830" y="1029148"/>
            <a:ext cx="2331407" cy="48474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kern="0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kern="0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1486390" y="1554320"/>
            <a:ext cx="5516562" cy="369308"/>
          </a:xfrm>
          <a:prstGeom prst="wedgeRoundRectCallout">
            <a:avLst>
              <a:gd name="adj1" fmla="val -56361"/>
              <a:gd name="adj2" fmla="val 54407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小朋友，你还积累了哪些关于书的名言？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11"/>
          <p:cNvSpPr/>
          <p:nvPr/>
        </p:nvSpPr>
        <p:spPr>
          <a:xfrm>
            <a:off x="937970" y="2136869"/>
            <a:ext cx="5197475" cy="246260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教育家说：“书是智慧的钥匙。”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史学家说：“书是进步的阶梯。”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政治家说：“书是时代的生命。”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经济家说：“书是致富的信息。”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文学家说：“书是人类的营养品。”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学生们说：“书是不开口的老师。”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迷惘者说：“书是心中的启明星。”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探索者说“书是通向彼岸的船。”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奋斗者说：“书是人生的向导。”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急于求知者说：“书是饥饿时的美餐。”</a:t>
            </a:r>
            <a:endParaRPr lang="zh-CN" altLang="en-US" sz="1500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组合 7"/>
          <p:cNvGrpSpPr/>
          <p:nvPr/>
        </p:nvGrpSpPr>
        <p:grpSpPr>
          <a:xfrm>
            <a:off x="747102" y="1397720"/>
            <a:ext cx="8510737" cy="2700377"/>
            <a:chOff x="390881" y="736822"/>
            <a:chExt cx="8510834" cy="2698248"/>
          </a:xfrm>
        </p:grpSpPr>
        <p:sp>
          <p:nvSpPr>
            <p:cNvPr id="12" name="矩形 14"/>
            <p:cNvSpPr>
              <a:spLocks noChangeArrowheads="1"/>
            </p:cNvSpPr>
            <p:nvPr/>
          </p:nvSpPr>
          <p:spPr bwMode="auto">
            <a:xfrm>
              <a:off x="806811" y="1612932"/>
              <a:ext cx="8094904" cy="1822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285750" indent="-285750" eaLnBrk="1" hangingPunct="1">
                <a:lnSpc>
                  <a:spcPct val="150000"/>
                </a:lnSpc>
              </a:pPr>
              <a:r>
                <a:rPr lang="en-US" altLang="zh-CN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(</a:t>
              </a:r>
              <a:r>
                <a:rPr lang="zh-CN" altLang="en-US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       </a:t>
              </a:r>
              <a:r>
                <a:rPr lang="en-US" altLang="zh-CN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)</a:t>
              </a:r>
              <a:r>
                <a:rPr lang="zh-CN" altLang="en-US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阅读是什么？是吸收。</a:t>
              </a:r>
              <a:endParaRPr lang="zh-CN" altLang="en-US" sz="1500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285750" indent="-285750" eaLnBrk="1" hangingPunct="1">
                <a:lnSpc>
                  <a:spcPct val="150000"/>
                </a:lnSpc>
              </a:pPr>
              <a:r>
                <a:rPr lang="en-US" altLang="zh-CN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(</a:t>
              </a:r>
              <a:r>
                <a:rPr lang="zh-CN" altLang="en-US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       </a:t>
              </a:r>
              <a:r>
                <a:rPr lang="en-US" altLang="zh-CN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)</a:t>
              </a:r>
              <a:r>
                <a:rPr lang="zh-CN" altLang="en-US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把脑子里的东西拿出来，让人家知道，或者用嘴说，或者用笔写。</a:t>
              </a:r>
              <a:endParaRPr lang="zh-CN" altLang="en-US" sz="1500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285750" indent="-285750" eaLnBrk="1" hangingPunct="1">
                <a:lnSpc>
                  <a:spcPct val="150000"/>
                </a:lnSpc>
              </a:pPr>
              <a:r>
                <a:rPr lang="en-US" altLang="zh-CN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(</a:t>
              </a:r>
              <a:r>
                <a:rPr lang="zh-CN" altLang="en-US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       </a:t>
              </a:r>
              <a:r>
                <a:rPr lang="en-US" altLang="zh-CN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)</a:t>
              </a:r>
              <a:r>
                <a:rPr lang="zh-CN" altLang="en-US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好像每天吃饭吸收营养一样，阅读就是吸收精神上的营养。</a:t>
              </a:r>
              <a:endParaRPr lang="zh-CN" altLang="en-US" sz="1500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624205" indent="-624205" eaLnBrk="1" hangingPunct="1">
                <a:lnSpc>
                  <a:spcPct val="150000"/>
                </a:lnSpc>
              </a:pPr>
              <a:r>
                <a:rPr lang="en-US" altLang="zh-CN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(</a:t>
              </a:r>
              <a:r>
                <a:rPr lang="zh-CN" altLang="en-US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       </a:t>
              </a:r>
              <a:r>
                <a:rPr lang="en-US" altLang="zh-CN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)</a:t>
              </a:r>
              <a:r>
                <a:rPr lang="zh-CN" altLang="en-US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阅读和写作，吸收和表达，一个是进，从外到内；一个是出，从内到外。</a:t>
              </a:r>
              <a:endParaRPr lang="zh-CN" altLang="en-US" sz="1500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624205" indent="-624205" eaLnBrk="1" hangingPunct="1">
                <a:lnSpc>
                  <a:spcPct val="150000"/>
                </a:lnSpc>
              </a:pPr>
              <a:r>
                <a:rPr lang="en-US" altLang="zh-CN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(</a:t>
              </a:r>
              <a:r>
                <a:rPr lang="zh-CN" altLang="en-US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       </a:t>
              </a:r>
              <a:r>
                <a:rPr lang="en-US" altLang="zh-CN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)</a:t>
              </a:r>
              <a:r>
                <a:rPr lang="zh-CN" altLang="en-US" sz="1500" b="1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写作是什么？是表达。</a:t>
              </a:r>
              <a:endParaRPr lang="zh-CN" altLang="en-US" sz="1500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3" name="组合 14"/>
            <p:cNvGrpSpPr/>
            <p:nvPr/>
          </p:nvGrpSpPr>
          <p:grpSpPr>
            <a:xfrm>
              <a:off x="390881" y="736822"/>
              <a:ext cx="7461380" cy="645822"/>
              <a:chOff x="506839" y="852625"/>
              <a:chExt cx="7460893" cy="646637"/>
            </a:xfrm>
          </p:grpSpPr>
          <p:sp>
            <p:nvSpPr>
              <p:cNvPr id="14" name="矩形 1"/>
              <p:cNvSpPr/>
              <p:nvPr/>
            </p:nvSpPr>
            <p:spPr>
              <a:xfrm>
                <a:off x="922742" y="852625"/>
                <a:ext cx="7044990" cy="64663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square"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</a:lstStyle>
              <a:p>
                <a:pPr eaLnBrk="1" hangingPunct="1"/>
                <a:r>
                  <a:rPr lang="zh-CN" altLang="en-US" b="1" kern="0" dirty="0">
                    <a:solidFill>
                      <a:prstClr val="black"/>
                    </a:solidFill>
                    <a:latin typeface="+mn-lt"/>
                    <a:ea typeface="+mn-ea"/>
                    <a:cs typeface="+mn-ea"/>
                    <a:sym typeface="+mn-lt"/>
                  </a:rPr>
                  <a:t>将下面的句子排成一段意思连贯的话，把序号填在括号里，读一读，再抄写下来。</a:t>
                </a:r>
                <a:endParaRPr lang="zh-CN" altLang="en-US" b="1" kern="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15" name="Picture 12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06839" y="974507"/>
                <a:ext cx="366592" cy="379780"/>
              </a:xfrm>
              <a:prstGeom prst="rect">
                <a:avLst/>
              </a:prstGeom>
              <a:noFill/>
              <a:ln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6" name="矩形 7"/>
          <p:cNvSpPr/>
          <p:nvPr/>
        </p:nvSpPr>
        <p:spPr>
          <a:xfrm>
            <a:off x="1255038" y="2274522"/>
            <a:ext cx="346075" cy="180049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15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en-US" altLang="zh-CN" sz="1500" b="1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sz="15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en-US" altLang="zh-CN" sz="1500" b="1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sz="15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en-US" altLang="zh-CN" sz="1500" b="1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sz="15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endParaRPr lang="en-US" altLang="zh-CN" sz="1500" b="1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sz="15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b="1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697783" y="1167941"/>
            <a:ext cx="7748435" cy="330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200000"/>
              </a:lnSpc>
            </a:pP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    第一步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，仔细阅读每句话或每组句子，理解它们的主要内容；</a:t>
            </a:r>
            <a:endParaRPr lang="en-US" altLang="zh-CN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第二步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，综合各句的意思，想想这些话主要说的是什么内容；</a:t>
            </a:r>
            <a:endParaRPr lang="en-US" altLang="zh-CN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第三步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，想想全段的内容按什么顺序排列好，即找出排列顺序的依据，如，是按事情发展顺序，还是时间顺序，或方位，还是“总分”等；</a:t>
            </a:r>
            <a:endParaRPr lang="en-US" altLang="zh-CN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第四步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，按确定的排列依据排列顺序；</a:t>
            </a:r>
            <a:endParaRPr lang="en-US" altLang="zh-CN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第五步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按排好的顺序仔细读两遍，看排得对不对，如发现有的句子排得位置不对，就进行调整，直到这段话排得通顺连贯为止。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00o3qvy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2141</Words>
  <Application>WPS 演示</Application>
  <PresentationFormat>全屏显示(16:9)</PresentationFormat>
  <Paragraphs>149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思源黑体 CN Light</vt:lpstr>
      <vt:lpstr>思源黑体 CN Bold</vt:lpstr>
      <vt:lpstr>黑体</vt:lpstr>
      <vt:lpstr>Calibri</vt:lpstr>
      <vt:lpstr>微软雅黑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4</cp:revision>
  <dcterms:created xsi:type="dcterms:W3CDTF">2020-10-09T06:09:00Z</dcterms:created>
  <dcterms:modified xsi:type="dcterms:W3CDTF">2023-10-23T04:47:36Z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B7A13B2F80EF4EF7927C778E14295E5F_12</vt:lpwstr>
  </property>
</Properties>
</file>