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1" r:id="rId4"/>
    <p:sldId id="266" r:id="rId5"/>
    <p:sldId id="257" r:id="rId6"/>
    <p:sldId id="263" r:id="rId7"/>
    <p:sldId id="268" r:id="rId8"/>
    <p:sldId id="264" r:id="rId9"/>
    <p:sldId id="269" r:id="rId10"/>
    <p:sldId id="270" r:id="rId11"/>
    <p:sldId id="271" r:id="rId12"/>
    <p:sldId id="262" r:id="rId13"/>
    <p:sldId id="265" r:id="rId14"/>
    <p:sldId id="260" r:id="rId15"/>
    <p:sldId id="258" r:id="rId16"/>
    <p:sldId id="259" r:id="rId17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07BEAA2-1439-40A2-ADB2-259A7CA16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0CECBB-B8BE-435E-A03D-169D9B2C05AE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EAA2-1439-40A2-ADB2-259A7CA16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CECBB-B8BE-435E-A03D-169D9B2C0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EAA2-1439-40A2-ADB2-259A7CA16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CECBB-B8BE-435E-A03D-169D9B2C0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EAA2-1439-40A2-ADB2-259A7CA16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CECBB-B8BE-435E-A03D-169D9B2C0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EAA2-1439-40A2-ADB2-259A7CA16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CECBB-B8BE-435E-A03D-169D9B2C05AE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EAA2-1439-40A2-ADB2-259A7CA16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CECBB-B8BE-435E-A03D-169D9B2C0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EAA2-1439-40A2-ADB2-259A7CA16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CECBB-B8BE-435E-A03D-169D9B2C0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EAA2-1439-40A2-ADB2-259A7CA16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CECBB-B8BE-435E-A03D-169D9B2C0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EAA2-1439-40A2-ADB2-259A7CA16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CECBB-B8BE-435E-A03D-169D9B2C0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EAA2-1439-40A2-ADB2-259A7CA16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CECBB-B8BE-435E-A03D-169D9B2C0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BEAA2-1439-40A2-ADB2-259A7CA16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CECBB-B8BE-435E-A03D-169D9B2C05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07BEAA2-1439-40A2-ADB2-259A7CA16F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50CECBB-B8BE-435E-A03D-169D9B2C05AE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anose="020B0503020204020204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8999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27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4999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796651"/>
            <a:ext cx="12192000" cy="2537099"/>
          </a:xfrm>
        </p:spPr>
        <p:txBody>
          <a:bodyPr>
            <a:normAutofit/>
          </a:bodyPr>
          <a:lstStyle/>
          <a:p>
            <a:r>
              <a:rPr lang="zh-CN" alt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草 原</a:t>
            </a:r>
            <a:endParaRPr lang="zh-CN" alt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反义词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51856" y="2042833"/>
            <a:ext cx="7511143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b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迂回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——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径直 </a:t>
            </a:r>
            <a:r>
              <a:rPr lang="en-US" altLang="zh-CN" sz="2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拘束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——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自然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endParaRPr lang="en-US" altLang="zh-CN" sz="28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洒脱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——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拘谨         羞涩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——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大方</a:t>
            </a:r>
            <a:b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br>
            <a:endParaRPr lang="zh-CN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背诵第一自然段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65414" y="1795834"/>
            <a:ext cx="10461171" cy="4452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/>
              <a:t>       这次，我看到了草原。那里的天比别处的</a:t>
            </a:r>
            <a:r>
              <a:rPr lang="zh-CN" altLang="en-US" sz="2400" b="1" dirty="0">
                <a:solidFill>
                  <a:srgbClr val="92D050"/>
                </a:solidFill>
              </a:rPr>
              <a:t>更可爱</a:t>
            </a:r>
            <a:r>
              <a:rPr lang="zh-CN" altLang="en-US" sz="2400" b="1" dirty="0"/>
              <a:t>，空气是那么</a:t>
            </a:r>
            <a:r>
              <a:rPr lang="zh-CN" altLang="en-US" sz="2400" b="1" dirty="0">
                <a:solidFill>
                  <a:srgbClr val="92D050"/>
                </a:solidFill>
              </a:rPr>
              <a:t>清鲜</a:t>
            </a:r>
            <a:r>
              <a:rPr lang="zh-CN" altLang="en-US" sz="2400" b="1" dirty="0"/>
              <a:t>，天空是那么</a:t>
            </a:r>
            <a:r>
              <a:rPr lang="zh-CN" altLang="en-US" sz="2400" b="1" dirty="0">
                <a:solidFill>
                  <a:srgbClr val="92D050"/>
                </a:solidFill>
              </a:rPr>
              <a:t>明朗</a:t>
            </a:r>
            <a:r>
              <a:rPr lang="zh-CN" altLang="en-US" sz="2400" b="1" dirty="0"/>
              <a:t>，使我总想</a:t>
            </a:r>
            <a:r>
              <a:rPr lang="zh-CN" altLang="en-US" sz="2400" b="1" dirty="0">
                <a:solidFill>
                  <a:srgbClr val="92D050"/>
                </a:solidFill>
              </a:rPr>
              <a:t>高歌一曲</a:t>
            </a:r>
            <a:r>
              <a:rPr lang="zh-CN" altLang="en-US" sz="2400" b="1" dirty="0"/>
              <a:t>，表示我</a:t>
            </a:r>
            <a:r>
              <a:rPr lang="zh-CN" altLang="en-US" sz="2400" b="1" dirty="0">
                <a:solidFill>
                  <a:srgbClr val="92D050"/>
                </a:solidFill>
              </a:rPr>
              <a:t>满心的愉快</a:t>
            </a:r>
            <a:r>
              <a:rPr lang="zh-CN" altLang="en-US" sz="2400" b="1" dirty="0"/>
              <a:t>。在天底下，一碧千里，而并不茫茫。四面都有小丘，平地是绿的，小丘也是绿的。羊群一会儿上了小丘，一会儿又下来， 走在哪里都像给无边的绿毯绣上了</a:t>
            </a:r>
            <a:r>
              <a:rPr lang="zh-CN" altLang="en-US" sz="2400" b="1" dirty="0">
                <a:solidFill>
                  <a:srgbClr val="92D050"/>
                </a:solidFill>
              </a:rPr>
              <a:t>白色的大花。</a:t>
            </a:r>
            <a:r>
              <a:rPr lang="zh-CN" altLang="en-US" sz="2400" b="1" dirty="0"/>
              <a:t>那些小丘的线条是那么柔美，就像只用绿色渲染，不用墨线勾勒的中国画那样，到处</a:t>
            </a:r>
            <a:r>
              <a:rPr lang="zh-CN" altLang="en-US" sz="2400" b="1" dirty="0">
                <a:solidFill>
                  <a:srgbClr val="92D050"/>
                </a:solidFill>
              </a:rPr>
              <a:t>翠色欲流</a:t>
            </a:r>
            <a:r>
              <a:rPr lang="zh-CN" altLang="en-US" sz="2400" b="1" dirty="0"/>
              <a:t>，轻轻流入云际。这种境界，既使人惊叹，又叫人舒服，既愿久立四望，又想坐下低吟一首奇丽的小诗。在这境界里，连骏马和大牛都有时候静立不动，好像</a:t>
            </a:r>
            <a:r>
              <a:rPr lang="zh-CN" altLang="en-US" sz="2400" b="1" dirty="0">
                <a:solidFill>
                  <a:srgbClr val="92D050"/>
                </a:solidFill>
              </a:rPr>
              <a:t>回味着草原的无限乐趣</a:t>
            </a:r>
            <a:r>
              <a:rPr lang="zh-CN" altLang="en-US" sz="2400" b="1" dirty="0"/>
              <a:t>。</a:t>
            </a:r>
            <a:endParaRPr lang="zh-CN" altLang="en-US" sz="2400" b="1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1003663" y="6248400"/>
            <a:ext cx="638773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9612086" y="3537857"/>
            <a:ext cx="14369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500257" y="5660572"/>
            <a:ext cx="360317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034143" y="4038600"/>
            <a:ext cx="1001485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93372" y="1327390"/>
            <a:ext cx="9405256" cy="3898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       那些小丘的线条是那么柔美，就像只用绿色渲染，不用墨线勾勒的中国画那样，到处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翠色欲流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，轻轻流入云际。这种境界，既使人惊叹，又叫人舒服，既愿久立四望，又想坐下低吟一首奇丽的小诗。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zh-CN" sz="2400" b="1" dirty="0">
              <a:solidFill>
                <a:srgbClr val="000000"/>
              </a:solidFill>
              <a:latin typeface="Arial" panose="020B0604020202020204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哪句是直接写草原景色的？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  <a:p>
            <a:pPr>
              <a:lnSpc>
                <a:spcPct val="150000"/>
              </a:lnSpc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       那些小丘的线条是那么柔美，就像只用绿色渲染，不用墨线勾勒的中国画那样，到处翠色欲流，轻轻流入云际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730828" y="1367338"/>
            <a:ext cx="6096000" cy="574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哪句写了作者的感受？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07028" y="2414788"/>
            <a:ext cx="7380514" cy="11285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       这种境界，既使人惊叹，又叫人舒服，既愿久立四望，又想坐下低吟一首奇丽的小诗。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64771" y="1182281"/>
            <a:ext cx="6096000" cy="574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在写景中融入感受有什么好处？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8828" y="1996348"/>
            <a:ext cx="9688286" cy="3898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        在写景中融入感受，可以使情与景高度融合，从而达到景中有情 、情以景显、 情景交融的艺术效果，丰富文章内容。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/>
              <a:t>       作者在写景中融入自己的感受，才能让笔下的景物有灵魂。让人们觉察到了景物不单单是景物，而是一个活生生的灵魂。同时，作者有很多的感受，需要借着景物抒发出来，也就是我们常说的借景抒情，这样能引起大家的共鸣，比如说看见圆圆的月亮，就容易发思念家乡，思念亲人的情感等。</a:t>
            </a:r>
            <a:endParaRPr lang="zh-CN" altLang="en-US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50229" y="2775543"/>
            <a:ext cx="5497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/>
              <a:t>谢谢观看！</a:t>
            </a:r>
            <a:endParaRPr lang="zh-CN" altLang="en-US" sz="4000" b="1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226800" y="105156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025" y="217714"/>
            <a:ext cx="11774460" cy="641100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课文主要内容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43001" y="2136339"/>
            <a:ext cx="9655628" cy="3869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n-ea"/>
              </a:rPr>
              <a:t>    《</a:t>
            </a:r>
            <a:r>
              <a:rPr lang="zh-CN" altLang="en-US" sz="2800" b="1" dirty="0">
                <a:latin typeface="+mn-ea"/>
              </a:rPr>
              <a:t>草原</a:t>
            </a:r>
            <a:r>
              <a:rPr lang="en-US" altLang="zh-CN" sz="2800" b="1" dirty="0">
                <a:latin typeface="+mn-ea"/>
              </a:rPr>
              <a:t>》</a:t>
            </a:r>
            <a:r>
              <a:rPr lang="zh-CN" altLang="en-US" sz="2800" b="1" dirty="0">
                <a:latin typeface="+mn-ea"/>
              </a:rPr>
              <a:t>一文记叙了</a:t>
            </a:r>
            <a:r>
              <a:rPr lang="zh-CN" altLang="en-US" sz="2800" b="1" dirty="0">
                <a:solidFill>
                  <a:srgbClr val="00B050"/>
                </a:solidFill>
                <a:latin typeface="+mn-ea"/>
              </a:rPr>
              <a:t>老舍先生</a:t>
            </a:r>
            <a:r>
              <a:rPr lang="zh-CN" altLang="en-US" sz="2800" b="1" dirty="0">
                <a:latin typeface="+mn-ea"/>
              </a:rPr>
              <a:t>第一次访问</a:t>
            </a:r>
            <a:r>
              <a:rPr lang="zh-CN" altLang="en-US" sz="2800" b="1" dirty="0">
                <a:solidFill>
                  <a:srgbClr val="00B050"/>
                </a:solidFill>
                <a:latin typeface="+mn-ea"/>
              </a:rPr>
              <a:t>内蒙古大草原</a:t>
            </a:r>
            <a:r>
              <a:rPr lang="zh-CN" altLang="en-US" sz="2800" b="1" dirty="0">
                <a:latin typeface="+mn-ea"/>
              </a:rPr>
              <a:t>时的所见、所闻、所感，依次描绘了草原的</a:t>
            </a:r>
            <a:r>
              <a:rPr lang="zh-CN" altLang="en-US" sz="2800" b="1" dirty="0">
                <a:solidFill>
                  <a:srgbClr val="00B050"/>
                </a:solidFill>
                <a:latin typeface="+mn-ea"/>
              </a:rPr>
              <a:t>美丽风光</a:t>
            </a:r>
            <a:r>
              <a:rPr lang="zh-CN" altLang="en-US" sz="2800" b="1" dirty="0">
                <a:latin typeface="+mn-ea"/>
              </a:rPr>
              <a:t>、蒙古族人民</a:t>
            </a:r>
            <a:r>
              <a:rPr lang="zh-CN" altLang="en-US" sz="2800" b="1" dirty="0">
                <a:solidFill>
                  <a:srgbClr val="00B050"/>
                </a:solidFill>
                <a:latin typeface="+mn-ea"/>
              </a:rPr>
              <a:t>热情迎客</a:t>
            </a:r>
            <a:r>
              <a:rPr lang="zh-CN" altLang="en-US" sz="2800" b="1" dirty="0">
                <a:latin typeface="+mn-ea"/>
              </a:rPr>
              <a:t>的场面与</a:t>
            </a:r>
            <a:r>
              <a:rPr lang="zh-CN" altLang="en-US" sz="2800" b="1" dirty="0">
                <a:solidFill>
                  <a:srgbClr val="00B050"/>
                </a:solidFill>
                <a:latin typeface="+mn-ea"/>
              </a:rPr>
              <a:t>主客</a:t>
            </a:r>
            <a:r>
              <a:rPr lang="zh-CN" altLang="en-US" sz="2800" b="1" dirty="0">
                <a:latin typeface="+mn-ea"/>
              </a:rPr>
              <a:t>饮酒</a:t>
            </a:r>
            <a:r>
              <a:rPr lang="zh-CN" altLang="en-US" sz="2800" b="1" dirty="0">
                <a:solidFill>
                  <a:srgbClr val="00B050"/>
                </a:solidFill>
                <a:latin typeface="+mn-ea"/>
              </a:rPr>
              <a:t>联欢</a:t>
            </a:r>
            <a:r>
              <a:rPr lang="zh-CN" altLang="en-US" sz="2800" b="1" dirty="0">
                <a:latin typeface="+mn-ea"/>
              </a:rPr>
              <a:t>的场面。通过这些画面的刻画，表现了草原的</a:t>
            </a:r>
            <a:r>
              <a:rPr lang="zh-CN" altLang="en-US" sz="2800" b="1" dirty="0">
                <a:solidFill>
                  <a:srgbClr val="00B050"/>
                </a:solidFill>
                <a:latin typeface="+mn-ea"/>
              </a:rPr>
              <a:t>风光美、人情美</a:t>
            </a:r>
            <a:r>
              <a:rPr lang="zh-CN" altLang="en-US" sz="2800" b="1" dirty="0">
                <a:latin typeface="+mn-ea"/>
              </a:rPr>
              <a:t>和</a:t>
            </a:r>
            <a:r>
              <a:rPr lang="zh-CN" altLang="en-US" sz="2800" b="1" dirty="0">
                <a:solidFill>
                  <a:srgbClr val="00B050"/>
                </a:solidFill>
                <a:latin typeface="+mn-ea"/>
              </a:rPr>
              <a:t>民俗美</a:t>
            </a:r>
            <a:r>
              <a:rPr lang="zh-CN" altLang="en-US" sz="2800" b="1" dirty="0">
                <a:latin typeface="+mn-ea"/>
              </a:rPr>
              <a:t>。也表现了蒙汉两族人民</a:t>
            </a:r>
            <a:r>
              <a:rPr lang="zh-CN" altLang="en-US" sz="2800" b="1" dirty="0">
                <a:solidFill>
                  <a:srgbClr val="FFC000"/>
                </a:solidFill>
                <a:latin typeface="+mn-ea"/>
              </a:rPr>
              <a:t>团结友好的深情厚谊</a:t>
            </a:r>
            <a:r>
              <a:rPr lang="zh-CN" altLang="en-US" sz="2800" b="1" dirty="0">
                <a:latin typeface="+mn-ea"/>
              </a:rPr>
              <a:t>，抒发了作者</a:t>
            </a:r>
            <a:r>
              <a:rPr lang="zh-CN" altLang="en-US" sz="2800" b="1" dirty="0">
                <a:solidFill>
                  <a:srgbClr val="FFC000"/>
                </a:solidFill>
                <a:latin typeface="+mn-ea"/>
              </a:rPr>
              <a:t>对祖国山河无限热爱的思想感情。</a:t>
            </a:r>
            <a:endParaRPr lang="zh-CN" altLang="en-US" sz="2800" b="1" dirty="0">
              <a:solidFill>
                <a:srgbClr val="FFC000"/>
              </a:solidFill>
              <a:latin typeface="+mn-ea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大致框架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69469" y="2198912"/>
            <a:ext cx="2079172" cy="3890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/>
              <a:t>草原风光图</a:t>
            </a:r>
            <a:endParaRPr lang="en-US" altLang="zh-CN" sz="2800" b="1"/>
          </a:p>
          <a:p>
            <a:pPr>
              <a:lnSpc>
                <a:spcPct val="150000"/>
              </a:lnSpc>
            </a:pPr>
            <a:endParaRPr lang="zh-CN" altLang="en-US" sz="2800" b="1"/>
          </a:p>
          <a:p>
            <a:pPr>
              <a:lnSpc>
                <a:spcPct val="150000"/>
              </a:lnSpc>
            </a:pPr>
            <a:r>
              <a:rPr lang="zh-CN" altLang="en-US" sz="2800" b="1"/>
              <a:t>喜迎远客图</a:t>
            </a:r>
            <a:endParaRPr lang="en-US" altLang="zh-CN" sz="2800" b="1"/>
          </a:p>
          <a:p>
            <a:pPr>
              <a:lnSpc>
                <a:spcPct val="150000"/>
              </a:lnSpc>
            </a:pPr>
            <a:endParaRPr lang="zh-CN" altLang="en-US" sz="2800" b="1"/>
          </a:p>
          <a:p>
            <a:pPr>
              <a:lnSpc>
                <a:spcPct val="150000"/>
              </a:lnSpc>
            </a:pPr>
            <a:r>
              <a:rPr lang="zh-CN" altLang="en-US" sz="2800" b="1"/>
              <a:t>主客联欢图</a:t>
            </a:r>
            <a:endParaRPr lang="en-US" altLang="zh-CN" sz="2800" b="1"/>
          </a:p>
          <a:p>
            <a:pPr>
              <a:lnSpc>
                <a:spcPct val="150000"/>
              </a:lnSpc>
            </a:pPr>
            <a:endParaRPr lang="zh-CN" altLang="en-US" sz="2800" b="1"/>
          </a:p>
        </p:txBody>
      </p:sp>
      <p:sp>
        <p:nvSpPr>
          <p:cNvPr id="6" name="文本框 5"/>
          <p:cNvSpPr txBox="1"/>
          <p:nvPr/>
        </p:nvSpPr>
        <p:spPr>
          <a:xfrm>
            <a:off x="7105654" y="2922947"/>
            <a:ext cx="154413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92D050"/>
                </a:solidFill>
                <a:latin typeface="Arial" panose="020B0604020202020204"/>
                <a:ea typeface="黑体" panose="02010609060101010101" pitchFamily="49" charset="-122"/>
              </a:rPr>
              <a:t>风光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美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人情美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1" dirty="0">
                <a:solidFill>
                  <a:srgbClr val="92D050"/>
                </a:solidFill>
                <a:latin typeface="Arial" panose="020B0604020202020204"/>
                <a:ea typeface="黑体" panose="02010609060101010101" pitchFamily="49" charset="-122"/>
              </a:rPr>
              <a:t>民俗美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49785" y="2902842"/>
            <a:ext cx="3526971" cy="1301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蒙汉情深何忍别，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天涯碧草话斜阳。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2687408" y="4659088"/>
            <a:ext cx="204108" cy="1240970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大括号 9"/>
          <p:cNvSpPr/>
          <p:nvPr/>
        </p:nvSpPr>
        <p:spPr>
          <a:xfrm>
            <a:off x="6456318" y="2198912"/>
            <a:ext cx="404396" cy="3439888"/>
          </a:xfrm>
          <a:prstGeom prst="rightBrace">
            <a:avLst>
              <a:gd name="adj1" fmla="val 8333"/>
              <a:gd name="adj2" fmla="val 51389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大括号 10"/>
          <p:cNvSpPr/>
          <p:nvPr/>
        </p:nvSpPr>
        <p:spPr>
          <a:xfrm>
            <a:off x="2687408" y="3222143"/>
            <a:ext cx="146957" cy="1328728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>
            <a:off x="2748641" y="1965960"/>
            <a:ext cx="114302" cy="1147966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088819" y="1842169"/>
            <a:ext cx="3565071" cy="1301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空气清鲜 天空明朗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一碧千里 翠色欲流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974517" y="3143487"/>
            <a:ext cx="3546018" cy="1301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群马疾驰 襟飘带舞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热烈相迎 亲切交谈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3001462" y="4550871"/>
            <a:ext cx="3373482" cy="1301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热情招待 载歌载舞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夕阳西下 不忍分别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 animBg="1"/>
      <p:bldP spid="10" grpId="0" animBg="1"/>
      <p:bldP spid="11" grpId="0" animBg="1"/>
      <p:bldP spid="12" grpId="0" animBg="1"/>
      <p:bldP spid="14" grpId="0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带拼音字词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404256" y="2169663"/>
            <a:ext cx="9875519" cy="3670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ea"/>
              </a:rPr>
              <a:t>渲</a:t>
            </a:r>
            <a:r>
              <a:rPr lang="en-US" altLang="zh-CN" sz="3200" b="1" dirty="0">
                <a:latin typeface="+mn-ea"/>
              </a:rPr>
              <a:t>(</a:t>
            </a:r>
            <a:r>
              <a:rPr lang="en-US" altLang="zh-CN" sz="3200" b="1" dirty="0" err="1">
                <a:latin typeface="+mn-ea"/>
              </a:rPr>
              <a:t>xuàn</a:t>
            </a:r>
            <a:r>
              <a:rPr lang="en-US" altLang="zh-CN" sz="3200" b="1" dirty="0">
                <a:latin typeface="+mn-ea"/>
              </a:rPr>
              <a:t>)</a:t>
            </a:r>
            <a:r>
              <a:rPr lang="zh-CN" altLang="en-US" sz="3200" b="1" dirty="0">
                <a:latin typeface="+mn-ea"/>
              </a:rPr>
              <a:t>染      勾勒</a:t>
            </a:r>
            <a:r>
              <a:rPr lang="en-US" altLang="zh-CN" sz="3200" b="1" dirty="0">
                <a:latin typeface="+mn-ea"/>
              </a:rPr>
              <a:t>(</a:t>
            </a:r>
            <a:r>
              <a:rPr lang="en-US" altLang="zh-CN" sz="3200" b="1" dirty="0" err="1">
                <a:latin typeface="+mn-ea"/>
              </a:rPr>
              <a:t>lè</a:t>
            </a:r>
            <a:r>
              <a:rPr lang="en-US" altLang="zh-CN" sz="3200" b="1" dirty="0">
                <a:latin typeface="+mn-ea"/>
              </a:rPr>
              <a:t>)     </a:t>
            </a:r>
            <a:r>
              <a:rPr lang="zh-CN" altLang="en-US" sz="3200" b="1" dirty="0">
                <a:latin typeface="+mn-ea"/>
              </a:rPr>
              <a:t>陈</a:t>
            </a:r>
            <a:r>
              <a:rPr lang="en-US" altLang="zh-CN" sz="3200" b="1" dirty="0">
                <a:latin typeface="+mn-ea"/>
              </a:rPr>
              <a:t>(</a:t>
            </a:r>
            <a:r>
              <a:rPr lang="en-US" altLang="zh-CN" sz="3200" b="1" dirty="0" err="1">
                <a:latin typeface="+mn-ea"/>
              </a:rPr>
              <a:t>chén</a:t>
            </a:r>
            <a:r>
              <a:rPr lang="en-US" altLang="zh-CN" sz="3200" b="1" dirty="0">
                <a:latin typeface="+mn-ea"/>
              </a:rPr>
              <a:t>)</a:t>
            </a:r>
            <a:r>
              <a:rPr lang="zh-CN" altLang="en-US" sz="3200" b="1" dirty="0">
                <a:latin typeface="+mn-ea"/>
              </a:rPr>
              <a:t>巴尔虎旗  </a:t>
            </a:r>
            <a:endParaRPr lang="en-US" altLang="zh-CN" sz="3200" b="1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32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ea"/>
              </a:rPr>
              <a:t>迂</a:t>
            </a:r>
            <a:r>
              <a:rPr lang="en-US" altLang="zh-CN" sz="3200" b="1" dirty="0">
                <a:latin typeface="+mn-ea"/>
              </a:rPr>
              <a:t>(</a:t>
            </a:r>
            <a:r>
              <a:rPr lang="en-US" altLang="zh-CN" sz="3200" b="1" dirty="0" err="1">
                <a:latin typeface="+mn-ea"/>
              </a:rPr>
              <a:t>yū</a:t>
            </a:r>
            <a:r>
              <a:rPr lang="en-US" altLang="zh-CN" sz="3200" b="1" dirty="0">
                <a:latin typeface="+mn-ea"/>
              </a:rPr>
              <a:t>)</a:t>
            </a:r>
            <a:r>
              <a:rPr lang="zh-CN" altLang="en-US" sz="3200" b="1" dirty="0">
                <a:latin typeface="+mn-ea"/>
              </a:rPr>
              <a:t>回        蒙</a:t>
            </a:r>
            <a:r>
              <a:rPr lang="en-US" altLang="zh-CN" sz="3200" b="1" dirty="0">
                <a:latin typeface="+mn-ea"/>
              </a:rPr>
              <a:t>(</a:t>
            </a:r>
            <a:r>
              <a:rPr lang="en-US" altLang="zh-CN" sz="3200" b="1" dirty="0" err="1">
                <a:latin typeface="+mn-ea"/>
              </a:rPr>
              <a:t>měng</a:t>
            </a:r>
            <a:r>
              <a:rPr lang="en-US" altLang="zh-CN" sz="3200" b="1" dirty="0">
                <a:latin typeface="+mn-ea"/>
              </a:rPr>
              <a:t>)</a:t>
            </a:r>
            <a:r>
              <a:rPr lang="zh-CN" altLang="en-US" sz="3200" b="1" dirty="0">
                <a:latin typeface="+mn-ea"/>
              </a:rPr>
              <a:t>古包    鄂</a:t>
            </a:r>
            <a:r>
              <a:rPr lang="en-US" altLang="zh-CN" sz="3200" b="1" dirty="0">
                <a:latin typeface="+mn-ea"/>
              </a:rPr>
              <a:t>(è)</a:t>
            </a:r>
            <a:r>
              <a:rPr lang="zh-CN" altLang="en-US" sz="3200" b="1" dirty="0">
                <a:latin typeface="+mn-ea"/>
              </a:rPr>
              <a:t>温克族 </a:t>
            </a:r>
            <a:endParaRPr lang="en-US" altLang="zh-CN" sz="3200" b="1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32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ea"/>
              </a:rPr>
              <a:t>羞涩</a:t>
            </a:r>
            <a:r>
              <a:rPr lang="en-US" altLang="zh-CN" sz="3200" b="1" dirty="0">
                <a:latin typeface="+mn-ea"/>
              </a:rPr>
              <a:t>(</a:t>
            </a:r>
            <a:r>
              <a:rPr lang="en-US" altLang="zh-CN" sz="3200" b="1" dirty="0" err="1">
                <a:latin typeface="+mn-ea"/>
              </a:rPr>
              <a:t>sè</a:t>
            </a:r>
            <a:r>
              <a:rPr lang="en-US" altLang="zh-CN" sz="3200" b="1" dirty="0">
                <a:latin typeface="+mn-ea"/>
              </a:rPr>
              <a:t>)</a:t>
            </a:r>
            <a:endParaRPr lang="en-US" altLang="zh-CN" sz="3200" b="1" dirty="0">
              <a:latin typeface="+mn-ea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7883" y="384862"/>
            <a:ext cx="9875520" cy="1356360"/>
          </a:xfrm>
        </p:spPr>
        <p:txBody>
          <a:bodyPr/>
          <a:lstStyle/>
          <a:p>
            <a:r>
              <a:rPr lang="zh-CN" altLang="en-US"/>
              <a:t>多音字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21374" y="2254869"/>
            <a:ext cx="63137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+mn-ea"/>
              </a:rPr>
              <a:t>勒</a:t>
            </a:r>
            <a:endParaRPr lang="zh-CN" altLang="en-US" sz="2800" b="1">
              <a:latin typeface="+mn-ea"/>
            </a:endParaRPr>
          </a:p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986101" y="1956715"/>
            <a:ext cx="1937657" cy="1284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勾勒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(lè)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勒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(lēi)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紧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38658" y="2022284"/>
            <a:ext cx="2264229" cy="1284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衣裳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(shang)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霓裳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(cháng)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25342" y="2234995"/>
            <a:ext cx="707571" cy="637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裳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86101" y="4093888"/>
            <a:ext cx="2579914" cy="19303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蒙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(mēng)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骗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蒙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(měng)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古包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蒙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(méng)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受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738658" y="4417055"/>
            <a:ext cx="2124891" cy="1284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稍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(shāo)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微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稍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(shào)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息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21373" y="4740218"/>
            <a:ext cx="631371" cy="637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蒙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14456" y="4740220"/>
            <a:ext cx="718457" cy="637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稍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  <p:bldP spid="1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词语表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709057" y="2241352"/>
            <a:ext cx="8186058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/>
              <a:t>绿毯     线条     柔美     惊叹     回味     乐趣</a:t>
            </a:r>
            <a:endParaRPr lang="en-US" altLang="zh-CN" sz="2800" b="1"/>
          </a:p>
          <a:p>
            <a:endParaRPr lang="en-US" altLang="zh-CN" sz="2800" b="1"/>
          </a:p>
          <a:p>
            <a:r>
              <a:rPr lang="zh-CN" altLang="en-US" sz="2800" b="1"/>
              <a:t>目的地     洒脱     玻璃     衣裳     彩虹     马蹄</a:t>
            </a:r>
            <a:endParaRPr lang="en-US" altLang="zh-CN" sz="2800" b="1"/>
          </a:p>
          <a:p>
            <a:endParaRPr lang="en-US" altLang="zh-CN" sz="2800" b="1"/>
          </a:p>
          <a:p>
            <a:r>
              <a:rPr lang="zh-CN" altLang="en-US" sz="2800" b="1"/>
              <a:t>热乎乎      礼貌     拘束     举杯     感人     会心</a:t>
            </a:r>
            <a:endParaRPr lang="en-US" altLang="zh-CN" sz="2800" b="1"/>
          </a:p>
          <a:p>
            <a:endParaRPr lang="en-US" altLang="zh-CN" sz="2800" b="1"/>
          </a:p>
          <a:p>
            <a:r>
              <a:rPr lang="zh-CN" altLang="en-US" sz="2800" b="1"/>
              <a:t>微笑</a:t>
            </a:r>
            <a:endParaRPr lang="zh-CN" altLang="en-US" sz="2800" b="1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词语理解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62742" y="2127293"/>
            <a:ext cx="8654144" cy="3869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92D050"/>
                </a:solidFill>
                <a:latin typeface="+mn-ea"/>
              </a:rPr>
              <a:t>一碧千里</a:t>
            </a:r>
            <a:r>
              <a:rPr lang="zh-CN" altLang="en-US" sz="2800" b="1" dirty="0">
                <a:latin typeface="+mn-ea"/>
              </a:rPr>
              <a:t>：一眼望去全部都是绿色，形容很大的范围内都是碧绿的颜色。</a:t>
            </a:r>
            <a:endParaRPr lang="zh-CN" altLang="en-US" sz="28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92D050"/>
                </a:solidFill>
                <a:latin typeface="+mn-ea"/>
              </a:rPr>
              <a:t>迂回</a:t>
            </a:r>
            <a:r>
              <a:rPr lang="zh-CN" altLang="en-US" sz="2800" b="1" dirty="0">
                <a:latin typeface="+mn-ea"/>
              </a:rPr>
              <a:t>：回旋、盘绕。</a:t>
            </a:r>
            <a:endParaRPr lang="zh-CN" altLang="en-US" sz="28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92D050"/>
                </a:solidFill>
                <a:latin typeface="+mn-ea"/>
              </a:rPr>
              <a:t>洒脱</a:t>
            </a:r>
            <a:r>
              <a:rPr lang="zh-CN" altLang="en-US" sz="2800" b="1" dirty="0">
                <a:latin typeface="+mn-ea"/>
              </a:rPr>
              <a:t>：本指言谈举止等自然，不拘束。</a:t>
            </a:r>
            <a:endParaRPr lang="zh-CN" altLang="en-US" sz="28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92D050"/>
                </a:solidFill>
                <a:latin typeface="+mn-ea"/>
              </a:rPr>
              <a:t>崇山峻岭</a:t>
            </a:r>
            <a:r>
              <a:rPr lang="zh-CN" altLang="en-US" sz="2800" b="1" dirty="0">
                <a:latin typeface="+mn-ea"/>
              </a:rPr>
              <a:t>：高大陡峭的山岭。</a:t>
            </a:r>
            <a:endParaRPr lang="zh-CN" altLang="en-US" sz="28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92D050"/>
                </a:solidFill>
                <a:latin typeface="+mn-ea"/>
              </a:rPr>
              <a:t>拘束</a:t>
            </a:r>
            <a:r>
              <a:rPr lang="zh-CN" altLang="en-US" sz="2800" b="1" dirty="0">
                <a:latin typeface="+mn-ea"/>
              </a:rPr>
              <a:t>：过分约束自己，态度显得不自然。</a:t>
            </a:r>
            <a:endParaRPr lang="zh-CN" altLang="en-US" b="1" dirty="0"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近义词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142999" y="2064995"/>
            <a:ext cx="9875519" cy="3250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+mn-ea"/>
              </a:rPr>
              <a:t>渲染</a:t>
            </a:r>
            <a:r>
              <a:rPr lang="en-US" altLang="zh-CN" sz="2800" b="1">
                <a:latin typeface="+mn-ea"/>
              </a:rPr>
              <a:t>——</a:t>
            </a:r>
            <a:r>
              <a:rPr lang="zh-CN" altLang="en-US" sz="2800" b="1">
                <a:latin typeface="+mn-ea"/>
              </a:rPr>
              <a:t>烘托      热闹</a:t>
            </a:r>
            <a:r>
              <a:rPr lang="en-US" altLang="zh-CN" sz="2800" b="1">
                <a:latin typeface="+mn-ea"/>
              </a:rPr>
              <a:t>——</a:t>
            </a:r>
            <a:r>
              <a:rPr lang="zh-CN" altLang="en-US" sz="2800" b="1">
                <a:latin typeface="+mn-ea"/>
              </a:rPr>
              <a:t>喧闹      明朗</a:t>
            </a:r>
            <a:r>
              <a:rPr lang="en-US" altLang="zh-CN" sz="2800" b="1">
                <a:latin typeface="+mn-ea"/>
              </a:rPr>
              <a:t>——</a:t>
            </a:r>
            <a:r>
              <a:rPr lang="zh-CN" altLang="en-US" sz="2800" b="1">
                <a:latin typeface="+mn-ea"/>
              </a:rPr>
              <a:t>晴朗 </a:t>
            </a:r>
            <a:endParaRPr lang="en-US" altLang="zh-CN" sz="2800" b="1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800" b="1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+mn-ea"/>
              </a:rPr>
              <a:t>拘束</a:t>
            </a:r>
            <a:r>
              <a:rPr lang="en-US" altLang="zh-CN" sz="2800" b="1">
                <a:latin typeface="+mn-ea"/>
              </a:rPr>
              <a:t>——</a:t>
            </a:r>
            <a:r>
              <a:rPr lang="zh-CN" altLang="en-US" sz="2800" b="1">
                <a:latin typeface="+mn-ea"/>
              </a:rPr>
              <a:t>拘谨     奇丽</a:t>
            </a:r>
            <a:r>
              <a:rPr lang="en-US" altLang="zh-CN" sz="2800" b="1">
                <a:latin typeface="+mn-ea"/>
              </a:rPr>
              <a:t>——</a:t>
            </a:r>
            <a:r>
              <a:rPr lang="zh-CN" altLang="en-US" sz="2800" b="1">
                <a:latin typeface="+mn-ea"/>
              </a:rPr>
              <a:t>瑰丽      疾驰</a:t>
            </a:r>
            <a:r>
              <a:rPr lang="en-US" altLang="zh-CN" sz="2800" b="1">
                <a:latin typeface="+mn-ea"/>
              </a:rPr>
              <a:t>——</a:t>
            </a:r>
            <a:r>
              <a:rPr lang="zh-CN" altLang="en-US" sz="2800" b="1">
                <a:latin typeface="+mn-ea"/>
              </a:rPr>
              <a:t>飞驰 </a:t>
            </a:r>
            <a:endParaRPr lang="en-US" altLang="zh-CN" sz="2800" b="1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800" b="1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+mn-ea"/>
              </a:rPr>
              <a:t>回味</a:t>
            </a:r>
            <a:r>
              <a:rPr lang="en-US" altLang="zh-CN" sz="2800" b="1">
                <a:latin typeface="+mn-ea"/>
              </a:rPr>
              <a:t>——</a:t>
            </a:r>
            <a:r>
              <a:rPr lang="zh-CN" altLang="en-US" sz="2800" b="1">
                <a:latin typeface="+mn-ea"/>
              </a:rPr>
              <a:t>品味      境界</a:t>
            </a:r>
            <a:r>
              <a:rPr lang="en-US" altLang="zh-CN" sz="2800" b="1">
                <a:latin typeface="+mn-ea"/>
              </a:rPr>
              <a:t>——</a:t>
            </a:r>
            <a:r>
              <a:rPr lang="zh-CN" altLang="en-US" sz="2800" b="1">
                <a:latin typeface="+mn-ea"/>
              </a:rPr>
              <a:t>境地</a:t>
            </a:r>
            <a:endParaRPr lang="zh-CN" altLang="en-US" sz="2800" b="1">
              <a:latin typeface="+mn-ea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基础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Arial">
      <a:maj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础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1453</Words>
  <Application>WPS 演示</Application>
  <PresentationFormat>自定义</PresentationFormat>
  <Paragraphs>116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Corbel</vt:lpstr>
      <vt:lpstr>微软雅黑</vt:lpstr>
      <vt:lpstr>Arial</vt:lpstr>
      <vt:lpstr>黑体</vt:lpstr>
      <vt:lpstr>Arial Unicode MS</vt:lpstr>
      <vt:lpstr>Calibri</vt:lpstr>
      <vt:lpstr>第一PPT模板网-WWW.1PPT.COM</vt:lpstr>
      <vt:lpstr>草 原</vt:lpstr>
      <vt:lpstr>PowerPoint 演示文稿</vt:lpstr>
      <vt:lpstr>课文主要内容</vt:lpstr>
      <vt:lpstr>大致框架</vt:lpstr>
      <vt:lpstr>带拼音字词</vt:lpstr>
      <vt:lpstr>多音字</vt:lpstr>
      <vt:lpstr>词语表</vt:lpstr>
      <vt:lpstr>词语理解</vt:lpstr>
      <vt:lpstr>近义词</vt:lpstr>
      <vt:lpstr>反义词</vt:lpstr>
      <vt:lpstr>背诵第一自然段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2022-12-23T21:41:00Z</cp:lastPrinted>
  <dcterms:created xsi:type="dcterms:W3CDTF">2022-12-23T21:41:00Z</dcterms:created>
  <dcterms:modified xsi:type="dcterms:W3CDTF">2023-10-26T02:19:03Z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5EE4CF55B18944E996C96D0D0A1FBEB0_12</vt:lpwstr>
  </property>
  <property fmtid="{D5CDD505-2E9C-101B-9397-08002B2CF9AE}" pid="3" name="KSOProductBuildVer">
    <vt:lpwstr>2052-12.1.0.15712</vt:lpwstr>
  </property>
</Properties>
</file>