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84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49" r:id="rId14"/>
    <p:sldId id="350" r:id="rId15"/>
    <p:sldId id="351" r:id="rId16"/>
    <p:sldId id="352" r:id="rId17"/>
    <p:sldId id="316" r:id="rId18"/>
    <p:sldId id="353" r:id="rId19"/>
    <p:sldId id="354" r:id="rId20"/>
    <p:sldId id="355" r:id="rId21"/>
    <p:sldId id="356" r:id="rId22"/>
    <p:sldId id="357" r:id="rId23"/>
    <p:sldId id="358" r:id="rId24"/>
    <p:sldId id="364" r:id="rId25"/>
    <p:sldId id="360" r:id="rId26"/>
    <p:sldId id="361" r:id="rId27"/>
    <p:sldId id="362" r:id="rId28"/>
    <p:sldId id="363" r:id="rId29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33"/>
    </p:embeddedFont>
    <p:embeddedFont>
      <p:font typeface="黑体" panose="02010609060101010101" pitchFamily="49" charset="-122"/>
      <p:regular r:id="rId34"/>
    </p:embeddedFont>
    <p:embeddedFont>
      <p:font typeface="Calibri" panose="020F0502020204030204"/>
      <p:regular r:id="rId35"/>
      <p:bold r:id="rId36"/>
      <p:italic r:id="rId37"/>
      <p:boldItalic r:id="rId38"/>
    </p:embeddedFont>
    <p:embeddedFont>
      <p:font typeface="楷体" panose="02010609060101010101" pitchFamily="49" charset="-122"/>
      <p:regular r:id="rId39"/>
    </p:embeddedFont>
    <p:embeddedFont>
      <p:font typeface="taozhi.cn_PY" panose="02010600030101010101" pitchFamily="2" charset="-122"/>
      <p:regular r:id="rId40"/>
    </p:embeddedFont>
    <p:embeddedFont>
      <p:font typeface="taozhishuxue" panose="02010600030101010101" pitchFamily="2" charset="-128"/>
      <p:regular r:id="rId41"/>
    </p:embeddedFont>
    <p:embeddedFont>
      <p:font typeface="Calibri Light" panose="020F0302020204030204" charset="0"/>
      <p:regular r:id="rId42"/>
      <p:italic r:id="rId43"/>
    </p:embeddedFont>
  </p:embeddedFontLst>
  <p:custDataLst>
    <p:tags r:id="rId4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>
      <p:cViewPr>
        <p:scale>
          <a:sx n="100" d="100"/>
          <a:sy n="100" d="100"/>
        </p:scale>
        <p:origin x="-2136" y="-9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tags" Target="tags/tag5.xml"/><Relationship Id="rId43" Type="http://schemas.openxmlformats.org/officeDocument/2006/relationships/font" Target="fonts/font11.fntdata"/><Relationship Id="rId42" Type="http://schemas.openxmlformats.org/officeDocument/2006/relationships/font" Target="fonts/font10.fntdata"/><Relationship Id="rId41" Type="http://schemas.openxmlformats.org/officeDocument/2006/relationships/font" Target="fonts/font9.fntdata"/><Relationship Id="rId40" Type="http://schemas.openxmlformats.org/officeDocument/2006/relationships/font" Target="fonts/font8.fntdata"/><Relationship Id="rId4" Type="http://schemas.openxmlformats.org/officeDocument/2006/relationships/slide" Target="slides/slide2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jpeg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7686" y="854268"/>
            <a:ext cx="5410756" cy="394388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-4061" y="2283718"/>
            <a:ext cx="914400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丁</a:t>
            </a: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香</a:t>
            </a:r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530860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我会读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19572" y="1161143"/>
            <a:ext cx="7704856" cy="3585028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9" name="矩形 8"/>
          <p:cNvSpPr/>
          <p:nvPr/>
        </p:nvSpPr>
        <p:spPr>
          <a:xfrm>
            <a:off x="1100153" y="1207175"/>
            <a:ext cx="72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满　　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幽雅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伏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案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笨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拙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单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薄</a:t>
            </a:r>
            <a:endParaRPr lang="en-US" altLang="zh-CN" sz="2800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模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糊　　花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蕾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衣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恍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然　　愁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怨</a:t>
            </a:r>
            <a:endParaRPr lang="en-US" altLang="zh-CN" sz="2800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宅院　　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浑浊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眼帘　　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参差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文思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梦想　　迷</a:t>
            </a:r>
            <a:r>
              <a:rPr lang="zh-CN" altLang="en-US" sz="28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蒙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顺心　　平淡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882992" y="1214940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zhuì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3" name="TextBox 2"/>
          <p:cNvSpPr txBox="1"/>
          <p:nvPr/>
        </p:nvSpPr>
        <p:spPr>
          <a:xfrm>
            <a:off x="2448470" y="1214940"/>
            <a:ext cx="675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yōu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2896924" y="1214940"/>
            <a:ext cx="624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yǎ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4073181" y="1214940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àn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6" name="TextBox 2"/>
          <p:cNvSpPr txBox="1"/>
          <p:nvPr/>
        </p:nvSpPr>
        <p:spPr>
          <a:xfrm>
            <a:off x="5483767" y="1214940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zhuō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7058189" y="1214940"/>
            <a:ext cx="698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bó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8" name="TextBox 2"/>
          <p:cNvSpPr txBox="1"/>
          <p:nvPr/>
        </p:nvSpPr>
        <p:spPr>
          <a:xfrm>
            <a:off x="888626" y="2073611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mú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19" name="TextBox 2"/>
          <p:cNvSpPr txBox="1"/>
          <p:nvPr/>
        </p:nvSpPr>
        <p:spPr>
          <a:xfrm>
            <a:off x="2654642" y="2073611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lěi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0" name="TextBox 2"/>
          <p:cNvSpPr txBox="1"/>
          <p:nvPr/>
        </p:nvSpPr>
        <p:spPr>
          <a:xfrm>
            <a:off x="4068658" y="2073611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 jīn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4919649" y="2073611"/>
            <a:ext cx="1368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 huǎng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6949585" y="2073611"/>
            <a:ext cx="806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 yuàn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3" name="TextBox 2"/>
          <p:cNvSpPr txBox="1"/>
          <p:nvPr/>
        </p:nvSpPr>
        <p:spPr>
          <a:xfrm>
            <a:off x="2267744" y="2934419"/>
            <a:ext cx="1638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hún zhuó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4" name="TextBox 2"/>
          <p:cNvSpPr txBox="1"/>
          <p:nvPr/>
        </p:nvSpPr>
        <p:spPr>
          <a:xfrm>
            <a:off x="5205341" y="2921719"/>
            <a:ext cx="1099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cēn</a:t>
            </a:r>
            <a:r>
              <a:rPr lang="zh-CN" altLang="en-US" sz="2000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 </a:t>
            </a:r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cī</a:t>
            </a:r>
            <a:endParaRPr lang="en-US" altLang="zh-CN" sz="2000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  <p:sp>
        <p:nvSpPr>
          <p:cNvPr id="25" name="TextBox 2"/>
          <p:cNvSpPr txBox="1"/>
          <p:nvPr/>
        </p:nvSpPr>
        <p:spPr>
          <a:xfrm>
            <a:off x="2654641" y="3757490"/>
            <a:ext cx="997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0900"/>
            <a:r>
              <a:rPr lang="en-US" altLang="zh-CN" sz="2000" err="1" smtClean="0">
                <a:solidFill>
                  <a:srgbClr val="0070C0"/>
                </a:solidFill>
                <a:latin typeface="taozhi.cn_PY" panose="02010600030101010101" pitchFamily="2" charset="-122"/>
                <a:ea typeface="taozhishuxue" panose="02010600030101010101" pitchFamily="2" charset="-128"/>
                <a:cs typeface="taozhishuxue" panose="02010600030101010101" pitchFamily="2" charset="-128"/>
              </a:rPr>
              <a:t>méng</a:t>
            </a:r>
            <a:endParaRPr lang="en-US" altLang="zh-CN" sz="2000" err="1" smtClean="0">
              <a:solidFill>
                <a:srgbClr val="0070C0"/>
              </a:solidFill>
              <a:latin typeface="taozhi.cn_PY" panose="02010600030101010101" pitchFamily="2" charset="-122"/>
              <a:ea typeface="taozhishuxue" panose="02010600030101010101" pitchFamily="2" charset="-128"/>
              <a:cs typeface="taozhishuxue" panose="02010600030101010101" pitchFamily="2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44265" y="1400176"/>
            <a:ext cx="1061905" cy="1162587"/>
            <a:chOff x="1135795" y="4338557"/>
            <a:chExt cx="927705" cy="1015663"/>
          </a:xfrm>
        </p:grpSpPr>
        <p:sp>
          <p:nvSpPr>
            <p:cNvPr id="54" name="矩形 53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缀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82979" y="1400176"/>
            <a:ext cx="1061905" cy="1162587"/>
            <a:chOff x="1135795" y="4338557"/>
            <a:chExt cx="927705" cy="1015663"/>
          </a:xfrm>
        </p:grpSpPr>
        <p:sp>
          <p:nvSpPr>
            <p:cNvPr id="50" name="矩形 49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幽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21694" y="1400176"/>
            <a:ext cx="1061905" cy="1162587"/>
            <a:chOff x="1135795" y="4338557"/>
            <a:chExt cx="927705" cy="1015663"/>
          </a:xfrm>
        </p:grpSpPr>
        <p:sp>
          <p:nvSpPr>
            <p:cNvPr id="46" name="矩形 45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9" name="文本框 48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雅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60408" y="1400176"/>
            <a:ext cx="1061905" cy="1162587"/>
            <a:chOff x="1135795" y="4338557"/>
            <a:chExt cx="927705" cy="1015663"/>
          </a:xfrm>
        </p:grpSpPr>
        <p:sp>
          <p:nvSpPr>
            <p:cNvPr id="42" name="矩形 41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案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99122" y="1400176"/>
            <a:ext cx="1061905" cy="1162587"/>
            <a:chOff x="1135795" y="4338557"/>
            <a:chExt cx="927705" cy="1015663"/>
          </a:xfrm>
        </p:grpSpPr>
        <p:sp>
          <p:nvSpPr>
            <p:cNvPr id="38" name="矩形 37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拙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37832" y="1400176"/>
            <a:ext cx="1061905" cy="1162587"/>
            <a:chOff x="1135795" y="4338557"/>
            <a:chExt cx="927705" cy="1015663"/>
          </a:xfrm>
        </p:grpSpPr>
        <p:sp>
          <p:nvSpPr>
            <p:cNvPr id="34" name="矩形 33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薄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63622" y="2959149"/>
            <a:ext cx="1061905" cy="1162587"/>
            <a:chOff x="1135795" y="4338557"/>
            <a:chExt cx="927705" cy="1015663"/>
          </a:xfrm>
        </p:grpSpPr>
        <p:sp>
          <p:nvSpPr>
            <p:cNvPr id="30" name="矩形 29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糊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41050" y="2959149"/>
            <a:ext cx="1061905" cy="1162587"/>
            <a:chOff x="1135795" y="4338557"/>
            <a:chExt cx="927705" cy="1015663"/>
          </a:xfrm>
        </p:grpSpPr>
        <p:sp>
          <p:nvSpPr>
            <p:cNvPr id="26" name="矩形 25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襟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02336" y="2959149"/>
            <a:ext cx="1061905" cy="1162587"/>
            <a:chOff x="1135795" y="4338557"/>
            <a:chExt cx="927705" cy="1015663"/>
          </a:xfrm>
        </p:grpSpPr>
        <p:sp>
          <p:nvSpPr>
            <p:cNvPr id="22" name="矩形 21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蕾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79764" y="2959149"/>
            <a:ext cx="1061905" cy="1162587"/>
            <a:chOff x="1135795" y="4338557"/>
            <a:chExt cx="927705" cy="1015663"/>
          </a:xfrm>
        </p:grpSpPr>
        <p:sp>
          <p:nvSpPr>
            <p:cNvPr id="18" name="矩形 17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恍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918479" y="2959149"/>
            <a:ext cx="1061905" cy="1162587"/>
            <a:chOff x="1135795" y="4338557"/>
            <a:chExt cx="927705" cy="1015663"/>
          </a:xfrm>
        </p:grpSpPr>
        <p:sp>
          <p:nvSpPr>
            <p:cNvPr id="14" name="矩形 13"/>
            <p:cNvSpPr/>
            <p:nvPr/>
          </p:nvSpPr>
          <p:spPr>
            <a:xfrm>
              <a:off x="1135795" y="4421083"/>
              <a:ext cx="927705" cy="92770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135795" y="4884935"/>
              <a:ext cx="927705" cy="0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1599647" y="4421083"/>
              <a:ext cx="0" cy="927705"/>
            </a:xfrm>
            <a:prstGeom prst="line">
              <a:avLst/>
            </a:prstGeom>
            <a:solidFill>
              <a:schemeClr val="bg1"/>
            </a:solidFill>
            <a:ln w="6350">
              <a:solidFill>
                <a:srgbClr val="C00000">
                  <a:alpha val="50000"/>
                </a:srgb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142447" y="4338557"/>
              <a:ext cx="9144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>
                  <a:latin typeface="楷体" panose="02010609060101010101" pitchFamily="49" charset="-122"/>
                  <a:ea typeface="楷体" panose="02010609060101010101" pitchFamily="49" charset="-122"/>
                </a:rPr>
                <a:t>怨</a:t>
              </a:r>
              <a:endParaRPr lang="zh-CN" altLang="en-US" sz="6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64611" y="715606"/>
            <a:ext cx="1471085" cy="521900"/>
            <a:chOff x="3131840" y="2201012"/>
            <a:chExt cx="1471085" cy="521900"/>
          </a:xfrm>
        </p:grpSpPr>
        <p:sp>
          <p:nvSpPr>
            <p:cNvPr id="59" name="圆角矩形 5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5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555526"/>
            <a:ext cx="2376264" cy="521900"/>
            <a:chOff x="3131840" y="2201012"/>
            <a:chExt cx="2376264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2376264" cy="511202"/>
            </a:xfrm>
            <a:prstGeom prst="roundRect">
              <a:avLst>
                <a:gd name="adj" fmla="val 27847"/>
              </a:avLst>
            </a:prstGeom>
            <a:solidFill>
              <a:schemeClr val="accent3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1224136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23530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理解词语的方法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2" y="2243474"/>
              <a:ext cx="2301446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19345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387150" y="1154273"/>
            <a:ext cx="8375850" cy="3522501"/>
          </a:xfrm>
          <a:prstGeom prst="roundRect">
            <a:avLst>
              <a:gd name="adj" fmla="val 6629"/>
            </a:avLst>
          </a:prstGeom>
          <a:solidFill>
            <a:schemeClr val="bg1"/>
          </a:solidFill>
          <a:ln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"/>
          <p:cNvSpPr txBox="1"/>
          <p:nvPr/>
        </p:nvSpPr>
        <p:spPr>
          <a:xfrm>
            <a:off x="440122" y="1231879"/>
            <a:ext cx="82699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①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查词典或工具书理解“参差”的意思：长短、高低、大小不齐；不一致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②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联系上下文理解词语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在细雨迷蒙中，着了水滴的丁香格外妩媚</a:t>
            </a:r>
            <a:r>
              <a:rPr sz="1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妩媚”的意思是：姿态美好可爱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再联想到那些诗句，真觉得它们负担着解不开的愁怨了</a:t>
            </a:r>
            <a:r>
              <a:rPr sz="1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愁怨”的意思是：忧愁怨恨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③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运用找近义词或反义词的方法来理解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</a:t>
            </a:r>
            <a:r>
              <a:rPr lang="zh-CN" altLang="en-US" sz="1800" dirty="0" smtClean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</a:t>
            </a:r>
            <a:r>
              <a:rPr sz="1800" dirty="0" err="1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有的宅院里探出半树银妆，星星般的小花缀满枝头，从墙上窥着行人，惹得人走过了还要回头望</a:t>
            </a:r>
            <a:r>
              <a:rPr sz="18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缀满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”</a:t>
            </a:r>
            <a:r>
              <a:rPr sz="1800" dirty="0" err="1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的近义词有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：</a:t>
            </a:r>
            <a:r>
              <a:rPr lang="zh-CN"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挂满、布满</a:t>
            </a:r>
            <a:r>
              <a:rPr sz="1800" dirty="0" smtClean="0">
                <a:solidFill>
                  <a:schemeClr val="accent3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sz="1800" dirty="0" smtClean="0">
              <a:solidFill>
                <a:schemeClr val="accent3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主要内容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449902" y="1666875"/>
            <a:ext cx="8442578" cy="3172890"/>
            <a:chOff x="449902" y="1666875"/>
            <a:chExt cx="8442578" cy="3172890"/>
          </a:xfrm>
        </p:grpSpPr>
        <p:sp>
          <p:nvSpPr>
            <p:cNvPr id="8" name="圆角矩形 7"/>
            <p:cNvSpPr/>
            <p:nvPr/>
          </p:nvSpPr>
          <p:spPr>
            <a:xfrm>
              <a:off x="449902" y="1666875"/>
              <a:ext cx="8244196" cy="3033886"/>
            </a:xfrm>
            <a:prstGeom prst="roundRect">
              <a:avLst>
                <a:gd name="adj" fmla="val 9611"/>
              </a:avLst>
            </a:prstGeom>
            <a:solidFill>
              <a:schemeClr val="bg1"/>
            </a:solidFill>
            <a:ln>
              <a:solidFill>
                <a:srgbClr val="AE7BB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19572" y="1771570"/>
              <a:ext cx="7704856" cy="277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　　作者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目睹丁香花开得格外繁茂，不禁想到自己斗室外年年绽放的三棵白丁香，又由丁香花联想起象征着愁怨的“丁香结”，最后发出“结，是解不完的；人生中的问题也是解不完的，不然，岂不太平淡无味了吗”的感叹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889437" y="3968569"/>
              <a:ext cx="1003043" cy="87119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2555776" y="772221"/>
            <a:ext cx="4032448" cy="755650"/>
            <a:chOff x="3665480" y="960061"/>
            <a:chExt cx="4127662" cy="755650"/>
          </a:xfrm>
        </p:grpSpPr>
        <p:grpSp>
          <p:nvGrpSpPr>
            <p:cNvPr id="12" name="组合 11"/>
            <p:cNvGrpSpPr/>
            <p:nvPr/>
          </p:nvGrpSpPr>
          <p:grpSpPr>
            <a:xfrm>
              <a:off x="3665480" y="960061"/>
              <a:ext cx="4127662" cy="755650"/>
              <a:chOff x="3665479" y="1433162"/>
              <a:chExt cx="4127662" cy="75565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3665479" y="1433162"/>
                <a:ext cx="4127662" cy="755650"/>
              </a:xfrm>
              <a:prstGeom prst="roundRect">
                <a:avLst>
                  <a:gd name="adj" fmla="val 111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3739187" y="1488483"/>
                <a:ext cx="3980245" cy="649529"/>
              </a:xfrm>
              <a:prstGeom prst="roundRect">
                <a:avLst>
                  <a:gd name="adj" fmla="val 12794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3812891" y="1550989"/>
                <a:ext cx="3832833" cy="510823"/>
              </a:xfrm>
              <a:prstGeom prst="roundRect">
                <a:avLst>
                  <a:gd name="adj" fmla="val 12794"/>
                </a:avLst>
              </a:prstGeom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960313" y="1084260"/>
              <a:ext cx="353799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/>
              <a:r>
                <a:rPr lang="zh-CN" altLang="en-US" sz="2400" kern="0" dirty="0">
                  <a:solidFill>
                    <a:schemeClr val="accent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课文主要写了什么内容？</a:t>
              </a:r>
              <a:endParaRPr lang="zh-CN" altLang="en-US" sz="2400" kern="0" dirty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理清脉络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1691680" y="2139702"/>
            <a:ext cx="5760640" cy="695325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077834" y="2244397"/>
            <a:ext cx="2988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第</a:t>
            </a: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1</a:t>
            </a:r>
            <a:r>
              <a:rPr lang="zh-CN" altLang="en-US" sz="2400" smtClean="0">
                <a:latin typeface="+mj-ea"/>
                <a:ea typeface="+mj-ea"/>
                <a:cs typeface="微软雅黑" panose="020B0503020204020204" pitchFamily="34" charset="-122"/>
              </a:rPr>
              <a:t>～</a:t>
            </a: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3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自然段：赏花。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411760" y="1067908"/>
            <a:ext cx="4320480" cy="755650"/>
            <a:chOff x="3665480" y="960061"/>
            <a:chExt cx="4127662" cy="755650"/>
          </a:xfrm>
        </p:grpSpPr>
        <p:grpSp>
          <p:nvGrpSpPr>
            <p:cNvPr id="11" name="组合 10"/>
            <p:cNvGrpSpPr/>
            <p:nvPr/>
          </p:nvGrpSpPr>
          <p:grpSpPr>
            <a:xfrm>
              <a:off x="3665480" y="960061"/>
              <a:ext cx="4127662" cy="755650"/>
              <a:chOff x="3665479" y="1433162"/>
              <a:chExt cx="4127662" cy="755650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3665479" y="1433162"/>
                <a:ext cx="4127662" cy="755650"/>
              </a:xfrm>
              <a:prstGeom prst="roundRect">
                <a:avLst>
                  <a:gd name="adj" fmla="val 111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3739187" y="1488483"/>
                <a:ext cx="3980245" cy="649529"/>
              </a:xfrm>
              <a:prstGeom prst="roundRect">
                <a:avLst>
                  <a:gd name="adj" fmla="val 12794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3812891" y="1550989"/>
                <a:ext cx="3832833" cy="510823"/>
              </a:xfrm>
              <a:prstGeom prst="roundRect">
                <a:avLst>
                  <a:gd name="adj" fmla="val 12794"/>
                </a:avLst>
              </a:prstGeom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3960313" y="1084260"/>
              <a:ext cx="353799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/>
              <a:r>
                <a:rPr lang="zh-CN" altLang="en-US" sz="2400" kern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课文可以</a:t>
              </a:r>
              <a:r>
                <a:rPr lang="zh-CN" altLang="en-US" sz="2400" kern="0" smtClean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分为哪几个部分？</a:t>
              </a:r>
              <a:endParaRPr lang="zh-CN" altLang="en-US" sz="2400" kern="0">
                <a:solidFill>
                  <a:srgbClr val="8064A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691680" y="2954366"/>
            <a:ext cx="6275412" cy="1024282"/>
            <a:chOff x="1691680" y="2954366"/>
            <a:chExt cx="6275412" cy="1024282"/>
          </a:xfrm>
        </p:grpSpPr>
        <p:sp>
          <p:nvSpPr>
            <p:cNvPr id="16" name="圆角矩形 15"/>
            <p:cNvSpPr/>
            <p:nvPr/>
          </p:nvSpPr>
          <p:spPr>
            <a:xfrm>
              <a:off x="1691680" y="3130980"/>
              <a:ext cx="5760640" cy="695325"/>
            </a:xfrm>
            <a:prstGeom prst="roundRect">
              <a:avLst>
                <a:gd name="adj" fmla="val 9611"/>
              </a:avLst>
            </a:prstGeom>
            <a:solidFill>
              <a:schemeClr val="bg1"/>
            </a:solidFill>
            <a:ln>
              <a:solidFill>
                <a:srgbClr val="AE7BB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77834" y="3235675"/>
              <a:ext cx="298833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第</a:t>
              </a:r>
              <a:r>
                <a:rPr lang="en-US" altLang="zh-CN" sz="240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4</a:t>
              </a:r>
              <a:r>
                <a:rPr lang="zh-CN" altLang="en-US" sz="2400" smtClean="0">
                  <a:latin typeface="+mj-ea"/>
                  <a:cs typeface="微软雅黑" panose="020B0503020204020204" pitchFamily="34" charset="-122"/>
                </a:rPr>
                <a:t>～</a:t>
              </a:r>
              <a:r>
                <a:rPr lang="en-US" altLang="zh-CN" sz="240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6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自然段：悟花。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732240" y="2954366"/>
              <a:ext cx="1234852" cy="102428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理清脉络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449902" y="1923678"/>
            <a:ext cx="8244196" cy="1905000"/>
          </a:xfrm>
          <a:prstGeom prst="roundRect">
            <a:avLst>
              <a:gd name="adj" fmla="val 111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835696" y="1382130"/>
            <a:ext cx="5472608" cy="755650"/>
            <a:chOff x="3665480" y="960061"/>
            <a:chExt cx="4127662" cy="755650"/>
          </a:xfrm>
        </p:grpSpPr>
        <p:grpSp>
          <p:nvGrpSpPr>
            <p:cNvPr id="12" name="组合 11"/>
            <p:cNvGrpSpPr/>
            <p:nvPr/>
          </p:nvGrpSpPr>
          <p:grpSpPr>
            <a:xfrm>
              <a:off x="3665480" y="960061"/>
              <a:ext cx="4127662" cy="755650"/>
              <a:chOff x="3665479" y="1433162"/>
              <a:chExt cx="4127662" cy="75565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3665479" y="1433162"/>
                <a:ext cx="4127662" cy="755650"/>
              </a:xfrm>
              <a:prstGeom prst="roundRect">
                <a:avLst>
                  <a:gd name="adj" fmla="val 111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3739187" y="1488483"/>
                <a:ext cx="3980245" cy="649529"/>
              </a:xfrm>
              <a:prstGeom prst="roundRect">
                <a:avLst>
                  <a:gd name="adj" fmla="val 12794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3812891" y="1550989"/>
                <a:ext cx="3832833" cy="510823"/>
              </a:xfrm>
              <a:prstGeom prst="roundRect">
                <a:avLst>
                  <a:gd name="adj" fmla="val 12794"/>
                </a:avLst>
              </a:prstGeom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960313" y="1084260"/>
              <a:ext cx="353799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/>
              <a:r>
                <a:rPr lang="zh-CN" altLang="en-US" sz="2400" kern="0">
                  <a:solidFill>
                    <a:schemeClr val="accent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作者在文中描写了哪四幅丁香图</a:t>
              </a:r>
              <a:r>
                <a:rPr lang="zh-CN" altLang="en-US" sz="2400" kern="0" smtClean="0">
                  <a:solidFill>
                    <a:schemeClr val="accent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？</a:t>
              </a:r>
              <a:endParaRPr lang="zh-CN" altLang="en-US" sz="2400" ker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886079" y="3105591"/>
            <a:ext cx="2031325" cy="46166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④雨中丁香图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32045" y="2421422"/>
            <a:ext cx="2031325" cy="46166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①城里丁香图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32045" y="3105591"/>
            <a:ext cx="2185214" cy="46166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②城外丁香图 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86079" y="2421422"/>
            <a:ext cx="3416320" cy="461665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③斗室外三</a:t>
            </a:r>
            <a:r>
              <a:rPr lang="zh-CN" altLang="en-US" sz="240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棵白丁香图 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9552" y="705768"/>
          <a:ext cx="8069212" cy="39446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03321"/>
                <a:gridCol w="4612398"/>
                <a:gridCol w="1853493"/>
              </a:tblGrid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活动内容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默读课文，想一想</a:t>
                      </a:r>
                      <a:r>
                        <a:rPr 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：</a:t>
                      </a:r>
                      <a:r>
                        <a:rPr lang="zh-CN" alt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丁香花有什么特点？</a:t>
                      </a:r>
                      <a:endParaRPr lang="en-US" altLang="en-US" sz="2000" b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不同画面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关键词语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丁香花的特点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城里丁香图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城外丁香图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739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斗室外三棵白丁香图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雨中丁香图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2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学习提示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49902" y="1347614"/>
            <a:ext cx="8442578" cy="3172890"/>
            <a:chOff x="449902" y="1666875"/>
            <a:chExt cx="8442578" cy="3172890"/>
          </a:xfrm>
        </p:grpSpPr>
        <p:sp>
          <p:nvSpPr>
            <p:cNvPr id="9" name="圆角矩形 8"/>
            <p:cNvSpPr/>
            <p:nvPr/>
          </p:nvSpPr>
          <p:spPr>
            <a:xfrm>
              <a:off x="449902" y="1666875"/>
              <a:ext cx="8244196" cy="3033886"/>
            </a:xfrm>
            <a:prstGeom prst="roundRect">
              <a:avLst>
                <a:gd name="adj" fmla="val 9611"/>
              </a:avLst>
            </a:prstGeom>
            <a:solidFill>
              <a:schemeClr val="bg1"/>
            </a:solidFill>
            <a:ln>
              <a:solidFill>
                <a:srgbClr val="AE7BB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11560" y="1843697"/>
              <a:ext cx="7920880" cy="263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200" dirty="0" smtClean="0">
                  <a:latin typeface="+mj-ea"/>
                  <a:ea typeface="+mj-ea"/>
                  <a:cs typeface="微软雅黑" panose="020B0503020204020204" pitchFamily="34" charset="-122"/>
                </a:rPr>
                <a:t>(</a:t>
              </a:r>
              <a:r>
                <a:rPr lang="en-US" altLang="zh-CN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1</a:t>
              </a:r>
              <a:r>
                <a:rPr lang="en-US" altLang="zh-CN" sz="2200" dirty="0">
                  <a:latin typeface="+mj-ea"/>
                  <a:ea typeface="+mj-ea"/>
                  <a:cs typeface="微软雅黑" panose="020B0503020204020204" pitchFamily="34" charset="-122"/>
                </a:rPr>
                <a:t>)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默读课文第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1</a:t>
              </a:r>
              <a:r>
                <a:rPr lang="zh-CN" altLang="en-US" sz="2200" dirty="0">
                  <a:latin typeface="+mj-ea"/>
                  <a:ea typeface="+mj-ea"/>
                  <a:cs typeface="微软雅黑" panose="020B0503020204020204" pitchFamily="34" charset="-122"/>
                </a:rPr>
                <a:t>～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3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自然段，选择自己喜欢的丁香图，想象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其中</a:t>
              </a:r>
              <a:endPara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　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 的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画面，体会丁香花的特点。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200" dirty="0" smtClean="0">
                  <a:latin typeface="+mj-ea"/>
                  <a:ea typeface="+mj-ea"/>
                  <a:cs typeface="微软雅黑" panose="020B0503020204020204" pitchFamily="34" charset="-122"/>
                </a:rPr>
                <a:t>(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2</a:t>
              </a:r>
              <a:r>
                <a:rPr lang="en-US" altLang="zh-CN" sz="2200" dirty="0">
                  <a:latin typeface="+mj-ea"/>
                  <a:ea typeface="+mj-ea"/>
                  <a:cs typeface="微软雅黑" panose="020B0503020204020204" pitchFamily="34" charset="-122"/>
                </a:rPr>
                <a:t>)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默读课文，画出描写丁香花的语句，抓住关键词语填写表格。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200" dirty="0" smtClean="0">
                  <a:latin typeface="+mj-ea"/>
                  <a:ea typeface="+mj-ea"/>
                  <a:cs typeface="微软雅黑" panose="020B0503020204020204" pitchFamily="34" charset="-122"/>
                </a:rPr>
                <a:t>(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3</a:t>
              </a:r>
              <a:r>
                <a:rPr lang="en-US" altLang="zh-CN" sz="2200" dirty="0">
                  <a:latin typeface="+mj-ea"/>
                  <a:ea typeface="+mj-ea"/>
                  <a:cs typeface="微软雅黑" panose="020B0503020204020204" pitchFamily="34" charset="-122"/>
                </a:rPr>
                <a:t>)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小组交流，结合重点语句说一说丁香花的特点，谈谈自己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的　　</a:t>
              </a:r>
              <a:endPara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　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 体会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微软雅黑" panose="020B0503020204020204" pitchFamily="34" charset="-122"/>
                </a:rPr>
                <a:t>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7889437" y="3968569"/>
              <a:ext cx="1003043" cy="87119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49902" y="1275606"/>
            <a:ext cx="8244196" cy="3252961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6968" y="1352726"/>
            <a:ext cx="556317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有的宅院里</a:t>
            </a:r>
            <a:r>
              <a:rPr lang="zh-CN" altLang="en-US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探出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半树银妆，星星般的小花缀满枝头，从墙上</a:t>
            </a:r>
            <a:r>
              <a:rPr lang="zh-CN" altLang="en-US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窥着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行人，惹得人走过了还要回头望。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80139" y="1448729"/>
            <a:ext cx="2017078" cy="1423820"/>
          </a:xfrm>
          <a:prstGeom prst="roundRect">
            <a:avLst>
              <a:gd name="adj" fmla="val 8860"/>
            </a:avLst>
          </a:prstGeom>
        </p:spPr>
      </p:pic>
      <p:grpSp>
        <p:nvGrpSpPr>
          <p:cNvPr id="13" name="组合 12"/>
          <p:cNvGrpSpPr/>
          <p:nvPr/>
        </p:nvGrpSpPr>
        <p:grpSpPr>
          <a:xfrm>
            <a:off x="557787" y="2976761"/>
            <a:ext cx="7962961" cy="1671093"/>
            <a:chOff x="717391" y="3362324"/>
            <a:chExt cx="7743040" cy="14627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矩形: 圆角 14"/>
            <p:cNvSpPr/>
            <p:nvPr/>
          </p:nvSpPr>
          <p:spPr>
            <a:xfrm>
              <a:off x="717391" y="3362324"/>
              <a:ext cx="7737792" cy="1462792"/>
            </a:xfrm>
            <a:prstGeom prst="roundRect">
              <a:avLst>
                <a:gd name="adj" fmla="val 13931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3288" y="3429601"/>
              <a:ext cx="7627143" cy="1296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　　作者</a:t>
              </a:r>
              <a:r>
                <a:rPr lang="zh-CN" altLang="en-US" sz="1800" dirty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运用了比喻和拟人的修辞方法。“探出”“窥着”都是描写人的动作的词语，作者将丁香花人格化，生动地刻画出丁香花的娇俏灵动、惹人怜爱。此外，还把枝头的小花比作星星，形象生动地写出了丁香花的小巧、繁密、耀眼的特点。</a:t>
              </a:r>
              <a:endParaRPr lang="zh-CN" altLang="en-US" sz="1800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981423" y="4027164"/>
            <a:ext cx="834609" cy="724902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74826" y="1448729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探出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31840" y="1949300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窥着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5536" y="620269"/>
            <a:ext cx="1471085" cy="521900"/>
            <a:chOff x="3131840" y="2201012"/>
            <a:chExt cx="1471085" cy="5219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5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品读感悟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39552" y="705768"/>
          <a:ext cx="8069212" cy="39446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03321"/>
                <a:gridCol w="4612398"/>
                <a:gridCol w="1853493"/>
              </a:tblGrid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活动内容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 err="1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默读课文，想一想：</a:t>
                      </a:r>
                      <a:r>
                        <a:rPr lang="zh-CN" alt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丁香花有什么特点？</a:t>
                      </a:r>
                      <a:endParaRPr lang="en-US" altLang="en-US" sz="2000" b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不同画面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关键词语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丁香花的特点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城里丁香图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探出 银妆 星星般 </a:t>
                      </a:r>
                      <a:endParaRPr lang="en-US" altLang="zh-CN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小花 缀满 窥着 回头望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小巧、繁密、耀眼</a:t>
                      </a:r>
                      <a:endParaRPr lang="zh-CN" altLang="en-US" sz="2000" b="0" smtClean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城外丁香图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739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斗室外三棵白丁香图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雨中丁香图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0" y="0"/>
            <a:ext cx="3080362" cy="51435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211960" y="1059582"/>
            <a:ext cx="3599695" cy="1972060"/>
            <a:chOff x="3995936" y="1327412"/>
            <a:chExt cx="3599695" cy="197206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995936" y="1327412"/>
              <a:ext cx="3599695" cy="197206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4183201" y="1671439"/>
              <a:ext cx="3225165" cy="12840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80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 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唯有牡丹真国色，</a:t>
              </a:r>
              <a:endPara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 花开时节动京城。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5099043" y="3298185"/>
            <a:ext cx="1825527" cy="57888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D1AD7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雍容华贵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5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品读感悟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9" name="圆角矩形 8"/>
          <p:cNvSpPr/>
          <p:nvPr/>
        </p:nvSpPr>
        <p:spPr>
          <a:xfrm>
            <a:off x="449902" y="1347613"/>
            <a:ext cx="8244196" cy="3252961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6968" y="1424733"/>
            <a:ext cx="784346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最好的是图书馆北面的丁香三角地，种有</a:t>
            </a:r>
            <a:r>
              <a:rPr lang="zh-CN" altLang="en-US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十数棵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的白丁香和紫丁香。月光下</a:t>
            </a:r>
            <a:r>
              <a:rPr lang="zh-CN" altLang="en-US" sz="2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白的潇洒，紫的朦胧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。还有淡淡的幽雅的甜香，非桂非兰，在夜色中也能让人分辨出，这是丁香。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57787" y="3083788"/>
            <a:ext cx="7962961" cy="1360170"/>
            <a:chOff x="717391" y="3362325"/>
            <a:chExt cx="7743040" cy="11906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矩形: 圆角 14"/>
            <p:cNvSpPr/>
            <p:nvPr/>
          </p:nvSpPr>
          <p:spPr>
            <a:xfrm>
              <a:off x="717391" y="3362325"/>
              <a:ext cx="7737792" cy="119062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3288" y="3429601"/>
              <a:ext cx="7627143" cy="1081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　　“十数棵”“白的潇洒”“紫的朦胧”“淡淡的幽雅的甜香”这些</a:t>
              </a:r>
              <a:r>
                <a:rPr lang="zh-CN" altLang="en-US" sz="2000" dirty="0" smtClean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</a:t>
              </a:r>
              <a:r>
                <a:rPr lang="zh-CN" altLang="en-US" sz="2000" dirty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语</a:t>
              </a:r>
              <a:r>
                <a:rPr lang="zh-CN" altLang="en-US" sz="2000" dirty="0" smtClean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，</a:t>
              </a:r>
              <a:r>
                <a:rPr lang="zh-CN" altLang="en-US" sz="2000" dirty="0">
                  <a:solidFill>
                    <a:srgbClr val="8064A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作者从数量、颜色、姿态、气味几个方面描写了丁香花，赋予了丁香花灵动、幽雅、洁白无瑕、芬芳、可爱的品格。</a:t>
              </a:r>
              <a:endParaRPr lang="zh-CN" altLang="en-US" sz="2000" dirty="0">
                <a:solidFill>
                  <a:srgbClr val="8064A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983795" y="3886391"/>
            <a:ext cx="1003043" cy="87119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203908" y="1514758"/>
            <a:ext cx="1031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十数棵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51900" y="2021307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白的潇洒，紫的朦胧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13538" y="705768"/>
          <a:ext cx="8316924" cy="39446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4216"/>
                <a:gridCol w="3587427"/>
                <a:gridCol w="2785281"/>
              </a:tblGrid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活动内容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 err="1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默读课文，想一想：</a:t>
                      </a:r>
                      <a:r>
                        <a:rPr lang="zh-CN" alt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丁香花有什么特点？</a:t>
                      </a:r>
                      <a:endParaRPr lang="en-US" altLang="en-US" sz="2000" b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不同画面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关键词语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丁香花的特点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城里丁香图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探出 银妆 星星般 </a:t>
                      </a:r>
                      <a:endParaRPr lang="en-US" altLang="zh-CN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小花 缀满 窥着 回头望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小巧、繁密、耀眼</a:t>
                      </a:r>
                      <a:endParaRPr lang="zh-CN" altLang="en-US" sz="2000" b="0" smtClean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城外丁香图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十数棵  白的潇洒  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紫的朦胧  淡淡的幽雅的甜香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数目多、灵动、幽雅、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洁白无瑕、芬芳、可爱 </a:t>
                      </a:r>
                      <a:r>
                        <a:rPr 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endParaRPr lang="en-US" altLang="en-US" sz="2000" b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739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斗室外三棵白丁香图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雨中丁香图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5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品读感悟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9" name="圆角矩形 8"/>
          <p:cNvSpPr/>
          <p:nvPr/>
        </p:nvSpPr>
        <p:spPr>
          <a:xfrm>
            <a:off x="449902" y="1347613"/>
            <a:ext cx="8244196" cy="1800201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6968" y="1424733"/>
            <a:ext cx="582724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　那十字小白花，那样小，却不显得单薄。许多小花形成一簇，许多簇花开满一树，遮掩着我的窗，</a:t>
            </a:r>
            <a:r>
              <a:rPr lang="zh-CN" altLang="en-US" sz="2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照耀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着我的文思和梦想。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93219" y="3423042"/>
            <a:ext cx="7957563" cy="614271"/>
            <a:chOff x="742346" y="3362324"/>
            <a:chExt cx="7737792" cy="5377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矩形: 圆角 14"/>
            <p:cNvSpPr/>
            <p:nvPr/>
          </p:nvSpPr>
          <p:spPr>
            <a:xfrm>
              <a:off x="742346" y="3362324"/>
              <a:ext cx="7737792" cy="53770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7670" y="3429601"/>
              <a:ext cx="7627143" cy="381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smtClean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“照耀”</a:t>
              </a:r>
              <a:r>
                <a:rPr lang="zh-CN" altLang="en-US" sz="200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一词既写出了花白得如雪如月，又写出花与人的联系之深。</a:t>
              </a:r>
              <a:endParaRPr lang="zh-CN" altLang="en-US" sz="20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979712" y="2522195"/>
            <a:ext cx="7489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照耀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16216" y="1605678"/>
            <a:ext cx="1877182" cy="1254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030A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413538" y="705768"/>
          <a:ext cx="8316924" cy="39446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4216"/>
                <a:gridCol w="3587427"/>
                <a:gridCol w="2785281"/>
              </a:tblGrid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活动内容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 err="1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默读课文，想一想：</a:t>
                      </a:r>
                      <a:r>
                        <a:rPr lang="zh-CN" alt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丁香花有什么特点？</a:t>
                      </a:r>
                      <a:endParaRPr lang="en-US" altLang="en-US" sz="2000" b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不同画面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关键词语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丁香花的特点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城里丁香图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探出 银妆 星星般 </a:t>
                      </a:r>
                      <a:endParaRPr lang="en-US" altLang="zh-CN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小花 缀满 窥着 回头望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小巧、繁密、耀眼</a:t>
                      </a:r>
                      <a:endParaRPr lang="zh-CN" altLang="en-US" sz="2000" b="0" smtClean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</a:tr>
              <a:tr h="6406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城外丁香图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十数棵  白的潇洒  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紫的朦胧  淡淡的幽雅的甜香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数目多、灵动、幽雅、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洁白无瑕、芬芳、可爱 </a:t>
                      </a:r>
                      <a:r>
                        <a:rPr 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endParaRPr lang="en-US" altLang="en-US" sz="2000" b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739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斗室外三棵白丁香图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十字小白花　一簇　开满一树 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照耀着我的文思和梦想</a:t>
                      </a:r>
                      <a:r>
                        <a:rPr lang="en-US" sz="2000" b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十字小花、繁密、 </a:t>
                      </a:r>
                      <a:endParaRPr lang="zh-CN" altLang="en-US" sz="2000" b="0" smtClean="0">
                        <a:solidFill>
                          <a:srgbClr val="7030A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与人联系密切 </a:t>
                      </a:r>
                      <a:r>
                        <a:rPr lang="en-US" altLang="zh-CN" sz="2000" b="0" smtClean="0">
                          <a:solidFill>
                            <a:srgbClr val="7030A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sz="2000" b="0" smtClean="0">
                          <a:solidFill>
                            <a:srgbClr val="7030A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solidFill>
                          <a:srgbClr val="7030A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  <a:tr h="64122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err="1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雨中丁香图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了解方法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1403648" y="1923678"/>
            <a:ext cx="6336704" cy="2624046"/>
          </a:xfrm>
          <a:prstGeom prst="roundRect">
            <a:avLst>
              <a:gd name="adj" fmla="val 111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835696" y="1382130"/>
            <a:ext cx="5472608" cy="755650"/>
            <a:chOff x="3665480" y="960061"/>
            <a:chExt cx="4127662" cy="755650"/>
          </a:xfrm>
        </p:grpSpPr>
        <p:grpSp>
          <p:nvGrpSpPr>
            <p:cNvPr id="12" name="组合 11"/>
            <p:cNvGrpSpPr/>
            <p:nvPr/>
          </p:nvGrpSpPr>
          <p:grpSpPr>
            <a:xfrm>
              <a:off x="3665480" y="960061"/>
              <a:ext cx="4127662" cy="755650"/>
              <a:chOff x="3665479" y="1433162"/>
              <a:chExt cx="4127662" cy="75565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3665479" y="1433162"/>
                <a:ext cx="4127662" cy="755650"/>
              </a:xfrm>
              <a:prstGeom prst="roundRect">
                <a:avLst>
                  <a:gd name="adj" fmla="val 1117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3739187" y="1488483"/>
                <a:ext cx="3980245" cy="649529"/>
              </a:xfrm>
              <a:prstGeom prst="roundRect">
                <a:avLst>
                  <a:gd name="adj" fmla="val 12794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3812891" y="1550989"/>
                <a:ext cx="3832833" cy="510823"/>
              </a:xfrm>
              <a:prstGeom prst="roundRect">
                <a:avLst>
                  <a:gd name="adj" fmla="val 12794"/>
                </a:avLst>
              </a:prstGeom>
              <a:noFill/>
              <a:ln w="12700" cap="flat" cmpd="sng" algn="ctr">
                <a:solidFill>
                  <a:schemeClr val="accent4">
                    <a:lumMod val="75000"/>
                  </a:schemeClr>
                </a:solidFill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960313" y="1084260"/>
              <a:ext cx="353799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/>
              <a:r>
                <a:rPr lang="zh-CN" altLang="en-US" sz="2400" kern="0">
                  <a:solidFill>
                    <a:schemeClr val="accent4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作者是从哪些方面描写丁香花的？</a:t>
              </a:r>
              <a:endParaRPr lang="zh-CN" altLang="en-US" sz="2400" kern="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341880" y="2355726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①颜色：紫色、白色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341880" y="304787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②姿态：星星般、十字形小花</a:t>
            </a:r>
            <a:endParaRPr lang="zh-CN" altLang="en-US" sz="2400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41880" y="374002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③气味：淡淡的幽雅的甜香</a:t>
            </a:r>
            <a:endParaRPr lang="zh-CN" altLang="en-US" sz="24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6815925" y="3509541"/>
            <a:ext cx="1299895" cy="1129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1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小  结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19572" y="1296145"/>
            <a:ext cx="7704856" cy="3096344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1600" y="1432069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　作者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从多个角度展现了丁香花的形象，丰富了丁香花的内涵，不禁让我们喜欢上了这一簇簇的可爱的丁香花。这是一篇清新雅致的散文，你喜欢作者笔下的丁香花吗？让我们再次走进课文，读一读自己喜欢的部分。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340763">
            <a:off x="7943927" y="3168568"/>
            <a:ext cx="822695" cy="1490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39752" y="1731694"/>
            <a:ext cx="5458980" cy="118262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3528" y="361641"/>
            <a:ext cx="1471085" cy="521900"/>
            <a:chOff x="3131840" y="2201012"/>
            <a:chExt cx="1471085" cy="521900"/>
          </a:xfrm>
        </p:grpSpPr>
        <p:sp>
          <p:nvSpPr>
            <p:cNvPr id="5" name="圆角矩形 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　业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827686" y="854268"/>
            <a:ext cx="5410756" cy="3943888"/>
            <a:chOff x="1394391" y="769467"/>
            <a:chExt cx="5410756" cy="394388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394391" y="769467"/>
              <a:ext cx="5410756" cy="3943888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843788" y="2067694"/>
              <a:ext cx="4464496" cy="23083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en-US" altLang="zh-CN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朗读</a:t>
              </a:r>
              <a:r>
                <a:rPr lang="zh-CN" altLang="en-US" sz="2400" b="0" dirty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课文，听写生字新词</a:t>
              </a: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fontAlgn="auto">
                <a:lnSpc>
                  <a:spcPct val="150000"/>
                </a:lnSpc>
              </a:pP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0" dirty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.搜集</a:t>
              </a: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古人描写丁香的有关诗句</a:t>
              </a:r>
              <a:r>
                <a:rPr lang="zh-CN" altLang="en-US" sz="2400" b="0" dirty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b="0" dirty="0"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400" b="0" dirty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.抄写描写丁香花的优美句段</a:t>
              </a: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endParaRPr lang="en-US" altLang="zh-CN" sz="2400" b="0" dirty="0" smtClean="0"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0" dirty="0" smtClean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并想象</a:t>
              </a:r>
              <a:r>
                <a:rPr lang="zh-CN" altLang="en-US" sz="2400" b="0" dirty="0"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画面。</a:t>
              </a:r>
              <a:endParaRPr lang="zh-CN" altLang="en-US" sz="2400" dirty="0"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云形 28"/>
          <p:cNvSpPr/>
          <p:nvPr/>
        </p:nvSpPr>
        <p:spPr>
          <a:xfrm>
            <a:off x="1741719" y="2208330"/>
            <a:ext cx="1584176" cy="1021009"/>
          </a:xfrm>
          <a:prstGeom prst="cloud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6" name="圆角矩形 5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1902865" y="240906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丁香结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71227" y="2316492"/>
            <a:ext cx="1174014" cy="523220"/>
            <a:chOff x="3238923" y="2349731"/>
            <a:chExt cx="1174014" cy="523220"/>
          </a:xfrm>
        </p:grpSpPr>
        <p:sp>
          <p:nvSpPr>
            <p:cNvPr id="12" name="圆角矩形 11"/>
            <p:cNvSpPr/>
            <p:nvPr/>
          </p:nvSpPr>
          <p:spPr>
            <a:xfrm>
              <a:off x="3238923" y="2349731"/>
              <a:ext cx="1174014" cy="5232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271932" y="2380509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丁香花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584167" y="1485495"/>
            <a:ext cx="1174014" cy="523220"/>
            <a:chOff x="3238923" y="2349731"/>
            <a:chExt cx="1174014" cy="523220"/>
          </a:xfrm>
        </p:grpSpPr>
        <p:sp>
          <p:nvSpPr>
            <p:cNvPr id="17" name="圆角矩形 16"/>
            <p:cNvSpPr/>
            <p:nvPr/>
          </p:nvSpPr>
          <p:spPr>
            <a:xfrm>
              <a:off x="3238923" y="2349731"/>
              <a:ext cx="1174014" cy="5232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271932" y="2380509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颜色美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584167" y="2316492"/>
            <a:ext cx="1174014" cy="523220"/>
            <a:chOff x="3238923" y="2349731"/>
            <a:chExt cx="1174014" cy="523220"/>
          </a:xfrm>
        </p:grpSpPr>
        <p:sp>
          <p:nvSpPr>
            <p:cNvPr id="20" name="圆角矩形 19"/>
            <p:cNvSpPr/>
            <p:nvPr/>
          </p:nvSpPr>
          <p:spPr>
            <a:xfrm>
              <a:off x="3238923" y="2349731"/>
              <a:ext cx="1174014" cy="5232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71932" y="2380509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姿态美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584166" y="3147489"/>
            <a:ext cx="1448782" cy="523220"/>
            <a:chOff x="3238922" y="2349731"/>
            <a:chExt cx="1448782" cy="523220"/>
          </a:xfrm>
        </p:grpSpPr>
        <p:sp>
          <p:nvSpPr>
            <p:cNvPr id="23" name="圆角矩形 22"/>
            <p:cNvSpPr/>
            <p:nvPr/>
          </p:nvSpPr>
          <p:spPr>
            <a:xfrm>
              <a:off x="3238922" y="2349731"/>
              <a:ext cx="1448781" cy="5232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1932" y="2380509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气味甜香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" name="左大括号 25"/>
          <p:cNvSpPr/>
          <p:nvPr/>
        </p:nvSpPr>
        <p:spPr>
          <a:xfrm>
            <a:off x="5237429" y="1472644"/>
            <a:ext cx="288032" cy="2213451"/>
          </a:xfrm>
          <a:prstGeom prst="leftBrace">
            <a:avLst>
              <a:gd name="adj1" fmla="val 27734"/>
              <a:gd name="adj2" fmla="val 50000"/>
            </a:avLst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33323" y="2392993"/>
            <a:ext cx="430476" cy="35751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35614" y="3039350"/>
            <a:ext cx="9215228" cy="2106784"/>
          </a:xfrm>
          <a:prstGeom prst="rect">
            <a:avLst/>
          </a:prstGeom>
        </p:spPr>
      </p:pic>
      <p:pic>
        <p:nvPicPr>
          <p:cNvPr id="3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833100" y="10401300"/>
            <a:ext cx="3429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747714" y="3057892"/>
            <a:ext cx="1667986" cy="578882"/>
          </a:xfrm>
          <a:prstGeom prst="roundRect">
            <a:avLst/>
          </a:prstGeom>
          <a:solidFill>
            <a:schemeClr val="bg1"/>
          </a:solidFill>
          <a:ln>
            <a:solidFill>
              <a:srgbClr val="FDF5AC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solidFill>
                  <a:srgbClr val="258A7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高洁纯净</a:t>
            </a:r>
            <a:endParaRPr lang="zh-CN" altLang="en-US" sz="2800">
              <a:solidFill>
                <a:srgbClr val="258A7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69125" y="1575776"/>
            <a:ext cx="3225165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接天莲叶无穷碧，</a:t>
            </a:r>
            <a:endParaRPr lang="zh-CN" altLang="en-US" sz="280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 映日荷花别样红。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187624" y="987574"/>
            <a:ext cx="3599695" cy="1972060"/>
            <a:chOff x="3995936" y="1327412"/>
            <a:chExt cx="3599695" cy="197206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995936" y="1327412"/>
              <a:ext cx="3599695" cy="197206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4183201" y="1671439"/>
              <a:ext cx="3225165" cy="12840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 </a:t>
              </a: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梅须逊雪三分白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，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 雪却输梅一段香。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2074707" y="3226177"/>
            <a:ext cx="1825527" cy="57888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D1AD7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坚强乐观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779329" y="762377"/>
            <a:ext cx="3599695" cy="1972060"/>
            <a:chOff x="3995936" y="1327412"/>
            <a:chExt cx="3599695" cy="197206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995936" y="1327412"/>
              <a:ext cx="3599695" cy="197206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4183201" y="1671439"/>
              <a:ext cx="3225165" cy="12840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宁可枝头抱香死，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何曾吹落北风中。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3666412" y="3000980"/>
            <a:ext cx="1825527" cy="57888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D1AD7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坚贞不屈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5" y="0"/>
            <a:ext cx="913755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779329" y="762377"/>
            <a:ext cx="3599695" cy="1972060"/>
            <a:chOff x="3995936" y="1327412"/>
            <a:chExt cx="3599695" cy="197206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995936" y="1327412"/>
              <a:ext cx="3599695" cy="197206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4183201" y="1671439"/>
              <a:ext cx="3225165" cy="12840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大雪压</a:t>
              </a:r>
              <a:r>
                <a:rPr lang="zh-CN" altLang="en-US" sz="280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青松，</a:t>
              </a:r>
              <a:endParaRPr lang="en-US" altLang="zh-CN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青松挺且直。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2966593" y="3000980"/>
            <a:ext cx="3225166" cy="578882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D1AD7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不屈无畏、坚贞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68587" y="-524594"/>
            <a:ext cx="9281174" cy="61926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68586" y="-528523"/>
            <a:ext cx="9281172" cy="62005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8587" y="-524594"/>
            <a:ext cx="9281174" cy="619268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054099" y="1995686"/>
            <a:ext cx="7035802" cy="905800"/>
            <a:chOff x="2128345" y="923747"/>
            <a:chExt cx="7201931" cy="905800"/>
          </a:xfrm>
        </p:grpSpPr>
        <p:grpSp>
          <p:nvGrpSpPr>
            <p:cNvPr id="16" name="组合 15"/>
            <p:cNvGrpSpPr/>
            <p:nvPr/>
          </p:nvGrpSpPr>
          <p:grpSpPr>
            <a:xfrm>
              <a:off x="2128345" y="923747"/>
              <a:ext cx="7201931" cy="905800"/>
              <a:chOff x="2128344" y="1396848"/>
              <a:chExt cx="7201931" cy="90580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2128344" y="1396848"/>
                <a:ext cx="7201931" cy="905800"/>
              </a:xfrm>
              <a:prstGeom prst="roundRect">
                <a:avLst>
                  <a:gd name="adj" fmla="val 11179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70AD47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2250608" y="1488483"/>
                <a:ext cx="6957401" cy="722530"/>
              </a:xfrm>
              <a:prstGeom prst="roundRect">
                <a:avLst>
                  <a:gd name="adj" fmla="val 12794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2332427" y="1550989"/>
                <a:ext cx="6793762" cy="597518"/>
              </a:xfrm>
              <a:prstGeom prst="roundRect">
                <a:avLst>
                  <a:gd name="adj" fmla="val 12794"/>
                </a:avLst>
              </a:prstGeom>
              <a:noFill/>
              <a:ln w="12700" cap="flat" cmpd="sng" algn="ctr">
                <a:solidFill>
                  <a:srgbClr val="70AD47">
                    <a:lumMod val="60000"/>
                    <a:lumOff val="40000"/>
                  </a:srgbClr>
                </a:solidFill>
                <a:prstDash val="lg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2355977" y="1084260"/>
              <a:ext cx="67466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/>
              <a:r>
                <a:rPr lang="zh-CN" altLang="en-US" sz="3200" kern="0">
                  <a:solidFill>
                    <a:srgbClr val="70AD47">
                      <a:lumMod val="50000"/>
                    </a:srgb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作者又赋予了丁香什么样的情怀呢？</a:t>
              </a:r>
              <a:endParaRPr lang="zh-CN" altLang="en-US" sz="3200" kern="0">
                <a:solidFill>
                  <a:srgbClr val="70AD47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635433" y="1301531"/>
            <a:ext cx="7897008" cy="3220031"/>
          </a:xfrm>
          <a:prstGeom prst="roundRect">
            <a:avLst>
              <a:gd name="adj" fmla="val 242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756977" y="1451828"/>
            <a:ext cx="7653920" cy="2930034"/>
          </a:xfrm>
          <a:prstGeom prst="roundRect">
            <a:avLst>
              <a:gd name="adj" fmla="val 3261"/>
            </a:avLst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4" name="文本框 19"/>
          <p:cNvSpPr txBox="1">
            <a:spLocks noChangeArrowheads="1"/>
          </p:cNvSpPr>
          <p:nvPr/>
        </p:nvSpPr>
        <p:spPr bwMode="auto">
          <a:xfrm>
            <a:off x="876449" y="1483782"/>
            <a:ext cx="5530864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宗谱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1928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年出生，女，原名冯钟璞，著名哲学家冯友兰之女。当代作家，从事小说和散文创作。代表作有短篇小说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红豆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，系列长篇小说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野葫芦引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和散文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紫藤萝瀑布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弦上的梦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三生石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分别获得全国首届优秀短篇小说奖和全国首届优秀中篇小说奖。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3528" y="627534"/>
            <a:ext cx="1471085" cy="534600"/>
            <a:chOff x="3131840" y="2188312"/>
            <a:chExt cx="1471085" cy="534600"/>
          </a:xfrm>
        </p:grpSpPr>
        <p:sp>
          <p:nvSpPr>
            <p:cNvPr id="7" name="圆角矩形 6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作者简介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33069" y="1987664"/>
            <a:ext cx="1834884" cy="1587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rgbClr val="FAC090"/>
            </a:solidFill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4611" y="630229"/>
            <a:ext cx="1471085" cy="521900"/>
            <a:chOff x="3131840" y="2201012"/>
            <a:chExt cx="1471085" cy="5219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2010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自学提示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19572" y="1296145"/>
            <a:ext cx="7704856" cy="3096344"/>
          </a:xfrm>
          <a:prstGeom prst="roundRect">
            <a:avLst>
              <a:gd name="adj" fmla="val 9611"/>
            </a:avLst>
          </a:prstGeom>
          <a:solidFill>
            <a:schemeClr val="bg1"/>
          </a:solidFill>
          <a:ln>
            <a:solidFill>
              <a:srgbClr val="AE7B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1600" y="1432069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学生用自己喜欢的方式阅读课文，注意把课文读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正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确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，读流利。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2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解决不认识的生字，圈出不理解的词语。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3.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默读课文，画出描写丁香花的句子，再读一读。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4.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小组合作，交流识字方法。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7380312" y="3262201"/>
            <a:ext cx="1609322" cy="13977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TABLE_BEAUTIFY" val="smartTable{44846588-643d-494d-88b4-5f305d449326}"/>
  <p:tag name="TABLE_ENDDRAG_ORIGIN_RECT" val="690*334"/>
  <p:tag name="TABLE_ENDDRAG_RECT" val="20*44*690*334"/>
</p:tagLst>
</file>

<file path=ppt/tags/tag2.xml><?xml version="1.0" encoding="utf-8"?>
<p:tagLst xmlns:p="http://schemas.openxmlformats.org/presentationml/2006/main">
  <p:tag name="KSO_WM_UNIT_TABLE_BEAUTIFY" val="smartTable{44846588-643d-494d-88b4-5f305d449326}"/>
  <p:tag name="TABLE_ENDDRAG_ORIGIN_RECT" val="690*334"/>
  <p:tag name="TABLE_ENDDRAG_RECT" val="20*44*690*334"/>
</p:tagLst>
</file>

<file path=ppt/tags/tag3.xml><?xml version="1.0" encoding="utf-8"?>
<p:tagLst xmlns:p="http://schemas.openxmlformats.org/presentationml/2006/main">
  <p:tag name="KSO_WM_UNIT_TABLE_BEAUTIFY" val="smartTable{44846588-643d-494d-88b4-5f305d449326}"/>
  <p:tag name="TABLE_ENDDRAG_ORIGIN_RECT" val="690*334"/>
  <p:tag name="TABLE_ENDDRAG_RECT" val="20*44*690*334"/>
</p:tagLst>
</file>

<file path=ppt/tags/tag4.xml><?xml version="1.0" encoding="utf-8"?>
<p:tagLst xmlns:p="http://schemas.openxmlformats.org/presentationml/2006/main">
  <p:tag name="KSO_WM_UNIT_TABLE_BEAUTIFY" val="smartTable{44846588-643d-494d-88b4-5f305d449326}"/>
  <p:tag name="TABLE_ENDDRAG_ORIGIN_RECT" val="690*334"/>
  <p:tag name="TABLE_ENDDRAG_RECT" val="20*44*690*334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kxNTZmMjA1OWYxNTc3ZWZiMzAxZTUwNmFkMTVlZTE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2220</Words>
  <Application>WPS 演示</Application>
  <PresentationFormat>全屏显示(16:9)</PresentationFormat>
  <Paragraphs>352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taozhi.cn_PY</vt:lpstr>
      <vt:lpstr>taozhishuxue</vt:lpstr>
      <vt:lpstr>Arial Unicode MS</vt:lpstr>
      <vt:lpstr>Calibri Light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丁香结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2022-06-03T16:25:00Z</cp:lastPrinted>
  <dcterms:created xsi:type="dcterms:W3CDTF">2022-06-03T16:25:00Z</dcterms:created>
  <dcterms:modified xsi:type="dcterms:W3CDTF">2023-10-26T02:20:26Z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B556D24D91E644E6A1C64961A839A70F_12</vt:lpwstr>
  </property>
  <property fmtid="{D5CDD505-2E9C-101B-9397-08002B2CF9AE}" pid="3" name="KSOProductBuildVer">
    <vt:lpwstr>2052-12.1.0.15712</vt:lpwstr>
  </property>
</Properties>
</file>