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8" r:id="rId3"/>
    <p:sldId id="259" r:id="rId4"/>
    <p:sldId id="273" r:id="rId5"/>
    <p:sldId id="274" r:id="rId6"/>
    <p:sldId id="275" r:id="rId7"/>
    <p:sldId id="261" r:id="rId8"/>
    <p:sldId id="276" r:id="rId9"/>
    <p:sldId id="277" r:id="rId10"/>
    <p:sldId id="264" r:id="rId11"/>
    <p:sldId id="265" r:id="rId12"/>
    <p:sldId id="267" r:id="rId13"/>
    <p:sldId id="268" r:id="rId14"/>
    <p:sldId id="262" r:id="rId15"/>
    <p:sldId id="278" r:id="rId16"/>
    <p:sldId id="270" r:id="rId17"/>
    <p:sldId id="272" r:id="rId18"/>
  </p:sldIdLst>
  <p:sldSz cx="12190095" cy="6859270"/>
  <p:notesSz cx="6858000" cy="9144000"/>
  <p:custDataLst>
    <p:tags r:id="rId24"/>
  </p:custDataLst>
  <p:defaultTextStyle>
    <a:defPPr>
      <a:defRPr lang="zh-CN"/>
    </a:defPPr>
    <a:lvl1pPr marL="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678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097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5" autoAdjust="0"/>
  </p:normalViewPr>
  <p:slideViewPr>
    <p:cSldViewPr>
      <p:cViewPr>
        <p:scale>
          <a:sx n="90" d="100"/>
          <a:sy n="90" d="100"/>
        </p:scale>
        <p:origin x="-1356" y="-522"/>
      </p:cViewPr>
      <p:guideLst>
        <p:guide orient="horz" pos="21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-4344" y="-7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0F3B8A-6EF1-4DFC-B17D-5321CE4150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8B379-160D-4C97-8980-D83587F10A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36FEF-A263-4238-AAFF-AF3BBC53DF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DD8AB-5A15-4ADD-8386-2B0F45F6340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6780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0975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3651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99608" y="333450"/>
            <a:ext cx="2676525" cy="60007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2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60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60" y="2907388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9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39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8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78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9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8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100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1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2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6780" indent="0">
              <a:buNone/>
              <a:defRPr sz="1900" b="1"/>
            </a:lvl5pPr>
            <a:lvl6pPr marL="2720975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80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6780" indent="0">
              <a:buNone/>
              <a:defRPr sz="1900" b="1"/>
            </a:lvl5pPr>
            <a:lvl6pPr marL="2720975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80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5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4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6780" indent="0">
              <a:buNone/>
              <a:defRPr sz="1100"/>
            </a:lvl5pPr>
            <a:lvl6pPr marL="2720975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3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195" indent="0">
              <a:buNone/>
              <a:defRPr sz="3300"/>
            </a:lvl2pPr>
            <a:lvl3pPr marL="1088390" indent="0">
              <a:buNone/>
              <a:defRPr sz="2900"/>
            </a:lvl3pPr>
            <a:lvl4pPr marL="1632585" indent="0">
              <a:buNone/>
              <a:defRPr sz="2400"/>
            </a:lvl4pPr>
            <a:lvl5pPr marL="2176780" indent="0">
              <a:buNone/>
              <a:defRPr sz="2400"/>
            </a:lvl5pPr>
            <a:lvl6pPr marL="2720975" indent="0">
              <a:buNone/>
              <a:defRPr sz="2400"/>
            </a:lvl6pPr>
            <a:lvl7pPr marL="3265805" indent="0">
              <a:buNone/>
              <a:defRPr sz="2400"/>
            </a:lvl7pPr>
            <a:lvl8pPr marL="3810000" indent="0">
              <a:buNone/>
              <a:defRPr sz="2400"/>
            </a:lvl8pPr>
            <a:lvl9pPr marL="4354195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6780" indent="0">
              <a:buNone/>
              <a:defRPr sz="1100"/>
            </a:lvl5pPr>
            <a:lvl6pPr marL="2720975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30" tIns="54416" rIns="108830" bIns="5441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108830" tIns="54416" rIns="108830" bIns="5441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30" tIns="54416" rIns="108830" bIns="54416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30" tIns="54416" rIns="108830" bIns="54416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30" tIns="54416" rIns="108830" bIns="54416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五边形 7"/>
          <p:cNvSpPr>
            <a:spLocks noChangeArrowheads="1"/>
          </p:cNvSpPr>
          <p:nvPr userDrawn="1"/>
        </p:nvSpPr>
        <p:spPr bwMode="auto">
          <a:xfrm>
            <a:off x="0" y="189434"/>
            <a:ext cx="3503613" cy="661988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91423" tIns="45711" rIns="91423" bIns="45711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pic>
        <p:nvPicPr>
          <p:cNvPr id="12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1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108839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305" indent="-40830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555" indent="-340360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80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00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9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58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78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97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8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7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32006" y="2374354"/>
            <a:ext cx="12222419" cy="923312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六月二十七日望湖楼醉书</a:t>
            </a:r>
            <a:endParaRPr lang="zh-CN" altLang="en-US" sz="48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6653" y="1365337"/>
            <a:ext cx="3642197" cy="694670"/>
          </a:xfrm>
          <a:prstGeom prst="rect">
            <a:avLst/>
          </a:prstGeom>
        </p:spPr>
        <p:txBody>
          <a:bodyPr wrap="none" lIns="108830" tIns="54416" rIns="108830" bIns="54416">
            <a:spAutoFit/>
          </a:bodyPr>
          <a:lstStyle/>
          <a:p>
            <a:r>
              <a:rPr lang="zh-CN" altLang="en-US" sz="3800" b="1">
                <a:latin typeface="楷体" panose="02010609060101010101" pitchFamily="49" charset="-122"/>
                <a:ea typeface="楷体" panose="02010609060101010101" pitchFamily="49" charset="-122"/>
              </a:rPr>
              <a:t>白雨跳珠乱入船</a:t>
            </a:r>
            <a:endParaRPr lang="zh-CN" altLang="en-US" sz="3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2599" y="2665443"/>
            <a:ext cx="10297143" cy="602337"/>
          </a:xfrm>
          <a:prstGeom prst="rect">
            <a:avLst/>
          </a:prstGeom>
        </p:spPr>
        <p:txBody>
          <a:bodyPr wrap="square" lIns="108830" tIns="54416" rIns="108830" bIns="54416">
            <a:spAutoFit/>
          </a:bodyPr>
          <a:lstStyle/>
          <a:p>
            <a:r>
              <a:rPr lang="zh-CN" altLang="en-US" sz="29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白花花的雨点就像跳动的珍珠一样杂乱地落进船里。</a:t>
            </a:r>
            <a:endParaRPr lang="zh-CN" altLang="en-US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766615" y="261443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品读诗句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5447135" y="1447491"/>
            <a:ext cx="1109472" cy="530381"/>
          </a:xfrm>
          <a:prstGeom prst="borderCallout1">
            <a:avLst>
              <a:gd name="adj1" fmla="val 14508"/>
              <a:gd name="adj2" fmla="val 176"/>
              <a:gd name="adj3" fmla="val 94086"/>
              <a:gd name="adj4" fmla="val -1054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glow rad="127000">
              <a:schemeClr val="accent2">
                <a:lumMod val="40000"/>
                <a:lumOff val="6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08830" tIns="54416" rIns="108830" bIns="54416" rtlCol="0" anchor="ctr"/>
          <a:lstStyle/>
          <a:p>
            <a:r>
              <a:rPr lang="zh-CN" altLang="en-US" sz="33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比喻</a:t>
            </a:r>
            <a:endParaRPr lang="en-US" altLang="zh-CN" sz="33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70669" y="2637706"/>
            <a:ext cx="3642197" cy="694670"/>
          </a:xfrm>
          <a:prstGeom prst="rect">
            <a:avLst/>
          </a:prstGeom>
        </p:spPr>
        <p:txBody>
          <a:bodyPr wrap="none" lIns="108830" tIns="54416" rIns="108830" bIns="54416">
            <a:spAutoFit/>
          </a:bodyPr>
          <a:lstStyle/>
          <a:p>
            <a:r>
              <a:rPr lang="zh-CN" altLang="en-US" sz="3800" b="1">
                <a:latin typeface="楷体" panose="02010609060101010101" pitchFamily="49" charset="-122"/>
                <a:ea typeface="楷体" panose="02010609060101010101" pitchFamily="49" charset="-122"/>
              </a:rPr>
              <a:t>卷地风来忽吹散</a:t>
            </a:r>
            <a:endParaRPr lang="zh-CN" altLang="en-US" sz="3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214885" y="2734959"/>
            <a:ext cx="666668" cy="500182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23" tIns="40812" rIns="81623" bIns="40812" rtlCol="0" anchor="ctr"/>
          <a:lstStyle/>
          <a:p>
            <a:pPr algn="ctr"/>
            <a:endParaRPr lang="zh-CN" altLang="en-US" b="1"/>
          </a:p>
        </p:txBody>
      </p:sp>
      <p:sp>
        <p:nvSpPr>
          <p:cNvPr id="4" name="线形标注 2 3"/>
          <p:cNvSpPr/>
          <p:nvPr/>
        </p:nvSpPr>
        <p:spPr>
          <a:xfrm>
            <a:off x="5159102" y="1830496"/>
            <a:ext cx="4093056" cy="80721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231"/>
              <a:gd name="adj6" fmla="val -3551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1623" tIns="40812" rIns="81623" bIns="40812" rtlCol="0" anchor="ctr"/>
          <a:lstStyle/>
          <a:p>
            <a:r>
              <a:rPr lang="zh-CN" altLang="en-US" sz="2900">
                <a:latin typeface="楷体" panose="02010609060101010101" pitchFamily="49" charset="-122"/>
                <a:ea typeface="楷体" panose="02010609060101010101" pitchFamily="49" charset="-122"/>
              </a:rPr>
              <a:t>体现了天气的变化之快。</a:t>
            </a:r>
            <a:endParaRPr lang="zh-CN" altLang="en-US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261443"/>
            <a:ext cx="2088232" cy="584757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品读诗句</a:t>
            </a:r>
            <a:endParaRPr lang="zh-CN" altLang="en-US" sz="3200"/>
          </a:p>
        </p:txBody>
      </p:sp>
      <p:sp>
        <p:nvSpPr>
          <p:cNvPr id="6" name="矩形 5"/>
          <p:cNvSpPr/>
          <p:nvPr/>
        </p:nvSpPr>
        <p:spPr>
          <a:xfrm>
            <a:off x="1270671" y="3645818"/>
            <a:ext cx="10297143" cy="602337"/>
          </a:xfrm>
          <a:prstGeom prst="rect">
            <a:avLst/>
          </a:prstGeom>
        </p:spPr>
        <p:txBody>
          <a:bodyPr wrap="square" lIns="108830" tIns="54416" rIns="108830" bIns="54416">
            <a:spAutoFit/>
          </a:bodyPr>
          <a:lstStyle/>
          <a:p>
            <a:r>
              <a:rPr lang="zh-CN" altLang="en-US" sz="29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忽然间狂风卷地而来</a:t>
            </a:r>
            <a:r>
              <a:rPr lang="en-US" altLang="zh-CN" sz="29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9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吹散了满天的乌云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70671" y="1422729"/>
            <a:ext cx="4131113" cy="694670"/>
          </a:xfrm>
          <a:prstGeom prst="rect">
            <a:avLst/>
          </a:prstGeom>
        </p:spPr>
        <p:txBody>
          <a:bodyPr wrap="none" lIns="108830" tIns="54416" rIns="108830" bIns="54416">
            <a:spAutoFit/>
          </a:bodyPr>
          <a:lstStyle/>
          <a:p>
            <a:r>
              <a:rPr lang="zh-CN" altLang="en-US" sz="3800" b="1">
                <a:latin typeface="楷体" panose="02010609060101010101" pitchFamily="49" charset="-122"/>
                <a:ea typeface="楷体" panose="02010609060101010101" pitchFamily="49" charset="-122"/>
              </a:rPr>
              <a:t>望湖楼下水如天。</a:t>
            </a:r>
            <a:endParaRPr lang="zh-CN" altLang="en-US" sz="3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89863" y="2780228"/>
            <a:ext cx="4836434" cy="663893"/>
          </a:xfrm>
          <a:prstGeom prst="rect">
            <a:avLst/>
          </a:prstGeom>
        </p:spPr>
        <p:txBody>
          <a:bodyPr wrap="none" lIns="108830" tIns="54416" rIns="108830" bIns="54416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碧空如洗，水平如镜。</a:t>
            </a:r>
            <a:endParaRPr lang="zh-CN" altLang="en-US" sz="36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838623" y="275503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品读诗句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6614" y="1557585"/>
            <a:ext cx="10489778" cy="1956554"/>
          </a:xfrm>
          <a:prstGeom prst="rect">
            <a:avLst/>
          </a:prstGeom>
        </p:spPr>
        <p:txBody>
          <a:bodyPr wrap="square" lIns="108830" tIns="54416" rIns="108830" bIns="5441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本诗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描写了杭州西湖夏天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雨前、雨后变化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的情景，表达了诗人对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西湖景色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的喜爱之情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766615" y="261443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诗歌主题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5421" y="1079474"/>
            <a:ext cx="10489778" cy="1033225"/>
          </a:xfrm>
          <a:prstGeom prst="rect">
            <a:avLst/>
          </a:prstGeom>
        </p:spPr>
        <p:txBody>
          <a:bodyPr wrap="square" lIns="108830" tIns="54416" rIns="108830" bIns="5441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苏轼在写景时，是抓住什么特点来写的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766615" y="261443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写作特点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5421" y="2432272"/>
            <a:ext cx="10489778" cy="2879884"/>
          </a:xfrm>
          <a:prstGeom prst="rect">
            <a:avLst/>
          </a:prstGeom>
        </p:spPr>
        <p:txBody>
          <a:bodyPr wrap="square" lIns="108830" tIns="54416" rIns="108830" bIns="54416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景物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云、雨、风、水、山、船、地、楼。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变化快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未遮山、乱入船、忽吹散、水如天。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动态多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翻、遮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、跳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、入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、吹。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523769" y="2532971"/>
            <a:ext cx="8099830" cy="195655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30" tIns="54416" rIns="108830" bIns="54416" numCol="1" anchor="ctr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                                    </a:t>
            </a:r>
            <a:endParaRPr lang="en-US" altLang="zh-CN" sz="24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急、大  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西湖的雨               赞美、热爱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快、美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4222998" y="3072521"/>
            <a:ext cx="380953" cy="114936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8830" tIns="54416" rIns="108830" bIns="54416" rtlCol="0" anchor="ctr"/>
          <a:lstStyle/>
          <a:p>
            <a:pPr algn="ctr"/>
            <a:endParaRPr lang="zh-CN" altLang="en-US"/>
          </a:p>
        </p:txBody>
      </p:sp>
      <p:sp>
        <p:nvSpPr>
          <p:cNvPr id="5" name="右大括号 4"/>
          <p:cNvSpPr/>
          <p:nvPr/>
        </p:nvSpPr>
        <p:spPr>
          <a:xfrm>
            <a:off x="6599262" y="3072520"/>
            <a:ext cx="285715" cy="11493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8830" tIns="54416" rIns="108830" bIns="54416"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 txBox="1"/>
          <p:nvPr/>
        </p:nvSpPr>
        <p:spPr bwMode="auto">
          <a:xfrm>
            <a:off x="838623" y="261443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板书设计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55369" y="1555057"/>
            <a:ext cx="4716321" cy="584757"/>
          </a:xfrm>
          <a:prstGeom prst="rect">
            <a:avLst/>
          </a:prstGeom>
          <a:noFill/>
        </p:spPr>
        <p:txBody>
          <a:bodyPr wrap="none" lIns="91423" tIns="45711" rIns="91423" bIns="45711" rtlCol="0">
            <a:spAutoFit/>
          </a:bodyPr>
          <a:lstStyle/>
          <a:p>
            <a:r>
              <a:rPr lang="zh-CN" altLang="en-US" sz="3200" b="1"/>
              <a:t>六月二十七日望湖楼醉书</a:t>
            </a:r>
            <a:endParaRPr lang="zh-CN" altLang="en-US" sz="3200" b="1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7486" y="1269555"/>
            <a:ext cx="10636313" cy="3046988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《六月二十七日望湖楼醉书》这首诗描写的景物有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。作者用“翻墨”写出了云的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；用“跳珠”写出了雨的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；用“忽吹散”写出了雨的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的特征；又用“水如天”写出了雨的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。抓住了盛夏时节天气变化的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以及“骤雨”的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______________</a:t>
            </a:r>
            <a:r>
              <a:rPr lang="zh-CN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766615" y="273816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课后习题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0671" y="1763471"/>
            <a:ext cx="745683" cy="538591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  <a:r>
              <a:rPr lang="en-US" altLang="zh-CN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99664" y="1268483"/>
            <a:ext cx="745683" cy="538591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zh-CN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云</a:t>
            </a:r>
            <a:r>
              <a:rPr lang="en-US" altLang="zh-CN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70059" y="1777478"/>
            <a:ext cx="745683" cy="538591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r>
              <a:rPr lang="en-US" altLang="zh-CN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76569" y="3224605"/>
            <a:ext cx="745683" cy="538591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en-US" altLang="zh-CN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000707" y="2264858"/>
            <a:ext cx="745683" cy="538591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急</a:t>
            </a:r>
            <a:r>
              <a:rPr lang="en-US" altLang="zh-CN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00280" y="2775561"/>
            <a:ext cx="2052131" cy="538591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持续时间短</a:t>
            </a:r>
            <a:endParaRPr lang="zh-CN" altLang="en-US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34300" y="1777478"/>
            <a:ext cx="745683" cy="538591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r>
              <a:rPr lang="en-US" altLang="zh-CN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67151" y="2252342"/>
            <a:ext cx="1119183" cy="538591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乌黑</a:t>
            </a:r>
            <a:r>
              <a:rPr lang="en-US" altLang="zh-CN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19343" y="3224605"/>
            <a:ext cx="1119183" cy="538591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en-US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无常</a:t>
            </a:r>
            <a:r>
              <a:rPr lang="en-US" altLang="zh-CN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2589" y="3769144"/>
            <a:ext cx="3172629" cy="538591"/>
          </a:xfrm>
          <a:prstGeom prst="rect">
            <a:avLst/>
          </a:prstGeom>
        </p:spPr>
        <p:txBody>
          <a:bodyPr wrap="none" lIns="91423" tIns="45711" rIns="91423" bIns="45711">
            <a:spAutoFit/>
          </a:bodyPr>
          <a:lstStyle/>
          <a:p>
            <a:r>
              <a:rPr lang="zh-CN" altLang="zh-CN" sz="29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来也匆匆去也匆匆</a:t>
            </a:r>
            <a:endParaRPr lang="zh-CN" altLang="en-US" sz="29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452101" y="106553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430911" y="1413579"/>
            <a:ext cx="7992887" cy="355699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30" tIns="54416" rIns="108830" bIns="54416" numCol="1" anchor="ctr" anchorCtr="0" compatLnSpc="1">
            <a:spAutoFit/>
          </a:bodyPr>
          <a:lstStyle/>
          <a:p>
            <a:pPr indent="317500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苏轼（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1037—1101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年），字子瞻，一字和仲。号“东坡居士”，世称“苏东坡”。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17500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北宋文学家、书法家、美食家、画家，是豪放词派的代表。和父亲苏洵、弟弟苏辙合称为唐宋八</a:t>
            </a:r>
            <a:r>
              <a:rPr lang="zh-CN" altLang="en-US" sz="32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大家中的“三苏”。苏轼与西湖有着不解之缘，曾两度做杭州的地方官，疏通西湖，建筑苏堤，造福于杭州百姓。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61864" y="1773610"/>
            <a:ext cx="2164991" cy="2592288"/>
          </a:xfrm>
          <a:prstGeom prst="rect">
            <a:avLst/>
          </a:prstGeom>
          <a:noFill/>
        </p:spPr>
      </p:pic>
      <p:sp>
        <p:nvSpPr>
          <p:cNvPr id="4" name="标题 1"/>
          <p:cNvSpPr txBox="1"/>
          <p:nvPr/>
        </p:nvSpPr>
        <p:spPr bwMode="auto">
          <a:xfrm>
            <a:off x="406574" y="261443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30" tIns="54416" rIns="108830" bIns="54416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作者简介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766614" y="1391217"/>
            <a:ext cx="10945216" cy="32323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30" tIns="54416" rIns="108830" bIns="54416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苏轼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到杭州做官，在从黄州被召回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朝廷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后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，本来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可以安安静静地做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翰林学士，但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因为不满意旧党废新法，不得不离开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朝廷。宋神宗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熙宁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五年（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1072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年），苏轼在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西湖之畔的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望湖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楼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，微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醉中写下了这首绝句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766613" y="261443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30" tIns="54416" rIns="108830" bIns="54416" rtlCol="0" anchor="ctr">
            <a:no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写作背景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702718" y="1342095"/>
            <a:ext cx="8571719" cy="78700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30" tIns="54416" rIns="108830" bIns="54416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诗题：六月二十七日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望湖楼醉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书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766613" y="261443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30" tIns="54416" rIns="108830" bIns="54416" rtlCol="0" anchor="ctr">
            <a:no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整体感知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02718" y="2564297"/>
            <a:ext cx="6840760" cy="646313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3600" b="1" dirty="0">
                <a:latin typeface="+mn-ea"/>
              </a:rPr>
              <a:t>你从古诗的题目中能读出什么</a:t>
            </a:r>
            <a:r>
              <a:rPr lang="en-US" altLang="zh-CN" sz="3600" b="1" dirty="0">
                <a:latin typeface="+mn-ea"/>
              </a:rPr>
              <a:t>?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6613" y="3645819"/>
            <a:ext cx="10823394" cy="1200310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+mn-ea"/>
              </a:rPr>
              <a:t>    诗题交代了时间、地点。一个“醉”字表明了诗人是在似醉非醉的状态下创作的这首诗。</a:t>
            </a:r>
            <a:endParaRPr lang="zh-CN" altLang="en-US" sz="36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280228" y="1528550"/>
            <a:ext cx="6775418" cy="41725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30" tIns="54416" rIns="108830" bIns="54416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六月二十七日望湖楼醉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书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[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宋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]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苏轼</a:t>
            </a:r>
            <a:endParaRPr lang="en-US" altLang="zh-CN" sz="44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黑云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翻墨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未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遮山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endParaRPr lang="en-US" altLang="zh-CN" sz="44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白雨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跳珠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乱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入船。 </a:t>
            </a:r>
            <a:endParaRPr lang="en-US" altLang="zh-CN" sz="44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卷地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风来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忽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吹散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endParaRPr lang="en-US" altLang="zh-CN" sz="44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望湖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楼下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水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如天。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766613" y="261443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30" tIns="54416" rIns="108830" bIns="54416" rtlCol="0" anchor="ctr">
            <a:no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朗读节奏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766614" y="1063992"/>
            <a:ext cx="10834448" cy="368010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30" tIns="54416" rIns="108830" bIns="54416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翻墨：打翻的黑墨水，形容云层很黑。</a:t>
            </a:r>
            <a:endParaRPr lang="en-US" altLang="zh-CN" sz="29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遮：遮盖，遮挡。</a:t>
            </a:r>
            <a:endParaRPr lang="zh-CN" altLang="en-US" sz="29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白雨：夏日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阵雨的特殊景观，因雨点大而猛，在湖光山色的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衬托下显得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白而透明。</a:t>
            </a:r>
            <a:endParaRPr lang="zh-CN" altLang="en-US" sz="29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跳珠</a:t>
            </a:r>
            <a:r>
              <a:rPr lang="en-US" altLang="zh-CN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: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跳动的水珠。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用“跳珠”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形容雨点，说明雨点大，杂乱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无序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9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卷地风来</a:t>
            </a:r>
            <a:r>
              <a:rPr lang="en-US" altLang="zh-CN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: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狂风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席地卷来。</a:t>
            </a:r>
            <a:endParaRPr lang="zh-CN" altLang="en-US" sz="29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水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如天</a:t>
            </a:r>
            <a:r>
              <a:rPr lang="en-US" altLang="zh-CN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: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形容湖面像天空一般</a:t>
            </a:r>
            <a:r>
              <a:rPr lang="zh-CN" altLang="en-US" sz="29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开阔且平静。</a:t>
            </a:r>
            <a:endParaRPr lang="en-US" altLang="zh-CN" sz="29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406574" y="261443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30" tIns="54416" rIns="108830" bIns="54416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词语</a:t>
            </a:r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积累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 bwMode="auto">
          <a:xfrm>
            <a:off x="766613" y="261443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30" tIns="54416" rIns="108830" bIns="54416" rtlCol="0" anchor="ctr">
            <a:no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整体感知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58702" y="1058310"/>
            <a:ext cx="6840760" cy="646313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3600" b="1" dirty="0">
                <a:latin typeface="+mn-ea"/>
              </a:rPr>
              <a:t>这首诗主要写了哪里的雨</a:t>
            </a:r>
            <a:r>
              <a:rPr lang="en-US" altLang="zh-CN" sz="3600" b="1" dirty="0">
                <a:latin typeface="+mn-ea"/>
              </a:rPr>
              <a:t>?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2597" y="2136040"/>
            <a:ext cx="10823394" cy="646313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+mn-ea"/>
              </a:rPr>
              <a:t>    西湖的雨。</a:t>
            </a:r>
            <a:endParaRPr lang="zh-CN" altLang="en-US" sz="3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8735" y="3213769"/>
            <a:ext cx="10801201" cy="1754308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r>
              <a:rPr lang="zh-CN" altLang="en-US" sz="3600" b="1" dirty="0">
                <a:latin typeface="+mn-ea"/>
              </a:rPr>
              <a:t>    诗中是怎样描写下雨的过程的？</a:t>
            </a:r>
            <a:r>
              <a:rPr lang="zh-CN" altLang="en-US" sz="3600" b="1" dirty="0">
                <a:latin typeface="+mn-ea"/>
              </a:rPr>
              <a:t>下雨前是什么样子的？下雨中是什么样子的</a:t>
            </a:r>
            <a:r>
              <a:rPr lang="zh-CN" altLang="en-US" sz="3600" b="1" dirty="0">
                <a:latin typeface="+mn-ea"/>
              </a:rPr>
              <a:t>？下雨</a:t>
            </a:r>
            <a:r>
              <a:rPr lang="zh-CN" altLang="en-US" sz="3600" b="1" dirty="0">
                <a:latin typeface="+mn-ea"/>
              </a:rPr>
              <a:t>后是什么样子的？</a:t>
            </a:r>
            <a:endParaRPr lang="zh-CN" altLang="en-US" sz="3600" b="1" dirty="0">
              <a:latin typeface="+mn-ea"/>
            </a:endParaRPr>
          </a:p>
          <a:p>
            <a:endParaRPr lang="zh-CN" altLang="en-US" sz="3600" b="1" dirty="0"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486695" y="1115747"/>
            <a:ext cx="7783529" cy="454187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08830" tIns="54416" rIns="108830" bIns="54416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六月二十七日望湖楼醉</a:t>
            </a:r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书</a:t>
            </a:r>
            <a:endParaRPr lang="en-US" altLang="zh-CN" sz="4800" b="1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[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宋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]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苏轼</a:t>
            </a:r>
            <a:endParaRPr lang="en-US" altLang="zh-CN" sz="48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黑云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翻墨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未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遮山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endParaRPr lang="en-US" altLang="zh-CN" sz="48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白雨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跳珠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乱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入船。 </a:t>
            </a:r>
            <a:endParaRPr lang="en-US" altLang="zh-CN" sz="48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卷地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风来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忽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吹散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endParaRPr lang="en-US" altLang="zh-CN" sz="48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3138170" algn="ctr"/>
                <a:tab pos="4069715" algn="l"/>
              </a:tabLst>
            </a:pP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望湖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楼下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水</a:t>
            </a: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如天。</a:t>
            </a:r>
            <a:endParaRPr lang="zh-CN" altLang="en-US" sz="48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766613" y="261443"/>
            <a:ext cx="2520280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108830" tIns="54416" rIns="108830" bIns="54416" rtlCol="0" anchor="ctr">
            <a:no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整体感知</a:t>
            </a:r>
            <a:endParaRPr lang="zh-CN" altLang="en-US" sz="3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 flipV="1">
            <a:off x="2566814" y="2664268"/>
            <a:ext cx="5205820" cy="755366"/>
          </a:xfrm>
          <a:prstGeom prst="ellipse">
            <a:avLst/>
          </a:prstGeom>
          <a:grpFill/>
          <a:ln w="3810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23" tIns="40812" rIns="81623" bIns="40812" rtlCol="0" anchor="ctr"/>
          <a:lstStyle/>
          <a:p>
            <a:pPr algn="ctr"/>
            <a:endParaRPr lang="zh-CN" altLang="en-US" b="1"/>
          </a:p>
        </p:txBody>
      </p:sp>
      <p:sp>
        <p:nvSpPr>
          <p:cNvPr id="6" name="线形标注 1 5"/>
          <p:cNvSpPr/>
          <p:nvPr/>
        </p:nvSpPr>
        <p:spPr>
          <a:xfrm>
            <a:off x="8830096" y="2511570"/>
            <a:ext cx="1109472" cy="530381"/>
          </a:xfrm>
          <a:prstGeom prst="borderCallout1">
            <a:avLst>
              <a:gd name="adj1" fmla="val 14508"/>
              <a:gd name="adj2" fmla="val 176"/>
              <a:gd name="adj3" fmla="val 94086"/>
              <a:gd name="adj4" fmla="val -1054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glow rad="127000">
              <a:schemeClr val="accent2">
                <a:lumMod val="40000"/>
                <a:lumOff val="6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08830" tIns="54416" rIns="108830" bIns="54416" rtlCol="0" anchor="ctr"/>
          <a:lstStyle/>
          <a:p>
            <a:r>
              <a:rPr lang="zh-CN" altLang="en-US" sz="33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雨前</a:t>
            </a:r>
            <a:endParaRPr lang="en-US" altLang="zh-CN" sz="33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Freeform 24"/>
          <p:cNvSpPr/>
          <p:nvPr/>
        </p:nvSpPr>
        <p:spPr bwMode="gray">
          <a:xfrm rot="2532995">
            <a:off x="8032833" y="2416004"/>
            <a:ext cx="484496" cy="81571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lIns="108830" tIns="54416" rIns="108830" bIns="54416"/>
          <a:lstStyle/>
          <a:p>
            <a:endParaRPr lang="zh-CN" altLang="en-US" b="1"/>
          </a:p>
        </p:txBody>
      </p:sp>
      <p:sp>
        <p:nvSpPr>
          <p:cNvPr id="8" name="Freeform 24"/>
          <p:cNvSpPr/>
          <p:nvPr/>
        </p:nvSpPr>
        <p:spPr bwMode="gray">
          <a:xfrm rot="2532995">
            <a:off x="8021386" y="3327121"/>
            <a:ext cx="484496" cy="815710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lIns="108830" tIns="54416" rIns="108830" bIns="54416"/>
          <a:lstStyle/>
          <a:p>
            <a:endParaRPr lang="zh-CN" altLang="en-US" b="1"/>
          </a:p>
        </p:txBody>
      </p:sp>
      <p:sp>
        <p:nvSpPr>
          <p:cNvPr id="11" name="椭圆 10"/>
          <p:cNvSpPr/>
          <p:nvPr/>
        </p:nvSpPr>
        <p:spPr>
          <a:xfrm flipV="1">
            <a:off x="2576593" y="3395441"/>
            <a:ext cx="5205820" cy="755366"/>
          </a:xfrm>
          <a:prstGeom prst="ellipse">
            <a:avLst/>
          </a:prstGeom>
          <a:grpFill/>
          <a:ln w="3810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23" tIns="40812" rIns="81623" bIns="40812" rtlCol="0" anchor="ctr"/>
          <a:lstStyle/>
          <a:p>
            <a:pPr algn="ctr"/>
            <a:endParaRPr lang="zh-CN" altLang="en-US" b="1"/>
          </a:p>
        </p:txBody>
      </p:sp>
      <p:sp>
        <p:nvSpPr>
          <p:cNvPr id="12" name="椭圆 11"/>
          <p:cNvSpPr/>
          <p:nvPr/>
        </p:nvSpPr>
        <p:spPr>
          <a:xfrm flipV="1">
            <a:off x="2566814" y="4876853"/>
            <a:ext cx="5205820" cy="755366"/>
          </a:xfrm>
          <a:prstGeom prst="ellipse">
            <a:avLst/>
          </a:prstGeom>
          <a:grpFill/>
          <a:ln w="3810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23" tIns="40812" rIns="81623" bIns="40812" rtlCol="0" anchor="ctr"/>
          <a:lstStyle/>
          <a:p>
            <a:pPr algn="ctr"/>
            <a:endParaRPr lang="zh-CN" altLang="en-US" b="1"/>
          </a:p>
        </p:txBody>
      </p:sp>
      <p:sp>
        <p:nvSpPr>
          <p:cNvPr id="13" name="线形标注 1 12"/>
          <p:cNvSpPr/>
          <p:nvPr/>
        </p:nvSpPr>
        <p:spPr>
          <a:xfrm>
            <a:off x="8830096" y="3419635"/>
            <a:ext cx="1109472" cy="514031"/>
          </a:xfrm>
          <a:prstGeom prst="borderCallout1">
            <a:avLst>
              <a:gd name="adj1" fmla="val 14508"/>
              <a:gd name="adj2" fmla="val 176"/>
              <a:gd name="adj3" fmla="val 94086"/>
              <a:gd name="adj4" fmla="val -1054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glow rad="127000">
              <a:schemeClr val="accent2">
                <a:lumMod val="40000"/>
                <a:lumOff val="6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08830" tIns="54416" rIns="108830" bIns="54416" rtlCol="0" anchor="ctr"/>
          <a:lstStyle/>
          <a:p>
            <a:r>
              <a:rPr lang="zh-CN" altLang="en-US" sz="33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雨中</a:t>
            </a:r>
            <a:endParaRPr lang="en-US" altLang="zh-CN" sz="33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Freeform 24"/>
          <p:cNvSpPr/>
          <p:nvPr/>
        </p:nvSpPr>
        <p:spPr bwMode="gray">
          <a:xfrm rot="2532995">
            <a:off x="8043979" y="4653111"/>
            <a:ext cx="462634" cy="905907"/>
          </a:xfrm>
          <a:custGeom>
            <a:avLst/>
            <a:gdLst>
              <a:gd name="T0" fmla="*/ 12 w 1824"/>
              <a:gd name="T1" fmla="*/ 2464 h 2648"/>
              <a:gd name="T2" fmla="*/ 56 w 1824"/>
              <a:gd name="T3" fmla="*/ 2120 h 2648"/>
              <a:gd name="T4" fmla="*/ 124 w 1824"/>
              <a:gd name="T5" fmla="*/ 1808 h 2648"/>
              <a:gd name="T6" fmla="*/ 212 w 1824"/>
              <a:gd name="T7" fmla="*/ 1524 h 2648"/>
              <a:gd name="T8" fmla="*/ 316 w 1824"/>
              <a:gd name="T9" fmla="*/ 1270 h 2648"/>
              <a:gd name="T10" fmla="*/ 430 w 1824"/>
              <a:gd name="T11" fmla="*/ 1044 h 2648"/>
              <a:gd name="T12" fmla="*/ 550 w 1824"/>
              <a:gd name="T13" fmla="*/ 846 h 2648"/>
              <a:gd name="T14" fmla="*/ 672 w 1824"/>
              <a:gd name="T15" fmla="*/ 674 h 2648"/>
              <a:gd name="T16" fmla="*/ 792 w 1824"/>
              <a:gd name="T17" fmla="*/ 528 h 2648"/>
              <a:gd name="T18" fmla="*/ 906 w 1824"/>
              <a:gd name="T19" fmla="*/ 408 h 2648"/>
              <a:gd name="T20" fmla="*/ 1010 w 1824"/>
              <a:gd name="T21" fmla="*/ 310 h 2648"/>
              <a:gd name="T22" fmla="*/ 1096 w 1824"/>
              <a:gd name="T23" fmla="*/ 236 h 2648"/>
              <a:gd name="T24" fmla="*/ 1164 w 1824"/>
              <a:gd name="T25" fmla="*/ 184 h 2648"/>
              <a:gd name="T26" fmla="*/ 1208 w 1824"/>
              <a:gd name="T27" fmla="*/ 154 h 2648"/>
              <a:gd name="T28" fmla="*/ 1224 w 1824"/>
              <a:gd name="T29" fmla="*/ 144 h 2648"/>
              <a:gd name="T30" fmla="*/ 1728 w 1824"/>
              <a:gd name="T31" fmla="*/ 56 h 2648"/>
              <a:gd name="T32" fmla="*/ 1568 w 1824"/>
              <a:gd name="T33" fmla="*/ 328 h 2648"/>
              <a:gd name="T34" fmla="*/ 1554 w 1824"/>
              <a:gd name="T35" fmla="*/ 332 h 2648"/>
              <a:gd name="T36" fmla="*/ 1514 w 1824"/>
              <a:gd name="T37" fmla="*/ 346 h 2648"/>
              <a:gd name="T38" fmla="*/ 1452 w 1824"/>
              <a:gd name="T39" fmla="*/ 370 h 2648"/>
              <a:gd name="T40" fmla="*/ 1370 w 1824"/>
              <a:gd name="T41" fmla="*/ 410 h 2648"/>
              <a:gd name="T42" fmla="*/ 1270 w 1824"/>
              <a:gd name="T43" fmla="*/ 466 h 2648"/>
              <a:gd name="T44" fmla="*/ 1158 w 1824"/>
              <a:gd name="T45" fmla="*/ 540 h 2648"/>
              <a:gd name="T46" fmla="*/ 1034 w 1824"/>
              <a:gd name="T47" fmla="*/ 636 h 2648"/>
              <a:gd name="T48" fmla="*/ 904 w 1824"/>
              <a:gd name="T49" fmla="*/ 756 h 2648"/>
              <a:gd name="T50" fmla="*/ 770 w 1824"/>
              <a:gd name="T51" fmla="*/ 900 h 2648"/>
              <a:gd name="T52" fmla="*/ 632 w 1824"/>
              <a:gd name="T53" fmla="*/ 1076 h 2648"/>
              <a:gd name="T54" fmla="*/ 498 w 1824"/>
              <a:gd name="T55" fmla="*/ 1280 h 2648"/>
              <a:gd name="T56" fmla="*/ 370 w 1824"/>
              <a:gd name="T57" fmla="*/ 1518 h 2648"/>
              <a:gd name="T58" fmla="*/ 248 w 1824"/>
              <a:gd name="T59" fmla="*/ 1792 h 2648"/>
              <a:gd name="T60" fmla="*/ 138 w 1824"/>
              <a:gd name="T61" fmla="*/ 2104 h 2648"/>
              <a:gd name="T62" fmla="*/ 42 w 1824"/>
              <a:gd name="T63" fmla="*/ 2456 h 2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lIns="108830" tIns="54416" rIns="108830" bIns="54416"/>
          <a:lstStyle/>
          <a:p>
            <a:endParaRPr lang="zh-CN" altLang="en-US" b="1"/>
          </a:p>
        </p:txBody>
      </p:sp>
      <p:sp>
        <p:nvSpPr>
          <p:cNvPr id="15" name="线形标注 1 14"/>
          <p:cNvSpPr/>
          <p:nvPr/>
        </p:nvSpPr>
        <p:spPr>
          <a:xfrm>
            <a:off x="8880157" y="4764666"/>
            <a:ext cx="1059410" cy="570870"/>
          </a:xfrm>
          <a:prstGeom prst="borderCallout1">
            <a:avLst>
              <a:gd name="adj1" fmla="val 14508"/>
              <a:gd name="adj2" fmla="val 176"/>
              <a:gd name="adj3" fmla="val 94086"/>
              <a:gd name="adj4" fmla="val -1054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glow rad="127000">
              <a:schemeClr val="accent2">
                <a:lumMod val="40000"/>
                <a:lumOff val="6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108830" tIns="54416" rIns="108830" bIns="54416" rtlCol="0" anchor="ctr"/>
          <a:lstStyle/>
          <a:p>
            <a:r>
              <a:rPr lang="zh-CN" altLang="en-US" sz="33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雨后</a:t>
            </a:r>
            <a:endParaRPr lang="en-US" altLang="zh-CN" sz="33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9182" y="1423476"/>
            <a:ext cx="3642197" cy="694670"/>
          </a:xfrm>
          <a:prstGeom prst="rect">
            <a:avLst/>
          </a:prstGeom>
        </p:spPr>
        <p:txBody>
          <a:bodyPr wrap="none" lIns="108830" tIns="54416" rIns="108830" bIns="54416">
            <a:spAutoFit/>
          </a:bodyPr>
          <a:lstStyle/>
          <a:p>
            <a:r>
              <a:rPr lang="zh-CN" altLang="en-US" sz="3800" b="1">
                <a:latin typeface="楷体" panose="02010609060101010101" pitchFamily="49" charset="-122"/>
                <a:ea typeface="楷体" panose="02010609060101010101" pitchFamily="49" charset="-122"/>
              </a:rPr>
              <a:t>黑云翻墨未遮山</a:t>
            </a:r>
            <a:endParaRPr lang="zh-CN" altLang="en-US" sz="3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169489" y="2781723"/>
            <a:ext cx="8856984" cy="556171"/>
          </a:xfrm>
          <a:prstGeom prst="rect">
            <a:avLst/>
          </a:prstGeom>
        </p:spPr>
        <p:txBody>
          <a:bodyPr wrap="square" lIns="108830" tIns="54416" rIns="108830" bIns="54416">
            <a:spAutoFit/>
          </a:bodyPr>
          <a:lstStyle/>
          <a:p>
            <a:r>
              <a:rPr lang="zh-CN" altLang="en-US" sz="29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电闪雷鸣中，漫天的乌云翻卷着，向山头涌去。</a:t>
            </a:r>
            <a:endParaRPr lang="zh-CN" altLang="en-US" sz="29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687494" y="1701603"/>
            <a:ext cx="2950069" cy="2366359"/>
          </a:xfrm>
          <a:prstGeom prst="ellipse">
            <a:avLst/>
          </a:prstGeom>
          <a:blipFill>
            <a:blip r:embed="rId1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30" tIns="54416" rIns="108830" bIns="54416" rtlCol="0" anchor="ctr"/>
          <a:lstStyle/>
          <a:p>
            <a:pPr algn="ctr"/>
            <a:endParaRPr lang="zh-CN" altLang="en-US"/>
          </a:p>
        </p:txBody>
      </p:sp>
      <p:sp>
        <p:nvSpPr>
          <p:cNvPr id="5" name="标题 1"/>
          <p:cNvSpPr txBox="1"/>
          <p:nvPr/>
        </p:nvSpPr>
        <p:spPr bwMode="auto">
          <a:xfrm>
            <a:off x="766615" y="275503"/>
            <a:ext cx="2031999" cy="49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品读诗句</a:t>
            </a:r>
            <a:endParaRPr lang="zh-CN" altLang="zh-CN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BiZDUwYmI5YzQ1MTZkMTlmMTkxNTY1MzQ1OWU1MTEifQ=="/>
  <p:tag name="KSO_WPP_MARK_KEY" val="4c552d0a-6477-4d69-ac98-8550aea29dde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1218</Words>
  <Application>WPS 演示</Application>
  <PresentationFormat>自定义</PresentationFormat>
  <Paragraphs>134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楷体</vt:lpstr>
      <vt:lpstr>Arial</vt:lpstr>
      <vt:lpstr>Calibri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《六月二十七日望湖楼醉书》古诗词三首PPT课件下载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2022-11-03T19:21:00Z</cp:lastPrinted>
  <dcterms:created xsi:type="dcterms:W3CDTF">2022-11-03T19:21:00Z</dcterms:created>
  <dcterms:modified xsi:type="dcterms:W3CDTF">2023-10-26T02:22:25Z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7EA5919CC9174BDA8E1F180637B4C041_12</vt:lpwstr>
  </property>
  <property fmtid="{D5CDD505-2E9C-101B-9397-08002B2CF9AE}" pid="7" name="KSOProductBuildVer">
    <vt:lpwstr>2052-12.1.0.15712</vt:lpwstr>
  </property>
</Properties>
</file>