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3"/>
    <p:sldId id="259" r:id="rId4"/>
    <p:sldId id="260" r:id="rId5"/>
    <p:sldId id="274" r:id="rId6"/>
    <p:sldId id="273" r:id="rId7"/>
    <p:sldId id="262" r:id="rId8"/>
    <p:sldId id="263" r:id="rId9"/>
    <p:sldId id="264" r:id="rId10"/>
    <p:sldId id="266" r:id="rId11"/>
    <p:sldId id="275" r:id="rId12"/>
    <p:sldId id="267" r:id="rId13"/>
    <p:sldId id="270" r:id="rId14"/>
    <p:sldId id="269" r:id="rId15"/>
    <p:sldId id="271" r:id="rId16"/>
    <p:sldId id="272" r:id="rId17"/>
  </p:sldIdLst>
  <p:sldSz cx="12190095" cy="6859270"/>
  <p:notesSz cx="6858000" cy="9144000"/>
  <p:custDataLst>
    <p:tags r:id="rId22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56" y="-522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F7B16-512C-440A-ADAF-97CF37E38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A2D26-9CD0-4C66-AEA6-229D50AEB9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6780" indent="0">
              <a:buNone/>
              <a:defRPr sz="2400"/>
            </a:lvl5pPr>
            <a:lvl6pPr marL="2720975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2" name="五边形 7"/>
          <p:cNvSpPr>
            <a:spLocks noChangeArrowheads="1"/>
          </p:cNvSpPr>
          <p:nvPr userDrawn="1"/>
        </p:nvSpPr>
        <p:spPr bwMode="auto">
          <a:xfrm>
            <a:off x="1" y="189434"/>
            <a:ext cx="2823663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pic>
        <p:nvPicPr>
          <p:cNvPr id="19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30000;&#22253;&#39118;&#20809;.pptx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64712"/>
            <a:ext cx="12190413" cy="940910"/>
          </a:xfrm>
          <a:prstGeom prst="rect">
            <a:avLst/>
          </a:prstGeom>
          <a:noFill/>
        </p:spPr>
        <p:txBody>
          <a:bodyPr wrap="square" lIns="108850" tIns="54425" rIns="108850" bIns="54425" rtlCol="0">
            <a:spAutoFit/>
          </a:bodyPr>
          <a:lstStyle/>
          <a:p>
            <a:pPr algn="ctr"/>
            <a:r>
              <a:rPr lang="zh-CN" altLang="en-US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西江月</a:t>
            </a:r>
            <a:r>
              <a:rPr lang="en-US" altLang="zh-CN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•</a:t>
            </a:r>
            <a:r>
              <a:rPr lang="zh-CN" altLang="en-US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夜行黄沙道中</a:t>
            </a:r>
            <a:endParaRPr lang="zh-CN" altLang="en-US" sz="5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0" y="261442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50" tIns="54425" rIns="108850" bIns="54425" rtlCol="0" anchor="ctr">
            <a:noAutofit/>
          </a:bodyPr>
          <a:lstStyle/>
          <a:p>
            <a:pPr marL="0" marR="0" lvl="0" indent="0" algn="ctr" defTabSz="10883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第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3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</a:t>
            </a:r>
            <a:endParaRPr kumimoji="0" lang="zh-CN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34566" y="1629594"/>
            <a:ext cx="11449272" cy="14487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词人辛弃疾走在乡间的小路上，一路上碰到许多纳凉的老农，都在说着“今年真是一个丰收年”。池塘里，传来一片青蛙的叫声，似乎也在争说丰年。</a:t>
            </a:r>
            <a:endParaRPr lang="zh-CN" altLang="en-US" sz="5700" b="1" dirty="0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262558" y="261442"/>
            <a:ext cx="203200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</a:t>
            </a:r>
            <a:r>
              <a:rPr lang="zh-CN" altLang="en-US" sz="32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导读</a:t>
            </a:r>
            <a:endParaRPr lang="zh-CN" altLang="zh-CN" sz="32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06574" y="1344419"/>
            <a:ext cx="9538304" cy="10024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indent="3175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9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29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词人疾步向前走，想找个避雨的地方，过去熟悉的茅店就在社林的旁边，词人为什么找不到了呢？</a:t>
            </a:r>
            <a:endParaRPr lang="zh-CN" altLang="en-US" sz="5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47450" y="2931387"/>
            <a:ext cx="10545846" cy="8485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indent="3175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）道路非常弯曲、林木茂盛。</a:t>
            </a:r>
            <a:endParaRPr lang="zh-CN" altLang="en-US" sz="1700" b="1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4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）词人沉浸在“稻花香里说丰年，听取蛙声一片”的愉悦心境之中。</a:t>
            </a:r>
            <a:endParaRPr lang="zh-CN" altLang="en-US" sz="5200" b="1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364467"/>
            <a:ext cx="6811374" cy="602355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山重水复疑无路，柳暗花明又一村。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334566" y="261442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拓展应用</a:t>
            </a:r>
            <a:endParaRPr lang="zh-CN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846734" y="1413570"/>
            <a:ext cx="8047290" cy="2572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108850" tIns="54425" rIns="108850" bIns="54425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西江月</a:t>
            </a:r>
            <a:r>
              <a:rPr lang="zh-CN" altLang="zh-CN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·</a:t>
            </a:r>
            <a:r>
              <a:rPr lang="zh-CN" altLang="en-US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夜行黄沙道中</a:t>
            </a:r>
            <a:endParaRPr lang="zh-CN" altLang="en-US" sz="3200" b="1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3200" b="1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所见、所闻、所听</a:t>
            </a:r>
            <a:r>
              <a:rPr lang="zh-CN" altLang="zh-CN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en-US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对丰收的喜悦之情</a:t>
            </a:r>
            <a:endParaRPr lang="zh-CN" altLang="en-US" sz="3200" b="1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3200" b="1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天外星临、山前雨落、社林依旧、溪桥忽见</a:t>
            </a:r>
            <a:endParaRPr lang="zh-CN" altLang="en-US" sz="3200" b="1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574" y="261442"/>
            <a:ext cx="2162673" cy="602355"/>
          </a:xfrm>
          <a:prstGeom prst="rect">
            <a:avLst/>
          </a:prstGeom>
          <a:noFill/>
        </p:spPr>
        <p:txBody>
          <a:bodyPr wrap="square" lIns="108850" tIns="54425" rIns="108850" bIns="54425" rtlCol="0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02718" y="1785454"/>
            <a:ext cx="8856984" cy="2079683"/>
          </a:xfrm>
          <a:prstGeom prst="rect">
            <a:avLst/>
          </a:prstGeom>
        </p:spPr>
        <p:txBody>
          <a:bodyPr wrap="square" lIns="108850" tIns="54425" rIns="108850" bIns="54425">
            <a:spAutoFit/>
          </a:bodyPr>
          <a:lstStyle/>
          <a:p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搜集背诵其他田园诗和辛弃疾的其他词、把这美景画下来、给它配上曲子唱一唱、配上意境画、写一篇散文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334566" y="333450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  <a:endParaRPr lang="zh-CN" altLang="zh-CN" sz="32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4566" y="1465432"/>
            <a:ext cx="111612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《西江月·夜行黄沙道中》描写的时间是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，地点是</a:t>
            </a:r>
            <a:r>
              <a:rPr lang="en-US" altLang="zh-CN" sz="32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_       ___________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，西江月是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，夜行黄沙道中是</a:t>
            </a: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，表达了诗人</a:t>
            </a:r>
            <a:r>
              <a:rPr lang="en-US" altLang="zh-CN" sz="32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_                         _             </a:t>
            </a:r>
            <a:r>
              <a:rPr lang="zh-CN" altLang="zh-CN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之情。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334566" y="333450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  <a:endParaRPr lang="zh-CN" altLang="zh-CN" sz="32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03518" y="1443934"/>
            <a:ext cx="215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夏天的夜晚</a:t>
            </a:r>
            <a:r>
              <a:rPr lang="en-US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84427" y="194999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有山有水的农村田野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84682" y="1949998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词牌名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7856" y="243425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题目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04631" y="2425415"/>
            <a:ext cx="6585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对丰收之年的喜悦</a:t>
            </a: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对农村生活的热爱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70670" y="1845618"/>
            <a:ext cx="993710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）古人常常借月亮遥寄自己的思念，请你写出两句。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zh-CN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333450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发散思维</a:t>
            </a:r>
            <a:endParaRPr lang="zh-CN" altLang="en-US" sz="28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90750" y="2880732"/>
            <a:ext cx="71516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露从今夜白，月是故乡明。——杜甫</a:t>
            </a:r>
            <a:r>
              <a:rPr lang="en-US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8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海上生明月，天涯共此时。——张九龄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20500" y="10185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Administrator\AppData\Roaming\Tencent\Users\906692210\QQ\WinTemp\RichOle\CSE260DN0~X6K5[VX{SPFG8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54846" y="1"/>
            <a:ext cx="9329160" cy="6891484"/>
          </a:xfrm>
          <a:prstGeom prst="rect">
            <a:avLst/>
          </a:prstGeom>
          <a:noFill/>
        </p:spPr>
      </p:pic>
      <p:sp>
        <p:nvSpPr>
          <p:cNvPr id="31745" name="AutoShape 1" descr="C:\Users\Administrator\AppData\Roaming\Tencent\Users\906692210\QQ\WinTemp\RichOle\P7J7~5I15uN9VKZ}S{MRJ.png"/>
          <p:cNvSpPr>
            <a:spLocks noChangeAspect="1" noChangeArrowheads="1"/>
          </p:cNvSpPr>
          <p:nvPr/>
        </p:nvSpPr>
        <p:spPr bwMode="auto">
          <a:xfrm>
            <a:off x="0" y="0"/>
            <a:ext cx="406347" cy="304871"/>
          </a:xfrm>
          <a:prstGeom prst="rect">
            <a:avLst/>
          </a:prstGeom>
          <a:noFill/>
        </p:spPr>
        <p:txBody>
          <a:bodyPr vert="horz" wrap="square" lIns="108850" tIns="54425" rIns="108850" bIns="54425" numCol="1" anchor="t" anchorCtr="0" compatLnSpc="1"/>
          <a:lstStyle/>
          <a:p>
            <a:endParaRPr lang="zh-CN" altLang="en-US"/>
          </a:p>
        </p:txBody>
      </p:sp>
      <p:sp>
        <p:nvSpPr>
          <p:cNvPr id="31746" name="AutoShape 2" descr="C:\Users\Administrator\AppData\Roaming\Tencent\Users\906692210\QQ\WinTemp\RichOle\P7J7~5I15uN9VKZ}S{MRJ.png"/>
          <p:cNvSpPr>
            <a:spLocks noChangeAspect="1" noChangeArrowheads="1"/>
          </p:cNvSpPr>
          <p:nvPr/>
        </p:nvSpPr>
        <p:spPr bwMode="auto">
          <a:xfrm>
            <a:off x="0" y="0"/>
            <a:ext cx="406347" cy="304871"/>
          </a:xfrm>
          <a:prstGeom prst="rect">
            <a:avLst/>
          </a:prstGeom>
          <a:noFill/>
        </p:spPr>
        <p:txBody>
          <a:bodyPr vert="horz" wrap="square" lIns="108850" tIns="54425" rIns="108850" bIns="54425" numCol="1" anchor="t" anchorCtr="0" compatLnSpc="1"/>
          <a:lstStyle/>
          <a:p>
            <a:endParaRPr lang="zh-CN" altLang="en-US"/>
          </a:p>
        </p:txBody>
      </p:sp>
      <p:sp>
        <p:nvSpPr>
          <p:cNvPr id="5" name="标题 1"/>
          <p:cNvSpPr txBox="1"/>
          <p:nvPr/>
        </p:nvSpPr>
        <p:spPr bwMode="auto">
          <a:xfrm>
            <a:off x="0" y="261442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50" tIns="54425" rIns="108850" bIns="54425" rtlCol="0" anchor="ctr">
            <a:noAutofit/>
          </a:bodyPr>
          <a:lstStyle/>
          <a:p>
            <a:pPr marL="0" marR="0" lvl="0" indent="0" algn="ctr" defTabSz="10883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读准字音</a:t>
            </a:r>
            <a:endParaRPr kumimoji="0" lang="zh-CN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06574" y="1269554"/>
            <a:ext cx="11521280" cy="44187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“西江月”是这首词的词牌名，“夜行黄沙道中”是这首词的题目。</a:t>
            </a:r>
            <a:endParaRPr lang="en-US" altLang="zh-CN" sz="3600" b="1" dirty="0" smtClean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3600" b="1" dirty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时间：夜晚。</a:t>
            </a:r>
            <a:endParaRPr lang="en-US" altLang="zh-CN" sz="3600" b="1" dirty="0" smtClean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地点：黄沙，即黄沙岭，在江西省上饶县西面。那儿风景优美，农田水利条件好。</a:t>
            </a:r>
            <a:endParaRPr lang="en-US" altLang="zh-CN" sz="3600" b="1" dirty="0" smtClean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事情：行走在黄沙岭的道路上。</a:t>
            </a:r>
            <a:endParaRPr lang="zh-CN" altLang="en-US" sz="3600" b="1" dirty="0" smtClean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118542" y="261442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50" tIns="54425" rIns="108850" bIns="54425" rtlCol="0" anchor="ctr">
            <a:noAutofit/>
          </a:bodyPr>
          <a:lstStyle/>
          <a:p>
            <a:pPr marL="0" marR="0" lvl="0" indent="0" algn="ctr" defTabSz="10883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解析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诗题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34566" y="1341562"/>
            <a:ext cx="11449272" cy="30030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辛弃疾（</a:t>
            </a:r>
            <a:r>
              <a:rPr lang="en-US" altLang="zh-CN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1140—1207</a:t>
            </a:r>
            <a:r>
              <a:rPr lang="zh-CN" altLang="en-US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年）：南宋</a:t>
            </a:r>
            <a:r>
              <a:rPr lang="zh-CN" altLang="en-US" sz="4000" b="1" dirty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豪放派</a:t>
            </a:r>
            <a:r>
              <a:rPr lang="zh-CN" altLang="en-US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词人，</a:t>
            </a:r>
            <a:r>
              <a:rPr lang="zh-CN" altLang="en-US" sz="4000" b="1" dirty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有“词中之龙”之称。与苏轼合称“苏辛”，与李清照并称“济南二安”</a:t>
            </a:r>
            <a:r>
              <a:rPr lang="zh-CN" altLang="en-US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。曾遭贬职，</a:t>
            </a:r>
            <a:r>
              <a:rPr lang="zh-CN" altLang="en-US" sz="4000" b="1" dirty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在黄沙闲居多年，</a:t>
            </a:r>
            <a:r>
              <a:rPr lang="zh-CN" altLang="en-US" sz="4000" b="1" dirty="0" smtClean="0">
                <a:solidFill>
                  <a:srgbClr val="0B0BB9"/>
                </a:solidFill>
                <a:latin typeface="+mj-ea"/>
                <a:ea typeface="+mj-ea"/>
                <a:cs typeface="宋体" panose="02010600030101010101" pitchFamily="2" charset="-122"/>
              </a:rPr>
              <a:t>对黄沙一带非常熟悉。</a:t>
            </a:r>
            <a:endParaRPr lang="zh-CN" altLang="en-US" sz="4000" b="1" dirty="0" smtClean="0">
              <a:solidFill>
                <a:srgbClr val="0B0BB9"/>
              </a:solidFill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118542" y="261442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50" tIns="54425" rIns="108850" bIns="54425" rtlCol="0" anchor="ctr">
            <a:noAutofit/>
          </a:bodyPr>
          <a:lstStyle/>
          <a:p>
            <a:pPr marL="0" marR="0" lvl="0" indent="0" algn="ctr" defTabSz="10883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作者简介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 bwMode="auto">
          <a:xfrm>
            <a:off x="0" y="261442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50" tIns="54425" rIns="108850" bIns="54425" rtlCol="0" anchor="ctr">
            <a:noAutofit/>
          </a:bodyPr>
          <a:lstStyle/>
          <a:p>
            <a:pPr marL="0" marR="0" lvl="0" indent="0" algn="ctr" defTabSz="10883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写作背景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1701602"/>
            <a:ext cx="10369152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         </a:t>
            </a:r>
            <a:r>
              <a:rPr lang="zh-CN" altLang="en-US" sz="4000" b="1" dirty="0" smtClean="0">
                <a:solidFill>
                  <a:srgbClr val="0B0BB9"/>
                </a:solidFill>
              </a:rPr>
              <a:t>这</a:t>
            </a:r>
            <a:r>
              <a:rPr lang="zh-CN" altLang="en-US" sz="4000" b="1" dirty="0">
                <a:solidFill>
                  <a:srgbClr val="0B0BB9"/>
                </a:solidFill>
              </a:rPr>
              <a:t>首词是写于辛弃疾晚年退隐江西</a:t>
            </a:r>
            <a:r>
              <a:rPr lang="zh-CN" altLang="en-US" sz="4000" b="1" dirty="0" smtClean="0">
                <a:solidFill>
                  <a:srgbClr val="0B0BB9"/>
                </a:solidFill>
              </a:rPr>
              <a:t>农村</a:t>
            </a:r>
            <a:r>
              <a:rPr lang="zh-CN" altLang="en-US" sz="4000" b="1" dirty="0">
                <a:solidFill>
                  <a:srgbClr val="0B0BB9"/>
                </a:solidFill>
              </a:rPr>
              <a:t>之时</a:t>
            </a:r>
            <a:r>
              <a:rPr lang="zh-CN" altLang="en-US" sz="4000" b="1" dirty="0" smtClean="0">
                <a:solidFill>
                  <a:srgbClr val="0B0BB9"/>
                </a:solidFill>
              </a:rPr>
              <a:t>。辛弃疾</a:t>
            </a:r>
            <a:r>
              <a:rPr lang="zh-CN" altLang="en-US" sz="4000" b="1" dirty="0">
                <a:solidFill>
                  <a:srgbClr val="0B0BB9"/>
                </a:solidFill>
              </a:rPr>
              <a:t>一直关心人民疾苦，常常因</a:t>
            </a:r>
            <a:r>
              <a:rPr lang="zh-CN" altLang="en-US" sz="4000" b="1" dirty="0" smtClean="0">
                <a:solidFill>
                  <a:srgbClr val="0B0BB9"/>
                </a:solidFill>
              </a:rPr>
              <a:t>农民</a:t>
            </a:r>
            <a:r>
              <a:rPr lang="zh-CN" altLang="en-US" sz="4000" b="1" dirty="0">
                <a:solidFill>
                  <a:srgbClr val="0B0BB9"/>
                </a:solidFill>
              </a:rPr>
              <a:t>的丰收在望而喜悦，也为百姓疾苦而</a:t>
            </a:r>
            <a:r>
              <a:rPr lang="zh-CN" altLang="en-US" sz="4000" b="1" dirty="0" smtClean="0">
                <a:solidFill>
                  <a:srgbClr val="0B0BB9"/>
                </a:solidFill>
              </a:rPr>
              <a:t>伤怀。</a:t>
            </a:r>
            <a:endParaRPr lang="zh-CN" altLang="en-US" sz="4000" b="1" dirty="0">
              <a:solidFill>
                <a:srgbClr val="0B0BB9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47578" y="1913031"/>
            <a:ext cx="10448228" cy="23412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indent="3175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明月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别枝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惊鹊，清风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半夜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鸣蝉。稻花香里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说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丰年，听取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蛙声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一片。</a:t>
            </a:r>
            <a:endParaRPr lang="zh-CN" altLang="en-US" sz="19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endParaRPr lang="en-US" altLang="zh-CN" sz="29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七八个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星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天外，两三点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雨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山前。旧时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茅店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社林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边，路转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溪桥</a:t>
            </a:r>
            <a:r>
              <a:rPr lang="en-US" altLang="zh-CN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29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忽见。</a:t>
            </a:r>
            <a:endParaRPr lang="zh-CN" altLang="en-US" sz="57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2958" y="872878"/>
            <a:ext cx="3752844" cy="556189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zh-CN" altLang="en-US" sz="29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西江月</a:t>
            </a:r>
            <a:r>
              <a:rPr lang="en-US" altLang="zh-CN" sz="29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•</a:t>
            </a:r>
            <a:r>
              <a:rPr lang="zh-CN" altLang="en-US" sz="29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夜行黄沙道中</a:t>
            </a:r>
            <a:endParaRPr lang="zh-CN" altLang="en-US" sz="29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95006" y="1425428"/>
            <a:ext cx="2637154" cy="556189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en-US" altLang="zh-CN" sz="2900" b="1" smtClean="0">
                <a:latin typeface="楷体" panose="02010609060101010101" pitchFamily="49" charset="-122"/>
                <a:ea typeface="楷体" panose="02010609060101010101" pitchFamily="49" charset="-122"/>
              </a:rPr>
              <a:t>〔</a:t>
            </a:r>
            <a:r>
              <a:rPr lang="zh-CN" altLang="en-US" sz="2900" b="1" smtClean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900" b="1" smtClean="0">
                <a:latin typeface="楷体" panose="02010609060101010101" pitchFamily="49" charset="-122"/>
                <a:ea typeface="楷体" panose="02010609060101010101" pitchFamily="49" charset="-122"/>
              </a:rPr>
              <a:t>〕</a:t>
            </a:r>
            <a:r>
              <a:rPr lang="zh-CN" altLang="en-US" sz="2900" b="1" smtClean="0">
                <a:latin typeface="楷体" panose="02010609060101010101" pitchFamily="49" charset="-122"/>
                <a:ea typeface="楷体" panose="02010609060101010101" pitchFamily="49" charset="-122"/>
              </a:rPr>
              <a:t> 辛弃疾</a:t>
            </a:r>
            <a:endParaRPr lang="zh-CN" altLang="en-US" sz="2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270523"/>
            <a:ext cx="1861301" cy="602355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朗读节奏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808926" y="1476151"/>
            <a:ext cx="6095207" cy="1002465"/>
          </a:xfrm>
          <a:prstGeom prst="rect">
            <a:avLst/>
          </a:prstGeom>
        </p:spPr>
        <p:txBody>
          <a:bodyPr lIns="108850" tIns="54425" rIns="108850" bIns="54425">
            <a:spAutoFit/>
          </a:bodyPr>
          <a:lstStyle/>
          <a:p>
            <a:r>
              <a:rPr lang="zh-CN" altLang="en-US" sz="29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明月别枝惊鹊，清风半夜鸣蝉。</a:t>
            </a:r>
            <a:endParaRPr lang="en-US" altLang="zh-CN" sz="29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9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稻花香里说丰年，听取蛙声一片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sp>
        <p:nvSpPr>
          <p:cNvPr id="4" name="矩形 3">
            <a:hlinkClick r:id="rId1" action="ppaction://hlinkpres?slideindex=1&amp;slidetitle="/>
          </p:cNvPr>
          <p:cNvSpPr/>
          <p:nvPr/>
        </p:nvSpPr>
        <p:spPr>
          <a:xfrm>
            <a:off x="1808926" y="2929058"/>
            <a:ext cx="5759804" cy="479245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所见：明月、别枝、惊鹊、鸣蝉、稻子。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08926" y="3357786"/>
            <a:ext cx="2374262" cy="479245"/>
          </a:xfrm>
          <a:prstGeom prst="rect">
            <a:avLst/>
          </a:prstGeom>
        </p:spPr>
        <p:txBody>
          <a:bodyPr wrap="none" lIns="108850" tIns="54425" rIns="108850" bIns="54425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所闻：稻花香。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08926" y="3786513"/>
            <a:ext cx="6204040" cy="479245"/>
          </a:xfrm>
          <a:prstGeom prst="rect">
            <a:avLst/>
          </a:prstGeom>
        </p:spPr>
        <p:txBody>
          <a:bodyPr wrap="square" lIns="108850" tIns="54425" rIns="108850" bIns="54425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所听：蝉鸣、鹊啼、蛙声、说丰年。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标题 1"/>
          <p:cNvSpPr txBox="1"/>
          <p:nvPr/>
        </p:nvSpPr>
        <p:spPr bwMode="auto">
          <a:xfrm>
            <a:off x="478582" y="257763"/>
            <a:ext cx="203200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词句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</a:t>
            </a:r>
            <a:endParaRPr lang="zh-CN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flipV="1">
            <a:off x="2638823" y="1455534"/>
            <a:ext cx="792088" cy="619643"/>
          </a:xfrm>
          <a:prstGeom prst="ellipse">
            <a:avLst/>
          </a:prstGeom>
          <a:grpFill/>
          <a:ln w="3810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8" tIns="40819" rIns="81638" bIns="40819" rtlCol="0" anchor="ctr"/>
          <a:lstStyle/>
          <a:p>
            <a:pPr algn="ctr"/>
            <a:endParaRPr lang="zh-CN" altLang="en-US" b="1"/>
          </a:p>
        </p:txBody>
      </p:sp>
      <p:sp>
        <p:nvSpPr>
          <p:cNvPr id="10" name="线形标注 1 9"/>
          <p:cNvSpPr/>
          <p:nvPr/>
        </p:nvSpPr>
        <p:spPr>
          <a:xfrm>
            <a:off x="4208608" y="731735"/>
            <a:ext cx="1954640" cy="489565"/>
          </a:xfrm>
          <a:prstGeom prst="borderCallout1">
            <a:avLst>
              <a:gd name="adj1" fmla="val 14508"/>
              <a:gd name="adj2" fmla="val 176"/>
              <a:gd name="adj3" fmla="val 94086"/>
              <a:gd name="adj4" fmla="val -10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127000">
              <a:schemeClr val="accent2">
                <a:lumMod val="40000"/>
                <a:lumOff val="6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r>
              <a:rPr lang="zh-CN" altLang="en-US" sz="2400" b="1"/>
              <a:t>横斜的</a:t>
            </a:r>
            <a:r>
              <a:rPr lang="zh-CN" altLang="en-US" sz="2400" b="1" smtClean="0"/>
              <a:t>树枝</a:t>
            </a:r>
            <a:endParaRPr lang="en-US" altLang="zh-CN" sz="24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Freeform 24"/>
          <p:cNvSpPr/>
          <p:nvPr/>
        </p:nvSpPr>
        <p:spPr bwMode="gray">
          <a:xfrm rot="2532995">
            <a:off x="3293719" y="534368"/>
            <a:ext cx="447867" cy="1177144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08850" tIns="54425" rIns="108850" bIns="54425"/>
          <a:lstStyle/>
          <a:p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62558" y="1485578"/>
            <a:ext cx="11449272" cy="189501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50" tIns="54425" rIns="108850" bIns="5442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900" b="1" dirty="0" smtClean="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sz="2900" b="1" dirty="0" smtClean="0">
                <a:solidFill>
                  <a:srgbClr val="0B0BB9"/>
                </a:solidFill>
                <a:latin typeface="Calibri" panose="020F0502020204030204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900" b="1" dirty="0" smtClean="0">
                <a:solidFill>
                  <a:srgbClr val="0B0BB9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光十分明亮，把沉睡的鹊儿都惊醒了，扑棱棱地离开枝头，飞起来了，引起树枝摇曳。半夜里，清风徐徐地吹来，让人感到真凉爽、舒服，风儿还送来一声声蝉的鸣叫，似乎在唱歌呢！田野里，稻花开了，一阵阵清香扑鼻而来，让人感到神清气爽。</a:t>
            </a:r>
            <a:endParaRPr lang="zh-CN" altLang="en-US" sz="5700" b="1" dirty="0" smtClean="0">
              <a:solidFill>
                <a:srgbClr val="0B0BB9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262558" y="261442"/>
            <a:ext cx="203200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导读</a:t>
            </a:r>
            <a:endParaRPr lang="zh-CN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0830" y="1485578"/>
            <a:ext cx="6552728" cy="1125576"/>
          </a:xfrm>
          <a:prstGeom prst="rect">
            <a:avLst/>
          </a:prstGeom>
        </p:spPr>
        <p:txBody>
          <a:bodyPr wrap="square" lIns="108850" tIns="54425" rIns="108850" bIns="54425">
            <a:spAutoFit/>
          </a:bodyPr>
          <a:lstStyle/>
          <a:p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七八个星天外，两三点雨山前。</a:t>
            </a:r>
            <a:endParaRPr lang="en-US" altLang="zh-CN" sz="33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300" b="1" smtClean="0">
                <a:latin typeface="楷体" panose="02010609060101010101" pitchFamily="49" charset="-122"/>
                <a:ea typeface="楷体" panose="02010609060101010101" pitchFamily="49" charset="-122"/>
              </a:rPr>
              <a:t>旧时茅店社林边，路转溪桥忽见。</a:t>
            </a:r>
            <a:endParaRPr lang="zh-CN" altLang="en-US" sz="33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406574" y="261442"/>
            <a:ext cx="203200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词句品读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BiZDUwYmI5YzQ1MTZkMTlmMTkxNTY1MzQ1OWU1MTEifQ=="/>
  <p:tag name="KSO_WPP_MARK_KEY" val="1cd9e019-e984-465d-9ada-38e29f114cc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WPS 演示</Application>
  <PresentationFormat>自定义</PresentationFormat>
  <Paragraphs>102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Calibri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2022-11-03T19:20:00Z</cp:lastPrinted>
  <dcterms:created xsi:type="dcterms:W3CDTF">2022-11-03T19:20:00Z</dcterms:created>
  <dcterms:modified xsi:type="dcterms:W3CDTF">2023-10-26T02:23:15Z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65FCA71419144BE0BD76994980FB937C_12</vt:lpwstr>
  </property>
  <property fmtid="{D5CDD505-2E9C-101B-9397-08002B2CF9AE}" pid="3" name="KSOProductBuildVer">
    <vt:lpwstr>2052-12.1.0.15712</vt:lpwstr>
  </property>
</Properties>
</file>