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1181" r:id="rId3"/>
    <p:sldId id="1188" r:id="rId4"/>
    <p:sldId id="258" r:id="rId5"/>
    <p:sldId id="259" r:id="rId6"/>
    <p:sldId id="1184" r:id="rId7"/>
    <p:sldId id="1152" r:id="rId8"/>
    <p:sldId id="1185" r:id="rId9"/>
    <p:sldId id="1149" r:id="rId10"/>
    <p:sldId id="1147" r:id="rId11"/>
    <p:sldId id="329" r:id="rId12"/>
    <p:sldId id="1150" r:id="rId14"/>
    <p:sldId id="264" r:id="rId15"/>
    <p:sldId id="1148" r:id="rId16"/>
    <p:sldId id="274" r:id="rId17"/>
    <p:sldId id="296" r:id="rId18"/>
    <p:sldId id="1172" r:id="rId19"/>
    <p:sldId id="1173" r:id="rId20"/>
    <p:sldId id="1174" r:id="rId21"/>
    <p:sldId id="1175" r:id="rId22"/>
    <p:sldId id="280" r:id="rId23"/>
    <p:sldId id="281" r:id="rId24"/>
    <p:sldId id="282" r:id="rId25"/>
    <p:sldId id="1190" r:id="rId26"/>
    <p:sldId id="265" r:id="rId27"/>
    <p:sldId id="276" r:id="rId28"/>
    <p:sldId id="273" r:id="rId29"/>
    <p:sldId id="278" r:id="rId30"/>
    <p:sldId id="1191" r:id="rId31"/>
    <p:sldId id="263" r:id="rId32"/>
    <p:sldId id="1178" r:id="rId33"/>
    <p:sldId id="1179" r:id="rId34"/>
    <p:sldId id="290" r:id="rId35"/>
    <p:sldId id="1177" r:id="rId36"/>
  </p:sldIdLst>
  <p:sldSz cx="12192000" cy="6858000"/>
  <p:notesSz cx="6858000" cy="9144000"/>
  <p:custDataLst>
    <p:tags r:id="rId4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990" y="-432"/>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gs" Target="tags/tag254.xml"/><Relationship Id="rId4" Type="http://schemas.openxmlformats.org/officeDocument/2006/relationships/slide" Target="slides/slide2.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custDataLst>
              <p:tags r:id="rId1"/>
            </p:custDataLst>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custDataLst>
              <p:tags r:id="rId2"/>
            </p:custDataLst>
          </p:nvPr>
        </p:nvSpPr>
        <p:spPr>
          <a:xfrm>
            <a:off x="3884613" y="0"/>
            <a:ext cx="2971800" cy="458788"/>
          </a:xfrm>
          <a:prstGeom prst="rect">
            <a:avLst/>
          </a:prstGeom>
        </p:spPr>
        <p:txBody>
          <a:bodyPr vert="horz" lIns="91440" tIns="45720" rIns="91440" bIns="45720" rtlCol="0"/>
          <a:lstStyle>
            <a:lvl1pPr algn="r">
              <a:defRPr sz="1200"/>
            </a:lvl1pPr>
          </a:lstStyle>
          <a:p>
            <a:fld id="{3867C994-087A-4286-ABD8-2B0CA43C155E}" type="datetimeFigureOut">
              <a:rPr lang="zh-CN" altLang="en-US" smtClean="0"/>
            </a:fld>
            <a:endParaRPr lang="zh-CN" altLang="en-US"/>
          </a:p>
        </p:txBody>
      </p:sp>
      <p:sp>
        <p:nvSpPr>
          <p:cNvPr id="4" name="幻灯片图像占位符 3"/>
          <p:cNvSpPr>
            <a:spLocks noGrp="1" noRot="1" noChangeAspect="1"/>
          </p:cNvSpPr>
          <p:nvPr>
            <p:ph type="sldImg" idx="2"/>
            <p:custDataLst>
              <p:tags r:id="rId3"/>
            </p:custDataLst>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custDataLst>
              <p:tags r:id="rId4"/>
            </p:custDataLst>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custDataLst>
              <p:tags r:id="rId5"/>
            </p:custDataLst>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custDataLst>
              <p:tags r:id="rId6"/>
            </p:custDataLst>
          </p:nvPr>
        </p:nvSpPr>
        <p:spPr>
          <a:xfrm>
            <a:off x="3884613" y="8685213"/>
            <a:ext cx="2971800" cy="458787"/>
          </a:xfrm>
          <a:prstGeom prst="rect">
            <a:avLst/>
          </a:prstGeom>
        </p:spPr>
        <p:txBody>
          <a:bodyPr vert="horz" lIns="91440" tIns="45720" rIns="91440" bIns="45720" rtlCol="0" anchor="b"/>
          <a:lstStyle>
            <a:lvl1pPr algn="r">
              <a:defRPr sz="1200"/>
            </a:lvl1pPr>
          </a:lstStyle>
          <a:p>
            <a:fld id="{12E625D7-FB13-4F97-BDAD-648B63A6285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00B69A42-F48C-4E9B-BEAC-BA3C48F0CCC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custDataLst>
              <p:tags r:id="rId3"/>
            </p:custDataLst>
          </p:nvPr>
        </p:nvSpPr>
        <p:spPr>
          <a:noFill/>
        </p:spPr>
        <p:txBody>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fld id="{BEE5492A-7F1E-417F-9404-15695C9D2DB0}" type="slidenum">
              <a:rPr lang="en-US" altLang="zh-CN" sz="1200"/>
            </a:fld>
            <a:endParaRPr lang="en-US" altLang="zh-CN" sz="1200"/>
          </a:p>
        </p:txBody>
      </p:sp>
      <p:sp>
        <p:nvSpPr>
          <p:cNvPr id="28675" name="Rectangle 2"/>
          <p:cNvSpPr>
            <a:spLocks noGrp="1" noRot="1" noChangeAspect="1" noChangeArrowheads="1" noTextEdit="1"/>
          </p:cNvSpPr>
          <p:nvPr>
            <p:ph type="sldImg"/>
            <p:custDataLst>
              <p:tags r:id="rId4"/>
            </p:custDataLst>
          </p:nvPr>
        </p:nvSpPr>
        <p:spPr/>
      </p:sp>
      <p:sp>
        <p:nvSpPr>
          <p:cNvPr id="28676" name="Rectangle 3"/>
          <p:cNvSpPr>
            <a:spLocks noGrp="1" noChangeArrowheads="1"/>
          </p:cNvSpPr>
          <p:nvPr>
            <p:ph type="body" idx="1"/>
            <p:custDataLst>
              <p:tags r:id="rId5"/>
            </p:custDataLst>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10"/>
            <p:custDataLst>
              <p:tags r:id="rId5"/>
            </p:custDataLst>
          </p:nvPr>
        </p:nvSpPr>
        <p:spPr/>
        <p:txBody>
          <a:bodyPr/>
          <a:lstStyle/>
          <a:p>
            <a:fld id="{C30BEE4F-6F12-4BED-B217-5C5766AB80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6" Type="http://schemas.openxmlformats.org/officeDocument/2006/relationships/image" Target="../media/image7.png"/><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tags" Target="../tags/tag67.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tags" Target="../tags/tag68.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tags" Target="../tags/tag69.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tags" Target="../tags/tag70.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tags" Target="../tags/tag7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tags" Target="../tags/tag72.xm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82.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image" Target="../media/image5.png"/><Relationship Id="rId8" Type="http://schemas.openxmlformats.org/officeDocument/2006/relationships/tags" Target="../tags/tag3.xml"/><Relationship Id="rId7" Type="http://schemas.microsoft.com/office/2007/relationships/hdphoto" Target="../media/image4.wdp"/><Relationship Id="rId6" Type="http://schemas.openxmlformats.org/officeDocument/2006/relationships/image" Target="../media/image3.png"/><Relationship Id="rId5" Type="http://schemas.openxmlformats.org/officeDocument/2006/relationships/tags" Target="../tags/tag2.xml"/><Relationship Id="rId4" Type="http://schemas.microsoft.com/office/2007/relationships/hdphoto" Target="../media/image2.wdp"/><Relationship Id="rId3" Type="http://schemas.openxmlformats.org/officeDocument/2006/relationships/image" Target="../media/image1.png"/><Relationship Id="rId2" Type="http://schemas.openxmlformats.org/officeDocument/2006/relationships/tags" Target="../tags/tag1.xml"/><Relationship Id="rId11" Type="http://schemas.openxmlformats.org/officeDocument/2006/relationships/tags" Target="../tags/tag4.xml"/><Relationship Id="rId10" Type="http://schemas.microsoft.com/office/2007/relationships/hdphoto" Target="../media/image6.wd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custDataLst>
              <p:tags r:id="rId4"/>
            </p:custDataLst>
          </p:nvPr>
        </p:nvSpPr>
        <p:spPr/>
        <p:txBody>
          <a:bodyPr/>
          <a:lstStyle/>
          <a:p>
            <a:fld id="{078566F4-EDBC-41F2-88FA-7F0BA49FF948}"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custDataLst>
              <p:tags r:id="rId4"/>
            </p:custDataLst>
          </p:nvPr>
        </p:nvSpPr>
        <p:spPr/>
        <p:txBody>
          <a:bodyPr/>
          <a:lstStyle/>
          <a:p>
            <a:fld id="{078566F4-EDBC-41F2-88FA-7F0BA49FF948}"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custDataLst>
              <p:tags r:id="rId3"/>
            </p:custDataLst>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custDataLst>
              <p:tags r:id="rId4"/>
            </p:custDataLst>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2"/>
            </p:custDataLst>
          </p:nvPr>
        </p:nvSpPr>
        <p:spPr/>
        <p:txBody>
          <a:bodyPr/>
          <a:lstStyle/>
          <a:p>
            <a:fld id="{304AE015-A033-47BB-B03D-A349D7B34118}"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p>
            <a:endParaRPr lang="zh-CN" altLang="en-US"/>
          </a:p>
        </p:txBody>
      </p:sp>
      <p:sp>
        <p:nvSpPr>
          <p:cNvPr id="6" name="灯片编号占位符 5"/>
          <p:cNvSpPr>
            <a:spLocks noGrp="1"/>
          </p:cNvSpPr>
          <p:nvPr>
            <p:ph type="sldNum" sz="quarter" idx="12"/>
            <p:custDataLst>
              <p:tags r:id="rId4"/>
            </p:custDataLst>
          </p:nvPr>
        </p:nvSpPr>
        <p:spPr/>
        <p:txBody>
          <a:bodyPr/>
          <a:lstStyle/>
          <a:p>
            <a:fld id="{00DBC5E1-EA59-44D1-AAF2-C8A4A1EEFDA9}" type="slidenum">
              <a:rPr lang="zh-CN" altLang="en-US" smtClean="0"/>
            </a:fld>
            <a:endParaRPr lang="zh-CN" altLang="en-US"/>
          </a:p>
        </p:txBody>
      </p:sp>
      <p:pic>
        <p:nvPicPr>
          <p:cNvPr id="8" name="图片 7" descr="图片包含 建筑, 躺, 猫, 旧&#10;&#10;描述已自动生成"/>
          <p:cNvPicPr>
            <a:picLocks noChangeAspect="1"/>
          </p:cNvPicPr>
          <p:nvPr userDrawn="1">
            <p:custDataLst>
              <p:tags r:id="rId5"/>
            </p:custDataLst>
          </p:nvPr>
        </p:nvPicPr>
        <p:blipFill>
          <a:blip r:embed="rId6" cstate="email">
            <a:alphaModFix amt="50000"/>
          </a:blip>
          <a:srcRect/>
          <a:stretch>
            <a:fillRect/>
          </a:stretch>
        </p:blipFill>
        <p:spPr>
          <a:xfrm rot="16200000">
            <a:off x="5753292" y="419291"/>
            <a:ext cx="685417" cy="12192000"/>
          </a:xfrm>
          <a:prstGeom prst="rect">
            <a:avLst/>
          </a:prstGeom>
        </p:spPr>
      </p:pic>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41563" y="1052946"/>
            <a:ext cx="12108873"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a:t>单击此处编辑母版文本样式</a:t>
            </a:r>
            <a:endParaRPr lang="zh-CN"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9" name="Picture 2"/>
          <p:cNvPicPr>
            <a:picLocks noChangeAspect="1" noChangeArrowheads="1"/>
          </p:cNvPicPr>
          <p:nvPr userDrawn="1">
            <p:custDataLst>
              <p:tags r:id="rId2"/>
            </p:custDataLst>
          </p:nvPr>
        </p:nvPicPr>
        <p:blipFill>
          <a:blip r:embed="rId3" cstate="email">
            <a:duotone>
              <a:schemeClr val="accent1">
                <a:shade val="45000"/>
                <a:satMod val="135000"/>
              </a:schemeClr>
              <a:prstClr val="white"/>
            </a:duotone>
            <a:extLst>
              <a:ext uri="{BEBA8EAE-BF5A-486C-A8C5-ECC9F3942E4B}">
                <a14:imgProps xmlns:a14="http://schemas.microsoft.com/office/drawing/2010/main">
                  <a14:imgLayer r:embed="rId4">
                    <a14:imgEffect>
                      <a14:artisticCrisscrossEtching trans="75000"/>
                    </a14:imgEffect>
                    <a14:imgEffect>
                      <a14:brightnessContrast bright="20000"/>
                    </a14:imgEffect>
                  </a14:imgLayer>
                </a14:imgProps>
              </a:ext>
            </a:extLst>
          </a:blip>
          <a:srcRect/>
          <a:stretch>
            <a:fillRect/>
          </a:stretch>
        </p:blipFill>
        <p:spPr bwMode="auto">
          <a:xfrm>
            <a:off x="7502237" y="0"/>
            <a:ext cx="476919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userDrawn="1">
            <p:custDataLst>
              <p:tags r:id="rId5"/>
            </p:custDataLst>
          </p:nvPr>
        </p:nvPicPr>
        <p:blipFill>
          <a:blip r:embed="rId6" cstate="email">
            <a:duotone>
              <a:schemeClr val="accent1">
                <a:shade val="45000"/>
                <a:satMod val="135000"/>
              </a:schemeClr>
              <a:prstClr val="white"/>
            </a:duotone>
            <a:extLst>
              <a:ext uri="{BEBA8EAE-BF5A-486C-A8C5-ECC9F3942E4B}">
                <a14:imgProps xmlns:a14="http://schemas.microsoft.com/office/drawing/2010/main">
                  <a14:imgLayer r:embed="rId7">
                    <a14:imgEffect>
                      <a14:artisticCrisscrossEtching trans="75000"/>
                    </a14:imgEffect>
                    <a14:imgEffect>
                      <a14:brightnessContrast bright="20000"/>
                    </a14:imgEffect>
                  </a14:imgLayer>
                </a14:imgProps>
              </a:ext>
            </a:extLst>
          </a:blip>
          <a:srcRect/>
          <a:stretch>
            <a:fillRect/>
          </a:stretch>
        </p:blipFill>
        <p:spPr bwMode="auto">
          <a:xfrm>
            <a:off x="0" y="0"/>
            <a:ext cx="469669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userDrawn="1">
            <p:custDataLst>
              <p:tags r:id="rId8"/>
            </p:custDataLst>
          </p:nvPr>
        </p:nvPicPr>
        <p:blipFill>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artisticCrisscrossEtching trans="75000"/>
                    </a14:imgEffect>
                    <a14:imgEffect>
                      <a14:brightnessContrast bright="20000" contrast="-20000"/>
                    </a14:imgEffect>
                  </a14:imgLayer>
                </a14:imgProps>
              </a:ext>
            </a:extLst>
          </a:blip>
          <a:srcRect/>
          <a:stretch>
            <a:fillRect/>
          </a:stretch>
        </p:blipFill>
        <p:spPr bwMode="auto">
          <a:xfrm>
            <a:off x="4696691" y="0"/>
            <a:ext cx="4599709"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custDataLst>
              <p:tags r:id="rId11"/>
            </p:custDataLst>
          </p:nvPr>
        </p:nvSpPr>
        <p:spPr>
          <a:xfrm>
            <a:off x="0" y="1309255"/>
            <a:ext cx="12271432" cy="4953000"/>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custDataLst>
              <p:tags r:id="rId5"/>
            </p:custDataLst>
          </p:nvPr>
        </p:nvSpPr>
        <p:spPr/>
        <p:txBody>
          <a:bodyPr/>
          <a:lstStyle/>
          <a:p>
            <a:fld id="{078566F4-EDBC-41F2-88FA-7F0BA49FF948}"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custDataLst>
              <p:tags r:id="rId4"/>
            </p:custDataLst>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custDataLst>
              <p:tags r:id="rId5"/>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custDataLst>
              <p:tags r:id="rId6"/>
            </p:custDataLst>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custDataLst>
              <p:tags r:id="rId7"/>
            </p:custDataLst>
          </p:nvPr>
        </p:nvSpPr>
        <p:spPr/>
        <p:txBody>
          <a:bodyPr/>
          <a:lstStyle/>
          <a:p>
            <a:fld id="{078566F4-EDBC-41F2-88FA-7F0BA49FF948}"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078566F4-EDBC-41F2-88FA-7F0BA49FF948}"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078566F4-EDBC-41F2-88FA-7F0BA49FF948}"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custDataLst>
              <p:tags r:id="rId4"/>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5"/>
            </p:custDataLst>
          </p:nvPr>
        </p:nvSpPr>
        <p:spPr/>
        <p:txBody>
          <a:bodyPr/>
          <a:lstStyle/>
          <a:p>
            <a:fld id="{078566F4-EDBC-41F2-88FA-7F0BA49FF948}"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custDataLst>
              <p:tags r:id="rId3"/>
            </p:custDataLst>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custDataLst>
              <p:tags r:id="rId4"/>
            </p:custDataLst>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5"/>
            </p:custDataLst>
          </p:nvPr>
        </p:nvSpPr>
        <p:spPr/>
        <p:txBody>
          <a:bodyPr/>
          <a:lstStyle/>
          <a:p>
            <a:fld id="{078566F4-EDBC-41F2-88FA-7F0BA49FF948}"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AAE4853-30D7-460F-8440-B633DA2155EE}"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5" Type="http://schemas.openxmlformats.org/officeDocument/2006/relationships/theme" Target="../theme/theme1.xml"/><Relationship Id="rId34" Type="http://schemas.openxmlformats.org/officeDocument/2006/relationships/image" Target="file:///D:\qq&#25991;&#20214;\712321467\Image\C2C\Image2\%7b75232B38-A165-1FB7-499C-2E1C792CACB5%7d.png" TargetMode="External"/><Relationship Id="rId33" Type="http://schemas.openxmlformats.org/officeDocument/2006/relationships/image" Target="../media/image8.png"/><Relationship Id="rId32" Type="http://schemas.openxmlformats.org/officeDocument/2006/relationships/tags" Target="../tags/tag93.xml"/><Relationship Id="rId31" Type="http://schemas.openxmlformats.org/officeDocument/2006/relationships/tags" Target="../tags/tag92.xml"/><Relationship Id="rId30" Type="http://schemas.openxmlformats.org/officeDocument/2006/relationships/tags" Target="../tags/tag91.xml"/><Relationship Id="rId3" Type="http://schemas.openxmlformats.org/officeDocument/2006/relationships/slideLayout" Target="../slideLayouts/slideLayout3.xml"/><Relationship Id="rId29" Type="http://schemas.openxmlformats.org/officeDocument/2006/relationships/tags" Target="../tags/tag90.xml"/><Relationship Id="rId28" Type="http://schemas.openxmlformats.org/officeDocument/2006/relationships/tags" Target="../tags/tag89.xml"/><Relationship Id="rId27" Type="http://schemas.openxmlformats.org/officeDocument/2006/relationships/tags" Target="../tags/tag88.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7"/>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8"/>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custDataLst>
              <p:tags r:id="rId29"/>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566F4-EDBC-41F2-88FA-7F0BA49FF948}" type="datetimeFigureOut">
              <a:rPr lang="zh-CN" altLang="en-US" smtClean="0"/>
            </a:fld>
            <a:endParaRPr lang="zh-CN" altLang="en-US"/>
          </a:p>
        </p:txBody>
      </p:sp>
      <p:sp>
        <p:nvSpPr>
          <p:cNvPr id="5" name="页脚占位符 4"/>
          <p:cNvSpPr>
            <a:spLocks noGrp="1"/>
          </p:cNvSpPr>
          <p:nvPr>
            <p:ph type="ftr" sz="quarter" idx="3"/>
            <p:custDataLst>
              <p:tags r:id="rId30"/>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31"/>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AE4853-30D7-460F-8440-B633DA2155EE}" type="slidenum">
              <a:rPr lang="zh-CN" altLang="en-US" smtClean="0"/>
            </a:fld>
            <a:endParaRPr lang="zh-CN" altLang="en-US"/>
          </a:p>
        </p:txBody>
      </p:sp>
      <p:pic>
        <p:nvPicPr>
          <p:cNvPr id="7" name="图片 1073743875" descr="学科网 zxxk.com"/>
          <p:cNvPicPr>
            <a:picLocks noChangeAspect="1"/>
          </p:cNvPicPr>
          <p:nvPr>
            <p:custDataLst>
              <p:tags r:id="rId32"/>
            </p:custDataLst>
          </p:nvPr>
        </p:nvPicPr>
        <p:blipFill>
          <a:blip r:embed="rId33" r:link="rId3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95.xml"/><Relationship Id="rId2" Type="http://schemas.openxmlformats.org/officeDocument/2006/relationships/image" Target="../media/image9.jpeg"/><Relationship Id="rId1" Type="http://schemas.openxmlformats.org/officeDocument/2006/relationships/tags" Target="../tags/tag94.xml"/></Relationships>
</file>

<file path=ppt/slides/_rels/slide10.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6" Type="http://schemas.openxmlformats.org/officeDocument/2006/relationships/notesSlide" Target="../notesSlides/notesSlide1.xml"/><Relationship Id="rId15" Type="http://schemas.openxmlformats.org/officeDocument/2006/relationships/slideLayout" Target="../slideLayouts/slideLayout15.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41.xml"/><Relationship Id="rId4" Type="http://schemas.openxmlformats.org/officeDocument/2006/relationships/image" Target="../media/image19.jpeg"/><Relationship Id="rId3" Type="http://schemas.openxmlformats.org/officeDocument/2006/relationships/tags" Target="../tags/tag140.xml"/><Relationship Id="rId2" Type="http://schemas.openxmlformats.org/officeDocument/2006/relationships/image" Target="../media/image18.png"/><Relationship Id="rId1" Type="http://schemas.openxmlformats.org/officeDocument/2006/relationships/tags" Target="../tags/tag139.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0.jpeg"/><Relationship Id="rId2" Type="http://schemas.openxmlformats.org/officeDocument/2006/relationships/tags" Target="../tags/tag143.xml"/><Relationship Id="rId1" Type="http://schemas.openxmlformats.org/officeDocument/2006/relationships/tags" Target="../tags/tag14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21.jpeg"/><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_rels/slide15.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1" Type="http://schemas.openxmlformats.org/officeDocument/2006/relationships/notesSlide" Target="../notesSlides/notesSlide2.xml"/><Relationship Id="rId20" Type="http://schemas.openxmlformats.org/officeDocument/2006/relationships/slideLayout" Target="../slideLayouts/slideLayout7.xml"/><Relationship Id="rId2" Type="http://schemas.openxmlformats.org/officeDocument/2006/relationships/tags" Target="../tags/tag153.xml"/><Relationship Id="rId19" Type="http://schemas.openxmlformats.org/officeDocument/2006/relationships/audio" Target="../media/audio2.wav"/><Relationship Id="rId18" Type="http://schemas.openxmlformats.org/officeDocument/2006/relationships/audio" Target="../media/audio1.wav"/><Relationship Id="rId17" Type="http://schemas.openxmlformats.org/officeDocument/2006/relationships/image" Target="../media/image22.jpeg"/><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 Target="slide15.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image" Target="../media/image24.jpeg"/><Relationship Id="rId1" Type="http://schemas.openxmlformats.org/officeDocument/2006/relationships/tags" Target="../tags/tag176.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image" Target="../media/image25.jpeg"/><Relationship Id="rId1" Type="http://schemas.openxmlformats.org/officeDocument/2006/relationships/tags" Target="../tags/tag180.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4.xml"/><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6.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7.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90.xml"/><Relationship Id="rId1" Type="http://schemas.openxmlformats.org/officeDocument/2006/relationships/tags" Target="../tags/tag189.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4.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image" Target="../media/image27.png"/><Relationship Id="rId2" Type="http://schemas.openxmlformats.org/officeDocument/2006/relationships/tags" Target="../tags/tag196.xml"/><Relationship Id="rId1" Type="http://schemas.openxmlformats.org/officeDocument/2006/relationships/tags" Target="../tags/tag195.xml"/></Relationships>
</file>

<file path=ppt/slides/_rels/slide25.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0" Type="http://schemas.openxmlformats.org/officeDocument/2006/relationships/slideLayout" Target="../slideLayouts/slideLayout20.xml"/><Relationship Id="rId1" Type="http://schemas.openxmlformats.org/officeDocument/2006/relationships/tags" Target="../tags/tag202.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28.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image" Target="../media/image29.png"/><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image" Target="../media/image28.png"/><Relationship Id="rId16" Type="http://schemas.openxmlformats.org/officeDocument/2006/relationships/slideLayout" Target="../slideLayouts/slideLayout7.xml"/><Relationship Id="rId15" Type="http://schemas.openxmlformats.org/officeDocument/2006/relationships/tags" Target="../tags/tag229.xml"/><Relationship Id="rId14" Type="http://schemas.openxmlformats.org/officeDocument/2006/relationships/tags" Target="../tags/tag228.xml"/><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tags" Target="../tags/tag224.xml"/><Relationship Id="rId1" Type="http://schemas.openxmlformats.org/officeDocument/2006/relationships/tags" Target="../tags/tag217.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30.jpeg"/><Relationship Id="rId2" Type="http://schemas.openxmlformats.org/officeDocument/2006/relationships/tags" Target="../tags/tag231.xml"/><Relationship Id="rId1" Type="http://schemas.openxmlformats.org/officeDocument/2006/relationships/tags" Target="../tags/tag230.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99.xml"/><Relationship Id="rId3" Type="http://schemas.openxmlformats.org/officeDocument/2006/relationships/image" Target="../media/image10.jpeg"/><Relationship Id="rId2" Type="http://schemas.openxmlformats.org/officeDocument/2006/relationships/tags" Target="../tags/tag98.xml"/><Relationship Id="rId1" Type="http://schemas.openxmlformats.org/officeDocument/2006/relationships/tags" Target="../tags/tag97.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1.jpeg"/><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1.jpeg"/><Relationship Id="rId3" Type="http://schemas.openxmlformats.org/officeDocument/2006/relationships/tags" Target="../tags/tag237.xml"/><Relationship Id="rId2" Type="http://schemas.openxmlformats.org/officeDocument/2006/relationships/tags" Target="../tags/tag236.xml"/><Relationship Id="rId1" Type="http://schemas.openxmlformats.org/officeDocument/2006/relationships/tags" Target="../tags/tag235.xml"/></Relationships>
</file>

<file path=ppt/slides/_rels/slide32.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3.png"/><Relationship Id="rId2" Type="http://schemas.openxmlformats.org/officeDocument/2006/relationships/tags" Target="../tags/tag247.xml"/><Relationship Id="rId1" Type="http://schemas.openxmlformats.org/officeDocument/2006/relationships/tags" Target="../tags/tag246.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4.xml"/><Relationship Id="rId7" Type="http://schemas.openxmlformats.org/officeDocument/2006/relationships/image" Target="../media/image11.jpeg"/><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9.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s>
</file>

<file path=ppt/slides/_rels/slide8.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image" Target="../media/image14.jpeg"/><Relationship Id="rId7" Type="http://schemas.openxmlformats.org/officeDocument/2006/relationships/tags" Target="../tags/tag117.xml"/><Relationship Id="rId6" Type="http://schemas.openxmlformats.org/officeDocument/2006/relationships/image" Target="../media/image13.jpeg"/><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image" Target="../media/image12.jpeg"/><Relationship Id="rId2" Type="http://schemas.openxmlformats.org/officeDocument/2006/relationships/tags" Target="../tags/tag114.xml"/><Relationship Id="rId15" Type="http://schemas.openxmlformats.org/officeDocument/2006/relationships/slideLayout" Target="../slideLayouts/slideLayout7.xml"/><Relationship Id="rId14" Type="http://schemas.openxmlformats.org/officeDocument/2006/relationships/image" Target="../media/image17.png"/><Relationship Id="rId13" Type="http://schemas.openxmlformats.org/officeDocument/2006/relationships/tags" Target="../tags/tag120.xml"/><Relationship Id="rId12" Type="http://schemas.openxmlformats.org/officeDocument/2006/relationships/image" Target="../media/image16.jpeg"/><Relationship Id="rId11" Type="http://schemas.openxmlformats.org/officeDocument/2006/relationships/tags" Target="../tags/tag119.xml"/><Relationship Id="rId10" Type="http://schemas.openxmlformats.org/officeDocument/2006/relationships/image" Target="../media/image15.jpeg"/><Relationship Id="rId1" Type="http://schemas.openxmlformats.org/officeDocument/2006/relationships/tags" Target="../tags/tag1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83924"/>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custDataLst>
              <p:tags r:id="rId1"/>
            </p:custDataLst>
          </p:nvPr>
        </p:nvPicPr>
        <p:blipFill>
          <a:blip r:embed="rId2" cstate="email"/>
          <a:stretch>
            <a:fillRect/>
          </a:stretch>
        </p:blipFill>
        <p:spPr bwMode="auto">
          <a:xfrm>
            <a:off x="0" y="0"/>
            <a:ext cx="10194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custDataLst>
              <p:tags r:id="rId3"/>
            </p:custDataLst>
          </p:nvPr>
        </p:nvSpPr>
        <p:spPr>
          <a:xfrm>
            <a:off x="10587718" y="1166842"/>
            <a:ext cx="1175657" cy="452431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变</a:t>
            </a:r>
            <a:endParaRPr kumimoji="0" lang="en-US" altLang="zh-CN"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形</a:t>
            </a:r>
            <a:endParaRPr kumimoji="0" lang="en-US" altLang="zh-CN"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记</a:t>
            </a:r>
            <a:endParaRPr kumimoji="0" lang="en-US" altLang="zh-CN" sz="60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卡</a:t>
            </a:r>
            <a:endParaRPr kumimoji="0" lang="en-US" altLang="zh-CN"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夫</a:t>
            </a:r>
            <a:endParaRPr kumimoji="0" lang="en-US" altLang="zh-CN"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rPr>
              <a:t>卡</a:t>
            </a:r>
            <a:endParaRPr kumimoji="0" lang="zh-CN" altLang="en-US" sz="3600" b="1" i="0" u="none" strike="noStrike" kern="1200" cap="none" spc="0" normalizeH="0" baseline="0" noProof="0" dirty="0">
              <a:ln>
                <a:noFill/>
              </a:ln>
              <a:solidFill>
                <a:srgbClr val="D89E4C"/>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Arial" panose="020B0604020202020204"/>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BE0"/>
        </a:solidFill>
        <a:effectLst/>
      </p:bgPr>
    </p:bg>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5109845" y="402590"/>
            <a:ext cx="6463030" cy="977265"/>
          </a:xfrm>
          <a:prstGeom prst="rect">
            <a:avLst/>
          </a:prstGeom>
          <a:noFill/>
          <a:ln w="25400">
            <a:solidFill>
              <a:schemeClr val="tx1"/>
            </a:solidFill>
          </a:ln>
        </p:spPr>
        <p:txBody>
          <a:bodyPr wrap="square" rtlCol="0">
            <a:spAutoFit/>
          </a:bodyPr>
          <a:lstStyle/>
          <a:p>
            <a:pPr>
              <a:lnSpc>
                <a:spcPct val="120000"/>
              </a:lnSpc>
            </a:pPr>
            <a:r>
              <a:rPr lang="zh-CN" sz="2400">
                <a:latin typeface="方正粗黑宋简体" panose="02000000000000000000" charset="-122"/>
                <a:ea typeface="方正粗黑宋简体" panose="02000000000000000000" charset="-122"/>
                <a:cs typeface="方正粗黑宋简体" panose="02000000000000000000" charset="-122"/>
                <a:sym typeface="+mn-ea"/>
              </a:rPr>
              <a:t>不主张用作品去再现生活，而是提倡</a:t>
            </a:r>
            <a:r>
              <a:rPr lang="zh-CN" sz="240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从人的心理感受出发</a:t>
            </a:r>
            <a:r>
              <a:rPr lang="zh-CN" sz="2400">
                <a:latin typeface="方正粗黑宋简体" panose="02000000000000000000" charset="-122"/>
                <a:ea typeface="方正粗黑宋简体" panose="02000000000000000000" charset="-122"/>
                <a:cs typeface="方正粗黑宋简体" panose="02000000000000000000" charset="-122"/>
                <a:sym typeface="+mn-ea"/>
              </a:rPr>
              <a:t>，表现生活对人性的压抑和扭曲。</a:t>
            </a:r>
            <a:endParaRPr lang="zh-CN" altLang="en-US" sz="2400">
              <a:latin typeface="方正粗黑宋简体" panose="02000000000000000000" charset="-122"/>
              <a:ea typeface="方正粗黑宋简体" panose="02000000000000000000" charset="-122"/>
              <a:cs typeface="方正粗黑宋简体" panose="02000000000000000000" charset="-122"/>
              <a:sym typeface="+mn-ea"/>
            </a:endParaRPr>
          </a:p>
        </p:txBody>
      </p:sp>
      <p:sp>
        <p:nvSpPr>
          <p:cNvPr id="3" name="文本框 2"/>
          <p:cNvSpPr txBox="1"/>
          <p:nvPr>
            <p:custDataLst>
              <p:tags r:id="rId2"/>
            </p:custDataLst>
          </p:nvPr>
        </p:nvSpPr>
        <p:spPr>
          <a:xfrm>
            <a:off x="929640" y="1258570"/>
            <a:ext cx="798195" cy="3382010"/>
          </a:xfrm>
          <a:prstGeom prst="rect">
            <a:avLst/>
          </a:prstGeom>
          <a:solidFill>
            <a:schemeClr val="accent4">
              <a:lumMod val="75000"/>
              <a:alpha val="69000"/>
            </a:schemeClr>
          </a:solidFill>
        </p:spPr>
        <p:txBody>
          <a:bodyPr vert="eaVert" wrap="square" rtlCol="0">
            <a:spAutoFit/>
          </a:bodyPr>
          <a:lstStyle/>
          <a:p>
            <a:pPr algn="ctr"/>
            <a:r>
              <a:rPr lang="zh-CN" altLang="en-US" sz="4000">
                <a:solidFill>
                  <a:schemeClr val="tx1">
                    <a:lumMod val="95000"/>
                    <a:lumOff val="5000"/>
                  </a:schemeClr>
                </a:solidFill>
                <a:latin typeface="方正粗黑宋简体" panose="02000000000000000000" charset="-122"/>
                <a:ea typeface="方正粗黑宋简体" panose="02000000000000000000" charset="-122"/>
              </a:rPr>
              <a:t>现代主义文学</a:t>
            </a:r>
            <a:endParaRPr lang="zh-CN" altLang="en-US" sz="4000">
              <a:solidFill>
                <a:schemeClr val="tx1">
                  <a:lumMod val="95000"/>
                  <a:lumOff val="5000"/>
                </a:schemeClr>
              </a:solidFill>
              <a:latin typeface="方正粗黑宋简体" panose="02000000000000000000" charset="-122"/>
              <a:ea typeface="方正粗黑宋简体" panose="02000000000000000000" charset="-122"/>
            </a:endParaRPr>
          </a:p>
        </p:txBody>
      </p:sp>
      <p:sp>
        <p:nvSpPr>
          <p:cNvPr id="4" name="文本框 3"/>
          <p:cNvSpPr txBox="1"/>
          <p:nvPr>
            <p:custDataLst>
              <p:tags r:id="rId3"/>
            </p:custDataLst>
          </p:nvPr>
        </p:nvSpPr>
        <p:spPr>
          <a:xfrm>
            <a:off x="5109845" y="1676400"/>
            <a:ext cx="6463030" cy="977265"/>
          </a:xfrm>
          <a:prstGeom prst="rect">
            <a:avLst/>
          </a:prstGeom>
          <a:noFill/>
          <a:ln w="25400">
            <a:solidFill>
              <a:schemeClr val="tx1"/>
            </a:solidFill>
          </a:ln>
        </p:spPr>
        <p:txBody>
          <a:bodyPr wrap="square" rtlCol="0">
            <a:spAutoFit/>
          </a:bodyPr>
          <a:lstStyle/>
          <a:p>
            <a:pPr lvl="0" algn="l">
              <a:lnSpc>
                <a:spcPct val="120000"/>
              </a:lnSpc>
              <a:buClrTx/>
              <a:buSzTx/>
              <a:buFontTx/>
            </a:pPr>
            <a:r>
              <a:rPr lang="zh-CN" sz="2400">
                <a:latin typeface="方正粗黑宋简体" panose="02000000000000000000" charset="-122"/>
                <a:ea typeface="方正粗黑宋简体" panose="02000000000000000000" charset="-122"/>
                <a:cs typeface="方正粗黑宋简体" panose="02000000000000000000" charset="-122"/>
                <a:sym typeface="+mn-ea"/>
              </a:rPr>
              <a:t>反映资本主义社会的黑暗，人和人关系的冷酷，以及人对社会的绝望，带有强烈的批判性。</a:t>
            </a:r>
            <a:endParaRPr lang="zh-CN" sz="2400">
              <a:latin typeface="方正粗黑宋简体" panose="02000000000000000000" charset="-122"/>
              <a:ea typeface="方正粗黑宋简体" panose="02000000000000000000" charset="-122"/>
              <a:cs typeface="方正粗黑宋简体" panose="02000000000000000000" charset="-122"/>
              <a:sym typeface="+mn-ea"/>
            </a:endParaRPr>
          </a:p>
        </p:txBody>
      </p:sp>
      <p:sp>
        <p:nvSpPr>
          <p:cNvPr id="6" name="文本框 5"/>
          <p:cNvSpPr txBox="1"/>
          <p:nvPr>
            <p:custDataLst>
              <p:tags r:id="rId4"/>
            </p:custDataLst>
          </p:nvPr>
        </p:nvSpPr>
        <p:spPr>
          <a:xfrm>
            <a:off x="5109845" y="2950210"/>
            <a:ext cx="6462395" cy="1863725"/>
          </a:xfrm>
          <a:prstGeom prst="rect">
            <a:avLst/>
          </a:prstGeom>
          <a:noFill/>
          <a:ln w="25400">
            <a:solidFill>
              <a:schemeClr val="tx1"/>
            </a:solidFill>
          </a:ln>
        </p:spPr>
        <p:txBody>
          <a:bodyPr wrap="square" rtlCol="0">
            <a:spAutoFit/>
          </a:bodyPr>
          <a:lstStyle/>
          <a:p>
            <a:pPr lvl="0" algn="l">
              <a:lnSpc>
                <a:spcPct val="120000"/>
              </a:lnSpc>
              <a:buClrTx/>
              <a:buSzTx/>
              <a:buFontTx/>
            </a:pPr>
            <a:r>
              <a:rPr lang="zh-CN" sz="2400">
                <a:latin typeface="方正粗黑宋简体" panose="02000000000000000000" charset="-122"/>
                <a:ea typeface="方正粗黑宋简体" panose="02000000000000000000" charset="-122"/>
                <a:cs typeface="方正粗黑宋简体" panose="02000000000000000000" charset="-122"/>
                <a:sym typeface="+mn-ea"/>
              </a:rPr>
              <a:t>使用</a:t>
            </a:r>
            <a:r>
              <a:rPr lang="zh-CN" sz="240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极度夸张</a:t>
            </a:r>
            <a:r>
              <a:rPr lang="zh-CN" sz="2400">
                <a:latin typeface="方正粗黑宋简体" panose="02000000000000000000" charset="-122"/>
                <a:ea typeface="方正粗黑宋简体" panose="02000000000000000000" charset="-122"/>
                <a:cs typeface="方正粗黑宋简体" panose="02000000000000000000" charset="-122"/>
                <a:sym typeface="+mn-ea"/>
              </a:rPr>
              <a:t>以至</a:t>
            </a:r>
            <a:r>
              <a:rPr lang="zh-CN" sz="240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怪诞离奇</a:t>
            </a:r>
            <a:r>
              <a:rPr lang="zh-CN" sz="2400">
                <a:latin typeface="方正粗黑宋简体" panose="02000000000000000000" charset="-122"/>
                <a:ea typeface="方正粗黑宋简体" panose="02000000000000000000" charset="-122"/>
                <a:cs typeface="方正粗黑宋简体" panose="02000000000000000000" charset="-122"/>
                <a:sym typeface="+mn-ea"/>
              </a:rPr>
              <a:t>的表现手法，描绘扭曲的人性，表现人的本能和无意识的主观感受，开掘个人的直觉、本能、无意识、梦幻、变态心理以至半疯狂、疯狂的言行、心理。</a:t>
            </a:r>
            <a:endParaRPr lang="zh-CN" sz="2400">
              <a:latin typeface="方正粗黑宋简体" panose="02000000000000000000" charset="-122"/>
              <a:ea typeface="方正粗黑宋简体" panose="02000000000000000000" charset="-122"/>
              <a:cs typeface="方正粗黑宋简体" panose="02000000000000000000" charset="-122"/>
              <a:sym typeface="+mn-ea"/>
            </a:endParaRPr>
          </a:p>
        </p:txBody>
      </p:sp>
      <p:sp>
        <p:nvSpPr>
          <p:cNvPr id="7" name="文本框 6"/>
          <p:cNvSpPr txBox="1"/>
          <p:nvPr>
            <p:custDataLst>
              <p:tags r:id="rId5"/>
            </p:custDataLst>
          </p:nvPr>
        </p:nvSpPr>
        <p:spPr>
          <a:xfrm>
            <a:off x="5109845" y="5110480"/>
            <a:ext cx="6461760" cy="977265"/>
          </a:xfrm>
          <a:prstGeom prst="rect">
            <a:avLst/>
          </a:prstGeom>
          <a:noFill/>
          <a:ln w="25400">
            <a:solidFill>
              <a:schemeClr val="tx1"/>
            </a:solidFill>
          </a:ln>
        </p:spPr>
        <p:txBody>
          <a:bodyPr wrap="square" rtlCol="0">
            <a:spAutoFit/>
          </a:bodyPr>
          <a:lstStyle/>
          <a:p>
            <a:pPr lvl="0" algn="l">
              <a:lnSpc>
                <a:spcPct val="120000"/>
              </a:lnSpc>
              <a:buClrTx/>
              <a:buSzTx/>
              <a:buFontTx/>
            </a:pPr>
            <a:r>
              <a:rPr lang="zh-CN" sz="2400">
                <a:latin typeface="方正粗黑宋简体" panose="02000000000000000000" charset="-122"/>
                <a:ea typeface="方正粗黑宋简体" panose="02000000000000000000" charset="-122"/>
                <a:cs typeface="方正粗黑宋简体" panose="02000000000000000000" charset="-122"/>
                <a:sym typeface="+mn-ea"/>
              </a:rPr>
              <a:t>探索人的心灵，为揭示人的内心世界提供了新的艺术手法。</a:t>
            </a:r>
            <a:endParaRPr lang="zh-CN" sz="2400">
              <a:latin typeface="方正粗黑宋简体" panose="02000000000000000000" charset="-122"/>
              <a:ea typeface="方正粗黑宋简体" panose="02000000000000000000" charset="-122"/>
              <a:cs typeface="方正粗黑宋简体" panose="02000000000000000000" charset="-122"/>
              <a:sym typeface="+mn-ea"/>
            </a:endParaRPr>
          </a:p>
        </p:txBody>
      </p:sp>
      <p:sp>
        <p:nvSpPr>
          <p:cNvPr id="8" name="圆角矩形 7"/>
          <p:cNvSpPr/>
          <p:nvPr>
            <p:custDataLst>
              <p:tags r:id="rId6"/>
            </p:custDataLst>
          </p:nvPr>
        </p:nvSpPr>
        <p:spPr>
          <a:xfrm>
            <a:off x="2901950" y="516255"/>
            <a:ext cx="1136015" cy="567690"/>
          </a:xfrm>
          <a:prstGeom prst="roundRect">
            <a:avLst/>
          </a:prstGeom>
          <a:solidFill>
            <a:schemeClr val="accent4">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lumMod val="95000"/>
                    <a:lumOff val="5000"/>
                  </a:schemeClr>
                </a:solidFill>
                <a:latin typeface="方正粗黑宋简体" panose="02000000000000000000" charset="-122"/>
                <a:ea typeface="方正粗黑宋简体" panose="02000000000000000000" charset="-122"/>
              </a:rPr>
              <a:t>观点</a:t>
            </a:r>
            <a:endParaRPr lang="zh-CN" altLang="en-US" sz="2800">
              <a:solidFill>
                <a:schemeClr val="tx1">
                  <a:lumMod val="95000"/>
                  <a:lumOff val="5000"/>
                </a:schemeClr>
              </a:solidFill>
              <a:latin typeface="方正粗黑宋简体" panose="02000000000000000000" charset="-122"/>
              <a:ea typeface="方正粗黑宋简体" panose="02000000000000000000" charset="-122"/>
            </a:endParaRPr>
          </a:p>
        </p:txBody>
      </p:sp>
      <p:sp>
        <p:nvSpPr>
          <p:cNvPr id="9" name="圆角矩形 8"/>
          <p:cNvSpPr/>
          <p:nvPr>
            <p:custDataLst>
              <p:tags r:id="rId7"/>
            </p:custDataLst>
          </p:nvPr>
        </p:nvSpPr>
        <p:spPr>
          <a:xfrm>
            <a:off x="2901950" y="2019935"/>
            <a:ext cx="1136015" cy="567690"/>
          </a:xfrm>
          <a:prstGeom prst="roundRect">
            <a:avLst/>
          </a:prstGeom>
          <a:solidFill>
            <a:schemeClr val="accent4">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lumMod val="95000"/>
                    <a:lumOff val="5000"/>
                  </a:schemeClr>
                </a:solidFill>
                <a:latin typeface="方正粗黑宋简体" panose="02000000000000000000" charset="-122"/>
                <a:ea typeface="方正粗黑宋简体" panose="02000000000000000000" charset="-122"/>
              </a:rPr>
              <a:t>内容</a:t>
            </a:r>
            <a:endParaRPr lang="zh-CN" altLang="en-US" sz="2800">
              <a:solidFill>
                <a:schemeClr val="tx1">
                  <a:lumMod val="95000"/>
                  <a:lumOff val="5000"/>
                </a:schemeClr>
              </a:solidFill>
              <a:latin typeface="方正粗黑宋简体" panose="02000000000000000000" charset="-122"/>
              <a:ea typeface="方正粗黑宋简体" panose="02000000000000000000" charset="-122"/>
            </a:endParaRPr>
          </a:p>
        </p:txBody>
      </p:sp>
      <p:sp>
        <p:nvSpPr>
          <p:cNvPr id="10" name="圆角矩形 9"/>
          <p:cNvSpPr/>
          <p:nvPr>
            <p:custDataLst>
              <p:tags r:id="rId8"/>
            </p:custDataLst>
          </p:nvPr>
        </p:nvSpPr>
        <p:spPr>
          <a:xfrm>
            <a:off x="2901950" y="3523615"/>
            <a:ext cx="1136015" cy="946150"/>
          </a:xfrm>
          <a:prstGeom prst="roundRect">
            <a:avLst/>
          </a:prstGeom>
          <a:solidFill>
            <a:schemeClr val="accent4">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lumMod val="95000"/>
                    <a:lumOff val="5000"/>
                  </a:schemeClr>
                </a:solidFill>
                <a:latin typeface="方正粗黑宋简体" panose="02000000000000000000" charset="-122"/>
                <a:ea typeface="方正粗黑宋简体" panose="02000000000000000000" charset="-122"/>
              </a:rPr>
              <a:t>艺术</a:t>
            </a:r>
            <a:endParaRPr lang="zh-CN" altLang="en-US" sz="2800">
              <a:solidFill>
                <a:schemeClr val="tx1">
                  <a:lumMod val="95000"/>
                  <a:lumOff val="5000"/>
                </a:schemeClr>
              </a:solidFill>
              <a:latin typeface="方正粗黑宋简体" panose="02000000000000000000" charset="-122"/>
              <a:ea typeface="方正粗黑宋简体" panose="02000000000000000000" charset="-122"/>
            </a:endParaRPr>
          </a:p>
          <a:p>
            <a:pPr algn="ctr"/>
            <a:r>
              <a:rPr lang="zh-CN" altLang="en-US" sz="2800">
                <a:solidFill>
                  <a:schemeClr val="tx1">
                    <a:lumMod val="95000"/>
                    <a:lumOff val="5000"/>
                  </a:schemeClr>
                </a:solidFill>
                <a:latin typeface="方正粗黑宋简体" panose="02000000000000000000" charset="-122"/>
                <a:ea typeface="方正粗黑宋简体" panose="02000000000000000000" charset="-122"/>
              </a:rPr>
              <a:t>手法</a:t>
            </a:r>
            <a:endParaRPr lang="zh-CN" altLang="en-US" sz="2800">
              <a:solidFill>
                <a:schemeClr val="tx1">
                  <a:lumMod val="95000"/>
                  <a:lumOff val="5000"/>
                </a:schemeClr>
              </a:solidFill>
              <a:latin typeface="方正粗黑宋简体" panose="02000000000000000000" charset="-122"/>
              <a:ea typeface="方正粗黑宋简体" panose="02000000000000000000" charset="-122"/>
            </a:endParaRPr>
          </a:p>
        </p:txBody>
      </p:sp>
      <p:sp>
        <p:nvSpPr>
          <p:cNvPr id="12" name="圆角矩形 11"/>
          <p:cNvSpPr/>
          <p:nvPr>
            <p:custDataLst>
              <p:tags r:id="rId9"/>
            </p:custDataLst>
          </p:nvPr>
        </p:nvSpPr>
        <p:spPr>
          <a:xfrm>
            <a:off x="2901950" y="5314950"/>
            <a:ext cx="1136015" cy="567690"/>
          </a:xfrm>
          <a:prstGeom prst="roundRect">
            <a:avLst/>
          </a:prstGeom>
          <a:solidFill>
            <a:schemeClr val="accent4">
              <a:lumMod val="7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lumMod val="95000"/>
                    <a:lumOff val="5000"/>
                  </a:schemeClr>
                </a:solidFill>
                <a:latin typeface="方正粗黑宋简体" panose="02000000000000000000" charset="-122"/>
                <a:ea typeface="方正粗黑宋简体" panose="02000000000000000000" charset="-122"/>
              </a:rPr>
              <a:t>成就</a:t>
            </a:r>
            <a:endParaRPr lang="zh-CN" altLang="en-US" sz="2800">
              <a:solidFill>
                <a:schemeClr val="tx1">
                  <a:lumMod val="95000"/>
                  <a:lumOff val="5000"/>
                </a:schemeClr>
              </a:solidFill>
              <a:latin typeface="方正粗黑宋简体" panose="02000000000000000000" charset="-122"/>
              <a:ea typeface="方正粗黑宋简体" panose="02000000000000000000" charset="-122"/>
            </a:endParaRPr>
          </a:p>
        </p:txBody>
      </p:sp>
      <p:sp>
        <p:nvSpPr>
          <p:cNvPr id="13" name="左大括号 12"/>
          <p:cNvSpPr/>
          <p:nvPr>
            <p:custDataLst>
              <p:tags r:id="rId10"/>
            </p:custDataLst>
          </p:nvPr>
        </p:nvSpPr>
        <p:spPr>
          <a:xfrm>
            <a:off x="2245995" y="516255"/>
            <a:ext cx="504190" cy="5401945"/>
          </a:xfrm>
          <a:prstGeom prst="leftBrace">
            <a:avLst>
              <a:gd name="adj1" fmla="val 78841"/>
              <a:gd name="adj2" fmla="val 45945"/>
            </a:avLst>
          </a:prstGeom>
          <a:ln w="444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右箭头 13"/>
          <p:cNvSpPr/>
          <p:nvPr>
            <p:custDataLst>
              <p:tags r:id="rId11"/>
            </p:custDataLst>
          </p:nvPr>
        </p:nvSpPr>
        <p:spPr>
          <a:xfrm>
            <a:off x="4441825" y="572770"/>
            <a:ext cx="492125" cy="45466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custDataLst>
              <p:tags r:id="rId12"/>
            </p:custDataLst>
          </p:nvPr>
        </p:nvSpPr>
        <p:spPr>
          <a:xfrm>
            <a:off x="4441825" y="2076450"/>
            <a:ext cx="492125" cy="45466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右箭头 15"/>
          <p:cNvSpPr/>
          <p:nvPr>
            <p:custDataLst>
              <p:tags r:id="rId13"/>
            </p:custDataLst>
          </p:nvPr>
        </p:nvSpPr>
        <p:spPr>
          <a:xfrm>
            <a:off x="4441825" y="3769995"/>
            <a:ext cx="492125" cy="45466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右箭头 16"/>
          <p:cNvSpPr/>
          <p:nvPr>
            <p:custDataLst>
              <p:tags r:id="rId14"/>
            </p:custDataLst>
          </p:nvPr>
        </p:nvSpPr>
        <p:spPr>
          <a:xfrm>
            <a:off x="4441825" y="5372100"/>
            <a:ext cx="492125" cy="45466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5909912" y="1595928"/>
            <a:ext cx="2286000" cy="2286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图片 8"/>
          <p:cNvPicPr>
            <a:picLocks noChangeAspect="1"/>
          </p:cNvPicPr>
          <p:nvPr>
            <p:custDataLst>
              <p:tags r:id="rId3"/>
            </p:custDataLst>
          </p:nvPr>
        </p:nvPicPr>
        <p:blipFill>
          <a:blip r:embed="rId4" cstate="email"/>
          <a:srcRect/>
          <a:stretch>
            <a:fillRect/>
          </a:stretch>
        </p:blipFill>
        <p:spPr>
          <a:xfrm>
            <a:off x="1126156" y="1132172"/>
            <a:ext cx="4687504" cy="4420402"/>
          </a:xfrm>
          <a:prstGeom prst="rect">
            <a:avLst/>
          </a:prstGeom>
        </p:spPr>
      </p:pic>
      <p:sp>
        <p:nvSpPr>
          <p:cNvPr id="11" name="文本框 10"/>
          <p:cNvSpPr txBox="1"/>
          <p:nvPr>
            <p:custDataLst>
              <p:tags r:id="rId5"/>
            </p:custDataLst>
          </p:nvPr>
        </p:nvSpPr>
        <p:spPr>
          <a:xfrm>
            <a:off x="5461134" y="4184854"/>
            <a:ext cx="6156559" cy="1077218"/>
          </a:xfrm>
          <a:prstGeom prst="rect">
            <a:avLst/>
          </a:prstGeom>
          <a:noFill/>
        </p:spPr>
        <p:txBody>
          <a:bodyPr wrap="square">
            <a:spAutoFit/>
          </a:bodyPr>
          <a:lstStyle/>
          <a:p>
            <a:r>
              <a:rPr lang="zh-CN" altLang="en-US" sz="3200" dirty="0">
                <a:latin typeface="华文行楷" panose="02010800040101010101" pitchFamily="2" charset="-122"/>
                <a:ea typeface="华文行楷" panose="02010800040101010101" pitchFamily="2" charset="-122"/>
              </a:rPr>
              <a:t>大聪明们，</a:t>
            </a:r>
            <a:endParaRPr lang="en-US" altLang="zh-CN" sz="3200" dirty="0">
              <a:latin typeface="华文行楷" panose="02010800040101010101" pitchFamily="2" charset="-122"/>
              <a:ea typeface="华文行楷" panose="02010800040101010101" pitchFamily="2" charset="-122"/>
            </a:endParaRPr>
          </a:p>
          <a:p>
            <a:r>
              <a:rPr lang="zh-CN" altLang="en-US" sz="3200" dirty="0">
                <a:latin typeface="华文行楷" panose="02010800040101010101" pitchFamily="2" charset="-122"/>
                <a:ea typeface="华文行楷" panose="02010800040101010101" pitchFamily="2" charset="-122"/>
              </a:rPr>
              <a:t>请问本文情节叙述的开端是？</a:t>
            </a:r>
            <a:endParaRPr lang="zh-CN" altLang="en-US" sz="3200" dirty="0">
              <a:latin typeface="华文行楷" panose="02010800040101010101" pitchFamily="2" charset="-122"/>
              <a:ea typeface="华文行楷" panose="02010800040101010101" pitchFamily="2"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2126361" y="4827097"/>
            <a:ext cx="7729728" cy="1188720"/>
          </a:xfrm>
          <a:noFill/>
          <a:ln>
            <a:noFill/>
          </a:ln>
        </p:spPr>
        <p:txBody>
          <a:bodyPr>
            <a:normAutofit/>
          </a:bodyPr>
          <a:lstStyle/>
          <a:p>
            <a:r>
              <a:rPr lang="zh-CN" altLang="en-US" sz="3600" dirty="0">
                <a:latin typeface="华文行楷" panose="02010800040101010101" pitchFamily="2" charset="-122"/>
                <a:ea typeface="华文行楷" panose="02010800040101010101" pitchFamily="2" charset="-122"/>
              </a:rPr>
              <a:t> 一个“社畜”变甲虫</a:t>
            </a:r>
            <a:endParaRPr lang="zh-CN" altLang="en-US" sz="3600" dirty="0">
              <a:latin typeface="华文行楷" panose="02010800040101010101" pitchFamily="2" charset="-122"/>
              <a:ea typeface="华文行楷" panose="02010800040101010101" pitchFamily="2" charset="-122"/>
            </a:endParaRPr>
          </a:p>
        </p:txBody>
      </p:sp>
      <p:pic>
        <p:nvPicPr>
          <p:cNvPr id="6" name="图片 5"/>
          <p:cNvPicPr>
            <a:picLocks noChangeAspect="1"/>
          </p:cNvPicPr>
          <p:nvPr>
            <p:custDataLst>
              <p:tags r:id="rId2"/>
            </p:custDataLst>
          </p:nvPr>
        </p:nvPicPr>
        <p:blipFill>
          <a:blip r:embed="rId3" cstate="email"/>
          <a:srcRect/>
          <a:stretch>
            <a:fillRect/>
          </a:stretch>
        </p:blipFill>
        <p:spPr>
          <a:xfrm>
            <a:off x="3299792" y="401777"/>
            <a:ext cx="4898335" cy="442532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p:custDataLst>
              <p:tags r:id="rId1"/>
            </p:custDataLst>
          </p:nvPr>
        </p:nvSpPr>
        <p:spPr>
          <a:xfrm>
            <a:off x="6095999" y="0"/>
            <a:ext cx="6095999"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701263" y="5613982"/>
            <a:ext cx="2755232" cy="646331"/>
          </a:xfrm>
          <a:prstGeom prst="rect">
            <a:avLst/>
          </a:prstGeom>
          <a:noFill/>
        </p:spPr>
        <p:txBody>
          <a:bodyPr wrap="square">
            <a:spAutoFit/>
          </a:bodyPr>
          <a:lstStyle/>
          <a:p>
            <a:r>
              <a:rPr lang="zh-CN" altLang="en-US" sz="3600">
                <a:latin typeface="华文行楷" panose="02010800040101010101" pitchFamily="2" charset="-122"/>
                <a:ea typeface="华文行楷" panose="02010800040101010101" pitchFamily="2" charset="-122"/>
              </a:rPr>
              <a:t>传统社会</a:t>
            </a:r>
            <a:endParaRPr lang="zh-CN" altLang="en-US" sz="3600">
              <a:latin typeface="华文行楷" panose="02010800040101010101" pitchFamily="2" charset="-122"/>
              <a:ea typeface="华文行楷" panose="02010800040101010101" pitchFamily="2" charset="-122"/>
            </a:endParaRPr>
          </a:p>
        </p:txBody>
      </p:sp>
      <p:sp>
        <p:nvSpPr>
          <p:cNvPr id="5" name="文本框 4"/>
          <p:cNvSpPr txBox="1"/>
          <p:nvPr>
            <p:custDataLst>
              <p:tags r:id="rId3"/>
            </p:custDataLst>
          </p:nvPr>
        </p:nvSpPr>
        <p:spPr>
          <a:xfrm>
            <a:off x="7969719" y="824598"/>
            <a:ext cx="2870734" cy="646331"/>
          </a:xfrm>
          <a:prstGeom prst="rect">
            <a:avLst/>
          </a:prstGeom>
          <a:noFill/>
        </p:spPr>
        <p:txBody>
          <a:bodyPr wrap="square">
            <a:spAutoFit/>
          </a:bodyPr>
          <a:lstStyle/>
          <a:p>
            <a:r>
              <a:rPr lang="zh-CN" altLang="en-US" sz="3600">
                <a:solidFill>
                  <a:schemeClr val="bg1"/>
                </a:solidFill>
                <a:latin typeface="华文行楷" panose="02010800040101010101" pitchFamily="2" charset="-122"/>
                <a:ea typeface="华文行楷" panose="02010800040101010101" pitchFamily="2" charset="-122"/>
              </a:rPr>
              <a:t>现代社会</a:t>
            </a:r>
            <a:endParaRPr lang="zh-CN" altLang="en-US" sz="3600">
              <a:solidFill>
                <a:schemeClr val="bg1"/>
              </a:solidFill>
              <a:latin typeface="华文行楷" panose="02010800040101010101" pitchFamily="2" charset="-122"/>
              <a:ea typeface="华文行楷" panose="02010800040101010101" pitchFamily="2" charset="-122"/>
            </a:endParaRPr>
          </a:p>
        </p:txBody>
      </p:sp>
      <p:sp>
        <p:nvSpPr>
          <p:cNvPr id="7" name="内容占位符 6"/>
          <p:cNvSpPr txBox="1"/>
          <p:nvPr>
            <p:custDataLst>
              <p:tags r:id="rId4"/>
            </p:custDataLst>
          </p:nvPr>
        </p:nvSpPr>
        <p:spPr>
          <a:xfrm>
            <a:off x="448376" y="824598"/>
            <a:ext cx="5288281" cy="4351338"/>
          </a:xfrm>
          <a:prstGeom prst="rect">
            <a:avLst/>
          </a:prstGeom>
        </p:spPr>
        <p:txBody>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318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63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nSpc>
                <a:spcPct val="150000"/>
              </a:lnSpc>
              <a:buNone/>
            </a:pPr>
            <a:r>
              <a:rPr lang="zh-CN" altLang="en-US" sz="2400" dirty="0">
                <a:latin typeface="宋体" panose="02010600030101010101" pitchFamily="2" charset="-122"/>
                <a:ea typeface="宋体" panose="02010600030101010101" pitchFamily="2" charset="-122"/>
              </a:rPr>
              <a:t>以家庭控制为基础，社会控制依附于家庭控制。以自然经济为主流经济形态，乡村生活是代表性的传统生活方式。人通过家庭与社会发生联系，封闭性强。</a:t>
            </a:r>
            <a:endParaRPr lang="en-US" altLang="zh-CN" sz="2400" dirty="0">
              <a:latin typeface="宋体" panose="02010600030101010101" pitchFamily="2" charset="-122"/>
              <a:ea typeface="宋体" panose="02010600030101010101" pitchFamily="2" charset="-122"/>
            </a:endParaRPr>
          </a:p>
          <a:p>
            <a:pPr marL="0" indent="0">
              <a:lnSpc>
                <a:spcPct val="150000"/>
              </a:lnSpc>
              <a:buFont typeface="Arial" panose="020B0604020202020204" pitchFamily="34" charset="0"/>
              <a:buNone/>
            </a:pPr>
            <a:r>
              <a:rPr lang="zh-CN" altLang="en-US" sz="2400" dirty="0">
                <a:latin typeface="楷体" panose="02010609060101010101" charset="-122"/>
                <a:ea typeface="楷体" panose="02010609060101010101" charset="-122"/>
              </a:rPr>
              <a:t>虽然缺乏社会福利，但在慢节奏的生活中，人亦不易手足无措；缺乏彼此联系和比较，易于产生满足感。</a:t>
            </a:r>
            <a:endParaRPr lang="zh-CN" altLang="en-US" sz="2400" dirty="0">
              <a:latin typeface="楷体" panose="02010609060101010101" charset="-122"/>
              <a:ea typeface="楷体" panose="02010609060101010101" charset="-122"/>
            </a:endParaRPr>
          </a:p>
        </p:txBody>
      </p:sp>
      <p:sp>
        <p:nvSpPr>
          <p:cNvPr id="8" name="内容占位符 6"/>
          <p:cNvSpPr txBox="1"/>
          <p:nvPr>
            <p:custDataLst>
              <p:tags r:id="rId5"/>
            </p:custDataLst>
          </p:nvPr>
        </p:nvSpPr>
        <p:spPr>
          <a:xfrm>
            <a:off x="6439302" y="1585809"/>
            <a:ext cx="5188017" cy="4351338"/>
          </a:xfrm>
          <a:prstGeom prst="rect">
            <a:avLst/>
          </a:prstGeom>
        </p:spPr>
        <p:txBody>
          <a:bodyPr>
            <a:no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318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63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nSpc>
                <a:spcPct val="150000"/>
              </a:lnSpc>
              <a:buNone/>
            </a:pPr>
            <a:r>
              <a:rPr lang="zh-CN" altLang="en-US" sz="2400" dirty="0">
                <a:solidFill>
                  <a:schemeClr val="bg1"/>
                </a:solidFill>
                <a:latin typeface="宋体" panose="02010600030101010101" pitchFamily="2" charset="-122"/>
                <a:ea typeface="宋体" panose="02010600030101010101" pitchFamily="2" charset="-122"/>
              </a:rPr>
              <a:t>以工业生产为经济主导。社会分工大大精细化，社会分化也大大剧烈化。</a:t>
            </a:r>
            <a:endParaRPr lang="en-US" altLang="zh-CN" sz="2400" dirty="0">
              <a:solidFill>
                <a:schemeClr val="bg1"/>
              </a:solidFill>
              <a:latin typeface="宋体" panose="02010600030101010101" pitchFamily="2" charset="-122"/>
              <a:ea typeface="宋体" panose="02010600030101010101" pitchFamily="2" charset="-122"/>
            </a:endParaRPr>
          </a:p>
          <a:p>
            <a:pPr marL="0" indent="0">
              <a:lnSpc>
                <a:spcPct val="150000"/>
              </a:lnSpc>
              <a:buNone/>
            </a:pPr>
            <a:r>
              <a:rPr lang="zh-CN" altLang="en-US" sz="2400" dirty="0">
                <a:solidFill>
                  <a:schemeClr val="bg1"/>
                </a:solidFill>
                <a:latin typeface="楷体" panose="02010609060101010101" charset="-122"/>
                <a:ea typeface="楷体" panose="02010609060101010101" charset="-122"/>
              </a:rPr>
              <a:t>城市化的程度提升，压缩了人们的生存空间，</a:t>
            </a:r>
            <a:r>
              <a:rPr lang="zh-CN" altLang="en-US" sz="2400" dirty="0">
                <a:solidFill>
                  <a:srgbClr val="FF0000"/>
                </a:solidFill>
                <a:latin typeface="楷体" panose="02010609060101010101" charset="-122"/>
                <a:ea typeface="楷体" panose="02010609060101010101" charset="-122"/>
              </a:rPr>
              <a:t>生活节奏加快，竞争激烈，加重了人们的身心负担。</a:t>
            </a:r>
            <a:r>
              <a:rPr lang="zh-CN" altLang="en-US" sz="2400" dirty="0">
                <a:solidFill>
                  <a:schemeClr val="bg1"/>
                </a:solidFill>
                <a:latin typeface="楷体" panose="02010609060101010101" charset="-122"/>
                <a:ea typeface="楷体" panose="02010609060101010101" charset="-122"/>
              </a:rPr>
              <a:t>人的职业身份属性加强，</a:t>
            </a:r>
            <a:r>
              <a:rPr lang="zh-CN" altLang="en-US" sz="2400" dirty="0">
                <a:solidFill>
                  <a:srgbClr val="FF0000"/>
                </a:solidFill>
                <a:latin typeface="楷体" panose="02010609060101010101" charset="-122"/>
                <a:ea typeface="楷体" panose="02010609060101010101" charset="-122"/>
              </a:rPr>
              <a:t>人与人之间的自然交往减少</a:t>
            </a:r>
            <a:r>
              <a:rPr lang="zh-CN" altLang="en-US" sz="2400" dirty="0">
                <a:solidFill>
                  <a:schemeClr val="bg1"/>
                </a:solidFill>
                <a:latin typeface="楷体" panose="02010609060101010101" charset="-122"/>
                <a:ea typeface="楷体" panose="02010609060101010101" charset="-122"/>
              </a:rPr>
              <a:t>。法制取代了人治，家庭让位于社会，社会更加复杂。</a:t>
            </a:r>
            <a:endParaRPr lang="zh-CN" altLang="en-US" sz="2400" dirty="0">
              <a:solidFill>
                <a:schemeClr val="bg1"/>
              </a:solidFill>
              <a:latin typeface="楷体" panose="02010609060101010101" charset="-122"/>
              <a:ea typeface="楷体" panose="02010609060101010101" charset="-122"/>
            </a:endParaRPr>
          </a:p>
        </p:txBody>
      </p:sp>
      <p:pic>
        <p:nvPicPr>
          <p:cNvPr id="10" name="图片 9"/>
          <p:cNvPicPr>
            <a:picLocks noChangeAspect="1"/>
          </p:cNvPicPr>
          <p:nvPr>
            <p:custDataLst>
              <p:tags r:id="rId6"/>
            </p:custDataLst>
          </p:nvPr>
        </p:nvPicPr>
        <p:blipFill>
          <a:blip r:embed="rId7"/>
          <a:stretch>
            <a:fillRect/>
          </a:stretch>
        </p:blipFill>
        <p:spPr>
          <a:xfrm>
            <a:off x="5050107" y="1965959"/>
            <a:ext cx="22860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165018" y="523909"/>
            <a:ext cx="11562735" cy="6297108"/>
          </a:xfrm>
          <a:prstGeom prst="rect">
            <a:avLst/>
          </a:prstGeom>
        </p:spPr>
        <p:txBody>
          <a:bodyPr wrap="square">
            <a:spAutoFit/>
          </a:bodyPr>
          <a:lstStyle/>
          <a:p>
            <a:pPr indent="720090" algn="just">
              <a:lnSpc>
                <a:spcPct val="120000"/>
              </a:lnSpc>
            </a:pPr>
            <a:r>
              <a:rPr lang="en-US" altLang="zh-CN" sz="2800" kern="100" dirty="0">
                <a:latin typeface="华文中宋" panose="02010600040101010101" pitchFamily="2" charset="-122"/>
                <a:ea typeface="华文中宋" panose="02010600040101010101" pitchFamily="2" charset="-122"/>
                <a:cs typeface="Times New Roman" panose="02020603050405020304" pitchFamily="18" charset="0"/>
              </a:rPr>
              <a:t>《</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变形记》完成于</a:t>
            </a:r>
            <a:r>
              <a:rPr lang="en-US" altLang="zh-CN" sz="2800" kern="100" dirty="0">
                <a:latin typeface="华文中宋" panose="02010600040101010101" pitchFamily="2" charset="-122"/>
                <a:ea typeface="华文中宋" panose="02010600040101010101" pitchFamily="2" charset="-122"/>
                <a:cs typeface="Times New Roman" panose="02020603050405020304" pitchFamily="18" charset="0"/>
              </a:rPr>
              <a:t>1912</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年，发表于</a:t>
            </a:r>
            <a:r>
              <a:rPr lang="en-US" altLang="zh-CN" sz="2800" kern="100" dirty="0">
                <a:latin typeface="华文中宋" panose="02010600040101010101" pitchFamily="2" charset="-122"/>
                <a:ea typeface="华文中宋" panose="02010600040101010101" pitchFamily="2" charset="-122"/>
                <a:cs typeface="Times New Roman" panose="02020603050405020304" pitchFamily="18" charset="0"/>
              </a:rPr>
              <a:t>1915</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年，小说分三部分。课本节选的是第一部分。</a:t>
            </a:r>
            <a:endPar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endParaRPr>
          </a:p>
          <a:p>
            <a:pPr indent="720090" algn="just">
              <a:lnSpc>
                <a:spcPct val="120000"/>
              </a:lnSpc>
            </a:pP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第一部分</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写格里高尔发现自己变成“巨大的甲虫”，惊慌而又忧郁。他的父亲发现后大怒，把他赶回卧室。</a:t>
            </a: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（揭示社会生活对人的异化）</a:t>
            </a:r>
            <a:endPar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endParaRPr>
          </a:p>
          <a:p>
            <a:pPr indent="720090" algn="just">
              <a:lnSpc>
                <a:spcPct val="120000"/>
              </a:lnSpc>
            </a:pP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第二部分</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写格里高尔变了，习惯了甲虫的生活习性，却保留着人的意识。他失业了，仍旧关心怎样还清父母的债务、送妹妹上音乐学院等事情。可是，数月后他成了全家的累赘。父亲、母亲、妹妹改变了对他的态度。</a:t>
            </a: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（表现人对自己的命运的无能为力，失去自我就会陷入绝境）</a:t>
            </a:r>
            <a:endPar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endParaRPr>
          </a:p>
          <a:p>
            <a:pPr indent="720090" algn="just">
              <a:lnSpc>
                <a:spcPct val="120000"/>
              </a:lnSpc>
            </a:pP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第三部分</a:t>
            </a:r>
            <a:r>
              <a:rPr lang="zh-CN" altLang="zh-CN" sz="2800" kern="100" dirty="0">
                <a:latin typeface="华文中宋" panose="02010600040101010101" pitchFamily="2" charset="-122"/>
                <a:ea typeface="华文中宋" panose="02010600040101010101" pitchFamily="2" charset="-122"/>
                <a:cs typeface="Times New Roman" panose="02020603050405020304" pitchFamily="18" charset="0"/>
              </a:rPr>
              <a:t>写为了生存，家人只得打工挣钱，并且越来越忍受不了格里高尔这个负担。终于，妹妹提出把哥哥赶走的意见。格里高尔又痛又饿，陷入绝望，最后带着对家人的无限爱意死去。他的父亲、母亲、妹妹开始过着自己养活自己的新生活。</a:t>
            </a:r>
            <a:r>
              <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（揭露亲情淡薄，人性扭曲）</a:t>
            </a:r>
            <a:endParaRPr lang="zh-CN" altLang="zh-CN" sz="2800" kern="100"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7" name="文本框 6"/>
          <p:cNvSpPr txBox="1"/>
          <p:nvPr>
            <p:custDataLst>
              <p:tags r:id="rId2"/>
            </p:custDataLst>
          </p:nvPr>
        </p:nvSpPr>
        <p:spPr>
          <a:xfrm>
            <a:off x="349073" y="62244"/>
            <a:ext cx="2510287" cy="461665"/>
          </a:xfrm>
          <a:prstGeom prst="rect">
            <a:avLst/>
          </a:prstGeom>
          <a:noFill/>
          <a:ln w="9525">
            <a:noFill/>
          </a:ln>
        </p:spPr>
        <p:txBody>
          <a:bodyPr vert="horz" wrap="square">
            <a:spAutoFit/>
          </a:bodyPr>
          <a:lstStyle/>
          <a:p>
            <a:pPr algn="dist"/>
            <a:r>
              <a:rPr lang="zh-CN" altLang="en-US" sz="2400" dirty="0">
                <a:solidFill>
                  <a:schemeClr val="tx1"/>
                </a:solidFill>
                <a:latin typeface="楷体" panose="02010609060101010101" charset="-122"/>
                <a:ea typeface="楷体" panose="02010609060101010101" charset="-122"/>
                <a:cs typeface="Arial" panose="020B0604020202020204" pitchFamily="34" charset="0"/>
              </a:rPr>
              <a:t>小说情节结构</a:t>
            </a:r>
            <a:endParaRPr lang="zh-CN" altLang="en-US" sz="2400" dirty="0">
              <a:solidFill>
                <a:schemeClr val="tx1"/>
              </a:solidFill>
              <a:latin typeface="楷体" panose="02010609060101010101" charset="-122"/>
              <a:ea typeface="楷体" panose="02010609060101010101" charset="-122"/>
              <a:cs typeface="Arial" panose="020B0604020202020204" pitchFamily="34" charset="0"/>
            </a:endParaRPr>
          </a:p>
        </p:txBody>
      </p:sp>
      <p:sp>
        <p:nvSpPr>
          <p:cNvPr id="4" name="矩形 3"/>
          <p:cNvSpPr/>
          <p:nvPr>
            <p:custDataLst>
              <p:tags r:id="rId3"/>
            </p:custDataLst>
          </p:nvPr>
        </p:nvSpPr>
        <p:spPr>
          <a:xfrm>
            <a:off x="78504" y="63756"/>
            <a:ext cx="12024000" cy="6732000"/>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a:hlinkClick r:id="rId1" action="ppaction://hlinksldjump"/>
          </p:cNvPr>
          <p:cNvSpPr txBox="1">
            <a:spLocks noChangeArrowheads="1"/>
          </p:cNvSpPr>
          <p:nvPr>
            <p:custDataLst>
              <p:tags r:id="rId2"/>
            </p:custDataLst>
          </p:nvPr>
        </p:nvSpPr>
        <p:spPr bwMode="auto">
          <a:xfrm>
            <a:off x="1926738" y="2477060"/>
            <a:ext cx="37338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变成甲虫</a:t>
            </a:r>
            <a:endParaRPr lang="zh-CN" altLang="en-US">
              <a:solidFill>
                <a:schemeClr val="tx1"/>
              </a:solidFill>
            </a:endParaRPr>
          </a:p>
        </p:txBody>
      </p:sp>
      <p:sp>
        <p:nvSpPr>
          <p:cNvPr id="1027" name="Text Box 3">
            <a:hlinkClick r:id="" action="ppaction://noaction"/>
          </p:cNvPr>
          <p:cNvSpPr txBox="1">
            <a:spLocks noChangeArrowheads="1"/>
          </p:cNvSpPr>
          <p:nvPr>
            <p:custDataLst>
              <p:tags r:id="rId3"/>
            </p:custDataLst>
          </p:nvPr>
        </p:nvSpPr>
        <p:spPr bwMode="auto">
          <a:xfrm>
            <a:off x="1926738" y="4077789"/>
            <a:ext cx="36576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成为累赘</a:t>
            </a:r>
            <a:endParaRPr lang="zh-CN" altLang="en-US">
              <a:solidFill>
                <a:schemeClr val="tx1"/>
              </a:solidFill>
            </a:endParaRPr>
          </a:p>
        </p:txBody>
      </p:sp>
      <p:sp>
        <p:nvSpPr>
          <p:cNvPr id="1028" name="Text Box 4"/>
          <p:cNvSpPr txBox="1">
            <a:spLocks noChangeArrowheads="1"/>
          </p:cNvSpPr>
          <p:nvPr>
            <p:custDataLst>
              <p:tags r:id="rId4"/>
            </p:custDataLst>
          </p:nvPr>
        </p:nvSpPr>
        <p:spPr bwMode="auto">
          <a:xfrm>
            <a:off x="1926738" y="5678518"/>
            <a:ext cx="37338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绝望而死</a:t>
            </a:r>
            <a:endParaRPr lang="zh-CN" altLang="en-US">
              <a:solidFill>
                <a:schemeClr val="tx1"/>
              </a:solidFill>
            </a:endParaRPr>
          </a:p>
        </p:txBody>
      </p:sp>
      <p:sp>
        <p:nvSpPr>
          <p:cNvPr id="1029" name="Text Box 5">
            <a:hlinkClick r:id="rId1" action="ppaction://hlinksldjump"/>
          </p:cNvPr>
          <p:cNvSpPr txBox="1">
            <a:spLocks noChangeArrowheads="1"/>
          </p:cNvSpPr>
          <p:nvPr>
            <p:custDataLst>
              <p:tags r:id="rId5"/>
            </p:custDataLst>
          </p:nvPr>
        </p:nvSpPr>
        <p:spPr bwMode="auto">
          <a:xfrm>
            <a:off x="6248400" y="2477060"/>
            <a:ext cx="37338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惊慌愤怒 </a:t>
            </a:r>
            <a:endParaRPr lang="zh-CN" altLang="en-US">
              <a:solidFill>
                <a:schemeClr val="tx1"/>
              </a:solidFill>
            </a:endParaRPr>
          </a:p>
        </p:txBody>
      </p:sp>
      <p:sp>
        <p:nvSpPr>
          <p:cNvPr id="1030" name="Text Box 6">
            <a:hlinkClick r:id="" action="ppaction://noaction"/>
          </p:cNvPr>
          <p:cNvSpPr txBox="1">
            <a:spLocks noChangeArrowheads="1"/>
          </p:cNvSpPr>
          <p:nvPr>
            <p:custDataLst>
              <p:tags r:id="rId6"/>
            </p:custDataLst>
          </p:nvPr>
        </p:nvSpPr>
        <p:spPr bwMode="auto">
          <a:xfrm>
            <a:off x="6248400" y="4077789"/>
            <a:ext cx="36576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逐渐憎恨 </a:t>
            </a:r>
            <a:endParaRPr lang="zh-CN" altLang="en-US">
              <a:solidFill>
                <a:schemeClr val="tx1"/>
              </a:solidFill>
            </a:endParaRPr>
          </a:p>
        </p:txBody>
      </p:sp>
      <p:sp>
        <p:nvSpPr>
          <p:cNvPr id="1031" name="Text Box 7">
            <a:hlinkClick r:id="" action="ppaction://noaction"/>
          </p:cNvPr>
          <p:cNvSpPr txBox="1">
            <a:spLocks noChangeArrowheads="1"/>
          </p:cNvSpPr>
          <p:nvPr>
            <p:custDataLst>
              <p:tags r:id="rId7"/>
            </p:custDataLst>
          </p:nvPr>
        </p:nvSpPr>
        <p:spPr bwMode="auto">
          <a:xfrm>
            <a:off x="6248400" y="5678518"/>
            <a:ext cx="3733800" cy="723340"/>
          </a:xfrm>
          <a:prstGeom prst="rect">
            <a:avLst/>
          </a:prstGeom>
          <a:no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defPPr>
              <a:defRPr lang="zh-CN"/>
            </a:defPPr>
            <a:lvl1pPr algn="ctr">
              <a:lnSpc>
                <a:spcPct val="120000"/>
              </a:lnSpc>
              <a:defRPr sz="3735" b="1">
                <a:solidFill>
                  <a:schemeClr val="bg1"/>
                </a:solidFill>
                <a:latin typeface="微软雅黑" panose="020B0503020204020204" pitchFamily="34" charset="-122"/>
                <a:ea typeface="微软雅黑" panose="020B0503020204020204" pitchFamily="34" charset="-122"/>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r>
              <a:rPr lang="zh-CN" altLang="en-US">
                <a:solidFill>
                  <a:schemeClr val="tx1"/>
                </a:solidFill>
              </a:rPr>
              <a:t>把他弄走 </a:t>
            </a:r>
            <a:endParaRPr lang="zh-CN" altLang="en-US">
              <a:solidFill>
                <a:schemeClr val="tx1"/>
              </a:solidFill>
            </a:endParaRPr>
          </a:p>
        </p:txBody>
      </p:sp>
      <p:sp>
        <p:nvSpPr>
          <p:cNvPr id="1032" name="AutoShape 8"/>
          <p:cNvSpPr>
            <a:spLocks noChangeArrowheads="1"/>
          </p:cNvSpPr>
          <p:nvPr>
            <p:custDataLst>
              <p:tags r:id="rId8"/>
            </p:custDataLst>
          </p:nvPr>
        </p:nvSpPr>
        <p:spPr bwMode="auto">
          <a:xfrm>
            <a:off x="3641238" y="3258094"/>
            <a:ext cx="304800" cy="762000"/>
          </a:xfrm>
          <a:prstGeom prst="downArrow">
            <a:avLst>
              <a:gd name="adj1" fmla="val 50000"/>
              <a:gd name="adj2" fmla="val 62500"/>
            </a:avLst>
          </a:prstGeom>
          <a:solidFill>
            <a:srgbClr val="CD4645"/>
          </a:solidFill>
          <a:ln w="28575">
            <a:noFill/>
            <a:miter lim="800000"/>
          </a:ln>
          <a:effectLst/>
        </p:spPr>
        <p:txBody>
          <a:bodyPr vert="eaVert" wrap="none" anchor="ct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033" name="AutoShape 9"/>
          <p:cNvSpPr>
            <a:spLocks noChangeArrowheads="1"/>
          </p:cNvSpPr>
          <p:nvPr>
            <p:custDataLst>
              <p:tags r:id="rId9"/>
            </p:custDataLst>
          </p:nvPr>
        </p:nvSpPr>
        <p:spPr bwMode="auto">
          <a:xfrm>
            <a:off x="7924800" y="3276600"/>
            <a:ext cx="304800" cy="762000"/>
          </a:xfrm>
          <a:prstGeom prst="downArrow">
            <a:avLst>
              <a:gd name="adj1" fmla="val 50000"/>
              <a:gd name="adj2" fmla="val 62500"/>
            </a:avLst>
          </a:prstGeom>
          <a:solidFill>
            <a:srgbClr val="CD4645"/>
          </a:solidFill>
          <a:ln w="28575">
            <a:noFill/>
            <a:miter lim="800000"/>
          </a:ln>
          <a:effectLst/>
        </p:spPr>
        <p:txBody>
          <a:bodyPr vert="eaVert" wrap="none" anchor="ct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034" name="AutoShape 10"/>
          <p:cNvSpPr>
            <a:spLocks noChangeArrowheads="1"/>
          </p:cNvSpPr>
          <p:nvPr>
            <p:custDataLst>
              <p:tags r:id="rId10"/>
            </p:custDataLst>
          </p:nvPr>
        </p:nvSpPr>
        <p:spPr bwMode="auto">
          <a:xfrm>
            <a:off x="3641238" y="4896923"/>
            <a:ext cx="304800" cy="762000"/>
          </a:xfrm>
          <a:prstGeom prst="downArrow">
            <a:avLst>
              <a:gd name="adj1" fmla="val 50000"/>
              <a:gd name="adj2" fmla="val 62500"/>
            </a:avLst>
          </a:prstGeom>
          <a:solidFill>
            <a:srgbClr val="CD4645"/>
          </a:solidFill>
          <a:ln w="28575">
            <a:noFill/>
            <a:miter lim="800000"/>
          </a:ln>
          <a:effectLst/>
        </p:spPr>
        <p:txBody>
          <a:bodyPr vert="eaVert" wrap="none" anchor="ct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035" name="AutoShape 11"/>
          <p:cNvSpPr>
            <a:spLocks noChangeArrowheads="1"/>
          </p:cNvSpPr>
          <p:nvPr>
            <p:custDataLst>
              <p:tags r:id="rId11"/>
            </p:custDataLst>
          </p:nvPr>
        </p:nvSpPr>
        <p:spPr bwMode="auto">
          <a:xfrm>
            <a:off x="7924800" y="4915973"/>
            <a:ext cx="304800" cy="762000"/>
          </a:xfrm>
          <a:prstGeom prst="downArrow">
            <a:avLst>
              <a:gd name="adj1" fmla="val 50000"/>
              <a:gd name="adj2" fmla="val 62500"/>
            </a:avLst>
          </a:prstGeom>
          <a:solidFill>
            <a:srgbClr val="CD4645"/>
          </a:solidFill>
          <a:ln w="28575">
            <a:noFill/>
            <a:miter lim="800000"/>
          </a:ln>
          <a:effectLst/>
        </p:spPr>
        <p:txBody>
          <a:bodyPr vert="eaVert" wrap="none" anchor="ct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7" name="文本框 16"/>
          <p:cNvSpPr txBox="1"/>
          <p:nvPr>
            <p:custDataLst>
              <p:tags r:id="rId12"/>
            </p:custDataLst>
          </p:nvPr>
        </p:nvSpPr>
        <p:spPr>
          <a:xfrm>
            <a:off x="582642" y="342357"/>
            <a:ext cx="2510287" cy="461665"/>
          </a:xfrm>
          <a:prstGeom prst="rect">
            <a:avLst/>
          </a:prstGeom>
          <a:noFill/>
          <a:ln w="9525">
            <a:noFill/>
          </a:ln>
        </p:spPr>
        <p:txBody>
          <a:bodyPr vert="horz" wrap="square">
            <a:spAutoFit/>
          </a:bodyPr>
          <a:lstStyle/>
          <a:p>
            <a:pPr algn="dist"/>
            <a:r>
              <a:rPr lang="zh-CN" altLang="en-US" sz="2400">
                <a:solidFill>
                  <a:schemeClr val="tx1"/>
                </a:solidFill>
                <a:latin typeface="楷体" panose="02010609060101010101" charset="-122"/>
                <a:ea typeface="楷体" panose="02010609060101010101" charset="-122"/>
                <a:cs typeface="Arial" panose="020B0604020202020204" pitchFamily="34" charset="0"/>
              </a:rPr>
              <a:t>小说情节</a:t>
            </a:r>
            <a:r>
              <a:rPr lang="zh-CN" altLang="en-US" sz="2400">
                <a:latin typeface="楷体" panose="02010609060101010101" charset="-122"/>
                <a:ea typeface="楷体" panose="02010609060101010101" charset="-122"/>
                <a:cs typeface="Arial" panose="020B0604020202020204" pitchFamily="34" charset="0"/>
              </a:rPr>
              <a:t>线索</a:t>
            </a:r>
            <a:endParaRPr lang="zh-CN" altLang="en-US" sz="2400">
              <a:solidFill>
                <a:schemeClr val="tx1"/>
              </a:solidFill>
              <a:latin typeface="楷体" panose="02010609060101010101" charset="-122"/>
              <a:ea typeface="楷体" panose="02010609060101010101" charset="-122"/>
              <a:cs typeface="Arial" panose="020B0604020202020204" pitchFamily="34" charset="0"/>
            </a:endParaRPr>
          </a:p>
        </p:txBody>
      </p:sp>
      <p:sp>
        <p:nvSpPr>
          <p:cNvPr id="18" name="矩形 17"/>
          <p:cNvSpPr/>
          <p:nvPr>
            <p:custDataLst>
              <p:tags r:id="rId13"/>
            </p:custDataLst>
          </p:nvPr>
        </p:nvSpPr>
        <p:spPr>
          <a:xfrm>
            <a:off x="78504" y="63756"/>
            <a:ext cx="12024000" cy="6732000"/>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a:p>
        </p:txBody>
      </p:sp>
      <p:sp>
        <p:nvSpPr>
          <p:cNvPr id="19" name="矩形 18"/>
          <p:cNvSpPr/>
          <p:nvPr>
            <p:custDataLst>
              <p:tags r:id="rId14"/>
            </p:custDataLst>
          </p:nvPr>
        </p:nvSpPr>
        <p:spPr>
          <a:xfrm>
            <a:off x="2269973" y="1231803"/>
            <a:ext cx="3447715" cy="851359"/>
          </a:xfrm>
          <a:prstGeom prst="rect">
            <a:avLst/>
          </a:prstGeom>
          <a:solidFill>
            <a:srgbClr val="C00000">
              <a:alpha val="70000"/>
            </a:srgbClr>
          </a:solid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lnSpc>
                <a:spcPct val="120000"/>
              </a:lnSpc>
            </a:pPr>
            <a:r>
              <a:rPr lang="zh-CN" altLang="en-US" sz="3735" b="1">
                <a:solidFill>
                  <a:schemeClr val="bg1"/>
                </a:solidFill>
                <a:latin typeface="微软雅黑" panose="020B0503020204020204" pitchFamily="34" charset="-122"/>
                <a:ea typeface="微软雅黑" panose="020B0503020204020204" pitchFamily="34" charset="-122"/>
              </a:rPr>
              <a:t>格里高尔</a:t>
            </a:r>
            <a:endParaRPr lang="zh-CN" altLang="zh-CN" sz="3735" b="1">
              <a:solidFill>
                <a:schemeClr val="bg1"/>
              </a:solidFill>
              <a:latin typeface="微软雅黑" panose="020B0503020204020204" pitchFamily="34" charset="-122"/>
              <a:ea typeface="微软雅黑" panose="020B0503020204020204" pitchFamily="34" charset="-122"/>
            </a:endParaRPr>
          </a:p>
        </p:txBody>
      </p:sp>
      <p:sp>
        <p:nvSpPr>
          <p:cNvPr id="20" name="矩形 19"/>
          <p:cNvSpPr/>
          <p:nvPr>
            <p:custDataLst>
              <p:tags r:id="rId15"/>
            </p:custDataLst>
          </p:nvPr>
        </p:nvSpPr>
        <p:spPr>
          <a:xfrm>
            <a:off x="6534485" y="1231802"/>
            <a:ext cx="3447715" cy="851359"/>
          </a:xfrm>
          <a:prstGeom prst="rect">
            <a:avLst/>
          </a:prstGeom>
          <a:solidFill>
            <a:srgbClr val="C00000">
              <a:alpha val="70000"/>
            </a:srgbClr>
          </a:solidFill>
          <a:ln w="12700" cap="flat" cmpd="sng" algn="ctr">
            <a:noFill/>
            <a:prstDash val="solid"/>
            <a:miter lim="800000"/>
          </a:ln>
          <a:effectLst/>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lnSpc>
                <a:spcPct val="120000"/>
              </a:lnSpc>
            </a:pPr>
            <a:r>
              <a:rPr lang="zh-CN" altLang="en-US" sz="3735" b="1">
                <a:solidFill>
                  <a:schemeClr val="bg1"/>
                </a:solidFill>
                <a:latin typeface="微软雅黑" panose="020B0503020204020204" pitchFamily="34" charset="-122"/>
                <a:ea typeface="微软雅黑" panose="020B0503020204020204" pitchFamily="34" charset="-122"/>
              </a:rPr>
              <a:t>家里亲人</a:t>
            </a:r>
            <a:endParaRPr lang="zh-CN" altLang="zh-CN" sz="3735" b="1">
              <a:solidFill>
                <a:schemeClr val="bg1"/>
              </a:solidFill>
              <a:latin typeface="微软雅黑" panose="020B0503020204020204" pitchFamily="34" charset="-122"/>
              <a:ea typeface="微软雅黑" panose="020B0503020204020204" pitchFamily="34" charset="-122"/>
            </a:endParaRPr>
          </a:p>
        </p:txBody>
      </p:sp>
      <p:pic>
        <p:nvPicPr>
          <p:cNvPr id="21" name="图片 20"/>
          <p:cNvPicPr>
            <a:picLocks noChangeAspect="1"/>
          </p:cNvPicPr>
          <p:nvPr>
            <p:custDataLst>
              <p:tags r:id="rId16"/>
            </p:custDataLst>
          </p:nvPr>
        </p:nvPicPr>
        <p:blipFill>
          <a:blip r:embed="rId17"/>
          <a:stretch>
            <a:fillRect/>
          </a:stretch>
        </p:blipFill>
        <p:spPr>
          <a:xfrm>
            <a:off x="9451042" y="2639005"/>
            <a:ext cx="2467610" cy="246761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grpId="0" nodeType="clickEffect">
                                  <p:stCondLst>
                                    <p:cond delay="0"/>
                                  </p:stCondLst>
                                  <p:childTnLst>
                                    <p:set>
                                      <p:cBhvr>
                                        <p:cTn id="12" dur="1" fill="hold">
                                          <p:stCondLst>
                                            <p:cond delay="0"/>
                                          </p:stCondLst>
                                        </p:cTn>
                                        <p:tgtEl>
                                          <p:spTgt spid="1032"/>
                                        </p:tgtEl>
                                        <p:attrNameLst>
                                          <p:attrName>style.visibility</p:attrName>
                                        </p:attrNameLst>
                                      </p:cBhvr>
                                      <p:to>
                                        <p:strVal val="visible"/>
                                      </p:to>
                                    </p:set>
                                    <p:animEffect transition="in" filter="slide(fromTop)">
                                      <p:cBhvr>
                                        <p:cTn id="13" dur="500"/>
                                        <p:tgtEl>
                                          <p:spTgt spid="1032"/>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027">
                                            <p:txEl>
                                              <p:pRg st="0" end="0"/>
                                            </p:txEl>
                                          </p:spTgt>
                                        </p:tgtEl>
                                        <p:attrNameLst>
                                          <p:attrName>style.visibility</p:attrName>
                                        </p:attrNameLst>
                                      </p:cBhvr>
                                      <p:to>
                                        <p:strVal val="visible"/>
                                      </p:to>
                                    </p:set>
                                    <p:animEffect transition="in" filter="wipe(left)">
                                      <p:cBhvr>
                                        <p:cTn id="17" dur="500"/>
                                        <p:tgtEl>
                                          <p:spTgt spid="102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1034"/>
                                        </p:tgtEl>
                                        <p:attrNameLst>
                                          <p:attrName>style.visibility</p:attrName>
                                        </p:attrNameLst>
                                      </p:cBhvr>
                                      <p:to>
                                        <p:strVal val="visible"/>
                                      </p:to>
                                    </p:set>
                                    <p:animEffect transition="in" filter="slide(fromTop)">
                                      <p:cBhvr>
                                        <p:cTn id="22" dur="500"/>
                                        <p:tgtEl>
                                          <p:spTgt spid="1034"/>
                                        </p:tgtEl>
                                      </p:cBhvr>
                                    </p:animEffect>
                                  </p:childTnLst>
                                </p:cTn>
                              </p:par>
                            </p:childTnLst>
                          </p:cTn>
                        </p:par>
                        <p:par>
                          <p:cTn id="23" fill="hold">
                            <p:stCondLst>
                              <p:cond delay="500"/>
                            </p:stCondLst>
                            <p:childTnLst>
                              <p:par>
                                <p:cTn id="24" presetID="4" presetClass="entr" presetSubtype="16" fill="hold" grpId="0" nodeType="afterEffect">
                                  <p:stCondLst>
                                    <p:cond delay="0"/>
                                  </p:stCondLst>
                                  <p:childTnLst>
                                    <p:set>
                                      <p:cBhvr>
                                        <p:cTn id="25" dur="1" fill="hold">
                                          <p:stCondLst>
                                            <p:cond delay="0"/>
                                          </p:stCondLst>
                                        </p:cTn>
                                        <p:tgtEl>
                                          <p:spTgt spid="1028"/>
                                        </p:tgtEl>
                                        <p:attrNameLst>
                                          <p:attrName>style.visibility</p:attrName>
                                        </p:attrNameLst>
                                      </p:cBhvr>
                                      <p:to>
                                        <p:strVal val="visible"/>
                                      </p:to>
                                    </p:set>
                                    <p:animEffect transition="in" filter="box(in)">
                                      <p:cBhvr>
                                        <p:cTn id="26" dur="500"/>
                                        <p:tgtEl>
                                          <p:spTgt spid="1028"/>
                                        </p:tgtEl>
                                      </p:cBhvr>
                                    </p:animEffect>
                                  </p:childTnLst>
                                  <p:subTnLst>
                                    <p:audio>
                                      <p:cMediaNode>
                                        <p:cTn display="0" masterRel="sameClick">
                                          <p:stCondLst>
                                            <p:cond evt="begin" delay="0">
                                              <p:tn val="24"/>
                                            </p:cond>
                                          </p:stCondLst>
                                          <p:endCondLst>
                                            <p:cond evt="onStopAudio" delay="0">
                                              <p:tgtEl>
                                                <p:sldTgt/>
                                              </p:tgtEl>
                                            </p:cond>
                                          </p:endCondLst>
                                        </p:cTn>
                                        <p:tgtEl>
                                          <p:sndTgt r:embed="rId18"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29">
                                            <p:txEl>
                                              <p:pRg st="0" end="0"/>
                                            </p:txEl>
                                          </p:spTgt>
                                        </p:tgtEl>
                                        <p:attrNameLst>
                                          <p:attrName>style.visibility</p:attrName>
                                        </p:attrNameLst>
                                      </p:cBhvr>
                                      <p:to>
                                        <p:strVal val="visible"/>
                                      </p:to>
                                    </p:set>
                                    <p:animEffect transition="in" filter="wipe(left)">
                                      <p:cBhvr>
                                        <p:cTn id="31" dur="500"/>
                                        <p:tgtEl>
                                          <p:spTgt spid="1029">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1" fill="hold" grpId="0" nodeType="clickEffect">
                                  <p:stCondLst>
                                    <p:cond delay="0"/>
                                  </p:stCondLst>
                                  <p:childTnLst>
                                    <p:set>
                                      <p:cBhvr>
                                        <p:cTn id="35" dur="1" fill="hold">
                                          <p:stCondLst>
                                            <p:cond delay="0"/>
                                          </p:stCondLst>
                                        </p:cTn>
                                        <p:tgtEl>
                                          <p:spTgt spid="1033"/>
                                        </p:tgtEl>
                                        <p:attrNameLst>
                                          <p:attrName>style.visibility</p:attrName>
                                        </p:attrNameLst>
                                      </p:cBhvr>
                                      <p:to>
                                        <p:strVal val="visible"/>
                                      </p:to>
                                    </p:set>
                                    <p:animEffect transition="in" filter="slide(fromTop)">
                                      <p:cBhvr>
                                        <p:cTn id="36" dur="500"/>
                                        <p:tgtEl>
                                          <p:spTgt spid="1033"/>
                                        </p:tgtEl>
                                      </p:cBhvr>
                                    </p:animEffect>
                                  </p:childTnLst>
                                </p:cTn>
                              </p:par>
                            </p:childTnLst>
                          </p:cTn>
                        </p:par>
                        <p:par>
                          <p:cTn id="37" fill="hold">
                            <p:stCondLst>
                              <p:cond delay="500"/>
                            </p:stCondLst>
                            <p:childTnLst>
                              <p:par>
                                <p:cTn id="38" presetID="16" presetClass="entr" presetSubtype="37" fill="hold" grpId="0" nodeType="afterEffect">
                                  <p:stCondLst>
                                    <p:cond delay="0"/>
                                  </p:stCondLst>
                                  <p:childTnLst>
                                    <p:set>
                                      <p:cBhvr>
                                        <p:cTn id="39" dur="1" fill="hold">
                                          <p:stCondLst>
                                            <p:cond delay="0"/>
                                          </p:stCondLst>
                                        </p:cTn>
                                        <p:tgtEl>
                                          <p:spTgt spid="1030"/>
                                        </p:tgtEl>
                                        <p:attrNameLst>
                                          <p:attrName>style.visibility</p:attrName>
                                        </p:attrNameLst>
                                      </p:cBhvr>
                                      <p:to>
                                        <p:strVal val="visible"/>
                                      </p:to>
                                    </p:set>
                                    <p:animEffect transition="in" filter="barn(outVertical)">
                                      <p:cBhvr>
                                        <p:cTn id="40" dur="500"/>
                                        <p:tgtEl>
                                          <p:spTgt spid="1030"/>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1" fill="hold" grpId="0" nodeType="clickEffect">
                                  <p:stCondLst>
                                    <p:cond delay="0"/>
                                  </p:stCondLst>
                                  <p:childTnLst>
                                    <p:set>
                                      <p:cBhvr>
                                        <p:cTn id="44" dur="1" fill="hold">
                                          <p:stCondLst>
                                            <p:cond delay="0"/>
                                          </p:stCondLst>
                                        </p:cTn>
                                        <p:tgtEl>
                                          <p:spTgt spid="1035"/>
                                        </p:tgtEl>
                                        <p:attrNameLst>
                                          <p:attrName>style.visibility</p:attrName>
                                        </p:attrNameLst>
                                      </p:cBhvr>
                                      <p:to>
                                        <p:strVal val="visible"/>
                                      </p:to>
                                    </p:set>
                                    <p:animEffect transition="in" filter="slide(fromTop)">
                                      <p:cBhvr>
                                        <p:cTn id="45" dur="500"/>
                                        <p:tgtEl>
                                          <p:spTgt spid="1035"/>
                                        </p:tgtEl>
                                      </p:cBhvr>
                                    </p:animEffect>
                                  </p:childTnLst>
                                </p:cTn>
                              </p:par>
                            </p:childTnLst>
                          </p:cTn>
                        </p:par>
                        <p:par>
                          <p:cTn id="46" fill="hold">
                            <p:stCondLst>
                              <p:cond delay="500"/>
                            </p:stCondLst>
                            <p:childTnLst>
                              <p:par>
                                <p:cTn id="47" presetID="19" presetClass="entr" presetSubtype="10" fill="hold" grpId="0" nodeType="afterEffect">
                                  <p:stCondLst>
                                    <p:cond delay="0"/>
                                  </p:stCondLst>
                                  <p:childTnLst>
                                    <p:set>
                                      <p:cBhvr>
                                        <p:cTn id="48" dur="1" fill="hold">
                                          <p:stCondLst>
                                            <p:cond delay="0"/>
                                          </p:stCondLst>
                                        </p:cTn>
                                        <p:tgtEl>
                                          <p:spTgt spid="1031"/>
                                        </p:tgtEl>
                                        <p:attrNameLst>
                                          <p:attrName>style.visibility</p:attrName>
                                        </p:attrNameLst>
                                      </p:cBhvr>
                                      <p:to>
                                        <p:strVal val="visible"/>
                                      </p:to>
                                    </p:set>
                                    <p:anim calcmode="lin" valueType="num">
                                      <p:cBhvr>
                                        <p:cTn id="49" dur="5000" fill="hold"/>
                                        <p:tgtEl>
                                          <p:spTgt spid="1031"/>
                                        </p:tgtEl>
                                        <p:attrNameLst>
                                          <p:attrName>ppt_w</p:attrName>
                                        </p:attrNameLst>
                                      </p:cBhvr>
                                      <p:tavLst>
                                        <p:tav tm="0" fmla="#ppt_w*sin(2.5*pi*$)">
                                          <p:val>
                                            <p:fltVal val="0"/>
                                          </p:val>
                                        </p:tav>
                                        <p:tav tm="100000">
                                          <p:val>
                                            <p:fltVal val="1"/>
                                          </p:val>
                                        </p:tav>
                                      </p:tavLst>
                                    </p:anim>
                                    <p:anim calcmode="lin" valueType="num">
                                      <p:cBhvr>
                                        <p:cTn id="50" dur="5000" fill="hold"/>
                                        <p:tgtEl>
                                          <p:spTgt spid="1031"/>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47"/>
                                            </p:cond>
                                          </p:stCondLst>
                                          <p:endCondLst>
                                            <p:cond evt="onStopAudio" delay="0">
                                              <p:tgtEl>
                                                <p:sldTgt/>
                                              </p:tgtEl>
                                            </p:cond>
                                          </p:endCondLst>
                                        </p:cTn>
                                        <p:tgtEl>
                                          <p:sndTgt r:embed="rId19" name="glas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advAuto="0" build="p"/>
      <p:bldP spid="1028" grpId="0"/>
      <p:bldP spid="1029" grpId="0" build="p"/>
      <p:bldP spid="1030" grpId="0"/>
      <p:bldP spid="1031" grpId="0"/>
      <p:bldP spid="1032" grpId="0" animBg="1"/>
      <p:bldP spid="1033" grpId="0" animBg="1"/>
      <p:bldP spid="1034" grpId="0" animBg="1"/>
      <p:bldP spid="10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22882"/>
          <p:cNvSpPr/>
          <p:nvPr>
            <p:custDataLst>
              <p:tags r:id="rId1"/>
            </p:custDataLst>
          </p:nvPr>
        </p:nvSpPr>
        <p:spPr>
          <a:xfrm>
            <a:off x="883090" y="939406"/>
            <a:ext cx="10583000" cy="523092"/>
          </a:xfrm>
          <a:prstGeom prst="rect">
            <a:avLst/>
          </a:prstGeom>
          <a:noFill/>
          <a:ln>
            <a:noFill/>
            <a:miter lim="800000"/>
          </a:ln>
        </p:spPr>
        <p:txBody>
          <a:bodyPr>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spcBef>
                <a:spcPct val="50000"/>
              </a:spcBef>
              <a:buClrTx/>
              <a:buSzTx/>
              <a:buNone/>
            </a:pPr>
            <a:r>
              <a:rPr lang="zh-CN" altLang="en-US" sz="2800" b="1">
                <a:ln w="9525" cap="flat" cmpd="sng" algn="ctr">
                  <a:noFill/>
                  <a:prstDash val="solid"/>
                  <a:round/>
                  <a:headEnd type="none" w="med" len="med"/>
                  <a:tailEnd type="none" w="med" len="med"/>
                </a:ln>
                <a:latin typeface="Arial" panose="020B0604020202020204" pitchFamily="34" charset="0"/>
                <a:cs typeface="Arial" panose="020B0604020202020204"/>
                <a:sym typeface="Wingdings" panose="05000000000000000000" charset="0"/>
              </a:rPr>
              <a:t>变成甲虫的格里高尔行为和生活上表现出哪些“甲虫式”特征？</a:t>
            </a:r>
            <a:endParaRPr lang="zh-CN" altLang="en-US" sz="2800" b="1">
              <a:latin typeface="Arial" panose="020B0604020202020204" pitchFamily="34" charset="0"/>
              <a:cs typeface="Arial" panose="020B0604020202020204"/>
            </a:endParaRPr>
          </a:p>
        </p:txBody>
      </p:sp>
      <p:sp>
        <p:nvSpPr>
          <p:cNvPr id="3" name="矩形 63494"/>
          <p:cNvSpPr/>
          <p:nvPr>
            <p:custDataLst>
              <p:tags r:id="rId2"/>
            </p:custDataLst>
          </p:nvPr>
        </p:nvSpPr>
        <p:spPr>
          <a:xfrm>
            <a:off x="883090" y="2242102"/>
            <a:ext cx="10118285" cy="1008418"/>
          </a:xfrm>
          <a:prstGeom prst="rect">
            <a:avLst/>
          </a:prstGeom>
          <a:no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lnSpc>
                <a:spcPct val="120000"/>
              </a:lnSpc>
              <a:spcBef>
                <a:spcPct val="50000"/>
              </a:spcBef>
              <a:buClrTx/>
              <a:buSzTx/>
              <a:buNone/>
            </a:pPr>
            <a:r>
              <a:rPr lang="zh-CN" altLang="zh-CN" sz="2800" b="1">
                <a:ln w="9525" cap="flat" cmpd="sng" algn="ctr">
                  <a:noFill/>
                  <a:prstDash val="solid"/>
                  <a:round/>
                  <a:headEnd type="none" w="med" len="med"/>
                  <a:tailEnd type="none" w="med" len="med"/>
                </a:ln>
                <a:solidFill>
                  <a:srgbClr val="000000"/>
                </a:solidFill>
                <a:latin typeface="Arial" panose="020B0604020202020204" pitchFamily="34" charset="0"/>
                <a:cs typeface="Arial" panose="020B0604020202020204"/>
                <a:sym typeface="Wingdings" panose="05000000000000000000" charset="0"/>
              </a:rPr>
              <a:t>①</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丑陋：</a:t>
            </a:r>
            <a:r>
              <a:rPr lang="zh-CN" altLang="en-US" sz="2400" b="1" u="sng">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那坚硬的像铁甲一般的背贴着床</a:t>
            </a:r>
            <a:r>
              <a:rPr lang="en-US" altLang="zh-CN"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r>
              <a:rPr lang="zh-CN" altLang="en-US" sz="2400" b="1" u="sng">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那许多只腿真是细得可怜，都在他眼前无可奈何地舞动着</a:t>
            </a:r>
            <a:r>
              <a:rPr lang="zh-CN" altLang="en-US" sz="2400" b="1">
                <a:ln w="9525" cap="flat" cmpd="sng" algn="ctr">
                  <a:noFill/>
                  <a:prstDash val="solid"/>
                  <a:round/>
                  <a:headEnd type="none" w="med" len="med"/>
                  <a:tailEnd type="none" w="med" len="med"/>
                </a:ln>
                <a:solidFill>
                  <a:srgbClr val="000000"/>
                </a:solidFill>
                <a:latin typeface="Arial" panose="020B0604020202020204" pitchFamily="34" charset="0"/>
                <a:cs typeface="Arial" panose="020B0604020202020204"/>
                <a:sym typeface="Wingdings" panose="05000000000000000000" charset="0"/>
              </a:rPr>
              <a:t>。</a:t>
            </a:r>
            <a:r>
              <a:rPr lang="en-US" altLang="zh-CN" sz="2400" b="1">
                <a:ln w="9525" cap="flat" cmpd="sng" algn="ctr">
                  <a:noFill/>
                  <a:prstDash val="solid"/>
                  <a:round/>
                  <a:headEnd type="none" w="med" len="med"/>
                  <a:tailEnd type="none" w="med" len="med"/>
                </a:ln>
                <a:solidFill>
                  <a:srgbClr val="000000"/>
                </a:solidFill>
                <a:latin typeface="Arial" panose="020B0604020202020204" pitchFamily="34" charset="0"/>
                <a:cs typeface="Arial" panose="020B0604020202020204"/>
                <a:sym typeface="Wingdings" panose="05000000000000000000" charset="0"/>
              </a:rPr>
              <a:t>——1</a:t>
            </a:r>
            <a:endParaRPr lang="en-US" altLang="zh-CN" sz="2400" b="1">
              <a:solidFill>
                <a:srgbClr val="000000"/>
              </a:solidFill>
              <a:latin typeface="Arial" panose="020B0604020202020204" pitchFamily="34" charset="0"/>
              <a:cs typeface="Arial" panose="020B0604020202020204"/>
            </a:endParaRPr>
          </a:p>
        </p:txBody>
      </p:sp>
      <p:sp>
        <p:nvSpPr>
          <p:cNvPr id="4" name="矩形 63495"/>
          <p:cNvSpPr/>
          <p:nvPr>
            <p:custDataLst>
              <p:tags r:id="rId3"/>
            </p:custDataLst>
          </p:nvPr>
        </p:nvSpPr>
        <p:spPr>
          <a:xfrm>
            <a:off x="883090" y="3914131"/>
            <a:ext cx="10511580" cy="523092"/>
          </a:xfrm>
          <a:prstGeom prst="rect">
            <a:avLst/>
          </a:prstGeom>
          <a:noFill/>
          <a:ln>
            <a:noFill/>
            <a:miter lim="800000"/>
          </a:ln>
        </p:spPr>
        <p:txBody>
          <a:bodyPr>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spcBef>
                <a:spcPct val="50000"/>
              </a:spcBef>
              <a:buClrTx/>
              <a:buSzTx/>
              <a:buNone/>
            </a:pPr>
            <a:r>
              <a:rPr lang="zh-CN" altLang="zh-CN" sz="2800" b="1">
                <a:ln w="9525" cap="flat" cmpd="sng" algn="ctr">
                  <a:noFill/>
                  <a:prstDash val="solid"/>
                  <a:round/>
                  <a:headEnd type="none" w="med" len="med"/>
                  <a:tailEnd type="none" w="med" len="med"/>
                </a:ln>
                <a:solidFill>
                  <a:srgbClr val="000000"/>
                </a:solidFill>
                <a:latin typeface="Arial" panose="020B0604020202020204" pitchFamily="34" charset="0"/>
                <a:cs typeface="Arial" panose="020B0604020202020204"/>
                <a:sym typeface="Wingdings" panose="05000000000000000000" charset="0"/>
              </a:rPr>
              <a:t>②</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笨拙：</a:t>
            </a:r>
            <a:r>
              <a:rPr lang="en-US" altLang="zh-CN"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r>
              <a:rPr lang="zh-CN" altLang="en-US"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它们不停地做着许多动作，控制不住</a:t>
            </a:r>
            <a:r>
              <a:rPr lang="zh-CN" altLang="en-US" sz="24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r>
              <a:rPr lang="en-US" altLang="zh-CN" sz="24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——9</a:t>
            </a:r>
            <a:endParaRPr lang="en-US" altLang="zh-CN" sz="2400" b="1">
              <a:solidFill>
                <a:srgbClr val="000000"/>
              </a:solidFill>
              <a:latin typeface="楷体" panose="02010609060101010101" charset="-122"/>
              <a:ea typeface="楷体" panose="02010609060101010101" charset="-122"/>
              <a:cs typeface="Arial" panose="020B0604020202020204"/>
            </a:endParaRPr>
          </a:p>
        </p:txBody>
      </p:sp>
      <p:sp>
        <p:nvSpPr>
          <p:cNvPr id="5" name="矩形 63496"/>
          <p:cNvSpPr/>
          <p:nvPr>
            <p:custDataLst>
              <p:tags r:id="rId4"/>
            </p:custDataLst>
          </p:nvPr>
        </p:nvSpPr>
        <p:spPr>
          <a:xfrm>
            <a:off x="2324286" y="4366645"/>
            <a:ext cx="7989466" cy="1015663"/>
          </a:xfrm>
          <a:prstGeom prst="rect">
            <a:avLst/>
          </a:prstGeom>
          <a:no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spcBef>
                <a:spcPct val="50000"/>
              </a:spcBef>
              <a:buClrTx/>
              <a:buSzTx/>
              <a:buNone/>
            </a:pPr>
            <a:r>
              <a:rPr lang="en-US" altLang="zh-CN"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r>
              <a:rPr lang="zh-CN" altLang="en-US"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它只能十分缓慢地移动</a:t>
            </a:r>
            <a:r>
              <a:rPr lang="en-US" altLang="zh-CN" sz="24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——10</a:t>
            </a:r>
            <a:endParaRPr lang="en-US" altLang="zh-CN" sz="24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endParaRPr>
          </a:p>
          <a:p>
            <a:pPr marL="0" indent="0" defTabSz="911225">
              <a:spcBef>
                <a:spcPct val="50000"/>
              </a:spcBef>
              <a:buClrTx/>
              <a:buSzTx/>
              <a:buNone/>
            </a:pPr>
            <a:r>
              <a:rPr lang="en-US" altLang="zh-CN"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r>
              <a:rPr lang="zh-CN" altLang="en-US"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把他从床上慢慢撬起来</a:t>
            </a:r>
            <a:r>
              <a:rPr lang="en-US" altLang="zh-CN" sz="24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——14</a:t>
            </a:r>
            <a:endParaRPr lang="zh-CN" altLang="en-US" sz="2400" b="1">
              <a:solidFill>
                <a:srgbClr val="000000"/>
              </a:solidFill>
              <a:latin typeface="楷体" panose="02010609060101010101" charset="-122"/>
              <a:ea typeface="楷体" panose="02010609060101010101" charset="-122"/>
              <a:cs typeface="Arial" panose="020B0604020202020204"/>
            </a:endParaRPr>
          </a:p>
        </p:txBody>
      </p:sp>
      <p:pic>
        <p:nvPicPr>
          <p:cNvPr id="12" name="图片 11"/>
          <p:cNvPicPr>
            <a:picLocks noChangeAspect="1"/>
          </p:cNvPicPr>
          <p:nvPr>
            <p:custDataLst>
              <p:tags r:id="rId5"/>
            </p:custDataLst>
          </p:nvPr>
        </p:nvPicPr>
        <p:blipFill>
          <a:blip r:embed="rId6"/>
          <a:stretch>
            <a:fillRect/>
          </a:stretch>
        </p:blipFill>
        <p:spPr>
          <a:xfrm>
            <a:off x="9468948" y="3914131"/>
            <a:ext cx="2286000" cy="22860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blinds(horizontal)">
                                      <p:cBhvr>
                                        <p:cTn id="2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custDataLst>
              <p:tags r:id="rId1"/>
            </p:custDataLst>
          </p:nvPr>
        </p:nvPicPr>
        <p:blipFill>
          <a:blip r:embed="rId2" cstate="email"/>
          <a:srcRect/>
          <a:stretch>
            <a:fillRect/>
          </a:stretch>
        </p:blipFill>
        <p:spPr>
          <a:xfrm>
            <a:off x="9204961" y="348264"/>
            <a:ext cx="1981200" cy="1386122"/>
          </a:xfrm>
          <a:prstGeom prst="rect">
            <a:avLst/>
          </a:prstGeom>
        </p:spPr>
      </p:pic>
      <p:sp>
        <p:nvSpPr>
          <p:cNvPr id="6" name="矩形 106501"/>
          <p:cNvSpPr/>
          <p:nvPr>
            <p:custDataLst>
              <p:tags r:id="rId3"/>
            </p:custDataLst>
          </p:nvPr>
        </p:nvSpPr>
        <p:spPr>
          <a:xfrm>
            <a:off x="631479" y="1041325"/>
            <a:ext cx="11162811" cy="1815369"/>
          </a:xfrm>
          <a:prstGeom prst="rect">
            <a:avLst/>
          </a:prstGeom>
          <a:no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marR="0" lvl="0" indent="0" algn="l" defTabSz="911225" rtl="0" eaLnBrk="1" fontAlgn="base" latinLnBrk="0" hangingPunct="1">
              <a:lnSpc>
                <a:spcPct val="100000"/>
              </a:lnSpc>
              <a:spcBef>
                <a:spcPct val="50000"/>
              </a:spcBef>
              <a:spcAft>
                <a:spcPct val="0"/>
              </a:spcAft>
              <a:buClrTx/>
              <a:buSzTx/>
              <a:buFont typeface="Wingdings 2" panose="05020102010507070707" pitchFamily="18" charset="2"/>
              <a:buNone/>
              <a:defRPr/>
            </a:pPr>
            <a:r>
              <a:rPr kumimoji="0" lang="zh-CN"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③</a:t>
            </a:r>
            <a:r>
              <a:rPr lang="zh-CN" altLang="zh-CN"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脆弱</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a:t>
            </a:r>
            <a:r>
              <a:rPr kumimoji="0" lang="en-US" altLang="zh-CN" sz="2400" b="1" i="0" u="sng"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楷体" panose="02010609060101010101" charset="-122"/>
                <a:ea typeface="楷体" panose="02010609060101010101" charset="-122"/>
                <a:cs typeface="Arial" panose="020B0604020202020204"/>
                <a:sym typeface="Wingdings" panose="05000000000000000000" charset="0"/>
              </a:rPr>
              <a:t>……</a:t>
            </a:r>
            <a:r>
              <a:rPr kumimoji="0" lang="zh-CN" altLang="zh-CN" sz="2400" b="1" i="0" u="sng"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一种棕色的液体从嘴巴里流了出来</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r>
              <a:rPr kumimoji="0" lang="en-US"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23</a:t>
            </a:r>
            <a:endPar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endParaRPr>
          </a:p>
          <a:p>
            <a:pPr marL="0" marR="0" lvl="0" indent="0" algn="l" defTabSz="911225" rtl="0" eaLnBrk="1" fontAlgn="base" latinLnBrk="0" hangingPunct="1">
              <a:lnSpc>
                <a:spcPct val="100000"/>
              </a:lnSpc>
              <a:spcBef>
                <a:spcPct val="50000"/>
              </a:spcBef>
              <a:spcAft>
                <a:spcPct val="0"/>
              </a:spcAft>
              <a:buClrTx/>
              <a:buSzTx/>
              <a:buFont typeface="Wingdings 2" panose="05020102010507070707" pitchFamily="18" charset="2"/>
              <a:buNone/>
              <a:defRPr/>
            </a:pPr>
            <a:r>
              <a:rPr kumimoji="0" lang="en-US"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r>
              <a:rPr kumimoji="0" lang="zh-CN" altLang="zh-CN" sz="2400" b="1" i="0" u="sng"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身上的那一侧擦得满是伤痕，在洁白的门上留下难看的斑痕</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r>
              <a:rPr kumimoji="0" lang="en-US"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29</a:t>
            </a:r>
            <a:endPar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endParaRPr>
          </a:p>
          <a:p>
            <a:pPr marL="0" marR="0" lvl="0" indent="0" algn="l" defTabSz="911225" rtl="0" eaLnBrk="1" fontAlgn="base" latinLnBrk="0" hangingPunct="1">
              <a:lnSpc>
                <a:spcPct val="100000"/>
              </a:lnSpc>
              <a:spcBef>
                <a:spcPct val="50000"/>
              </a:spcBef>
              <a:spcAft>
                <a:spcPct val="0"/>
              </a:spcAft>
              <a:buClrTx/>
              <a:buSzTx/>
              <a:buFont typeface="Wingdings 2" panose="05020102010507070707" pitchFamily="18" charset="2"/>
              <a:buNone/>
              <a:defRPr/>
            </a:pPr>
            <a:r>
              <a:rPr kumimoji="0" lang="en-US"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r>
              <a:rPr kumimoji="0" lang="zh-CN" altLang="zh-CN" sz="2400" b="1" i="0" u="sng"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格里高尔猛地远远弹进了他的房间里，顿时满身鲜血淋漓</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r>
              <a:rPr kumimoji="0" lang="en-US"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a:t>
            </a:r>
            <a:r>
              <a:rPr kumimoji="0" lang="zh-CN"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 </a:t>
            </a:r>
            <a:r>
              <a:rPr kumimoji="0" lang="zh-CN" altLang="zh-CN" sz="24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29</a:t>
            </a:r>
            <a:r>
              <a:rPr kumimoji="0" lang="zh-CN" altLang="zh-CN" sz="2400" b="1" i="0" u="sng"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楷体" panose="02010609060101010101" charset="-122"/>
                <a:cs typeface="Arial" panose="020B0604020202020204"/>
                <a:sym typeface="Wingdings" panose="05000000000000000000" charset="0"/>
              </a:rPr>
              <a:t> </a:t>
            </a:r>
            <a:endParaRPr kumimoji="0" lang="en-US" altLang="zh-CN" sz="2400" b="1" i="0" u="sng" strike="noStrike" kern="1200" cap="none" spc="0" normalizeH="0" baseline="0" noProof="0">
              <a:ln>
                <a:noFill/>
              </a:ln>
              <a:solidFill>
                <a:srgbClr val="000000"/>
              </a:solidFill>
              <a:effectLst/>
              <a:uLnTx/>
              <a:uFillTx/>
              <a:latin typeface="Arial" panose="020B0604020202020204" pitchFamily="34" charset="0"/>
              <a:ea typeface="楷体" panose="02010609060101010101" charset="-122"/>
              <a:cs typeface="Arial" panose="020B0604020202020204"/>
            </a:endParaRPr>
          </a:p>
        </p:txBody>
      </p:sp>
      <p:sp>
        <p:nvSpPr>
          <p:cNvPr id="7" name="矩形 107525"/>
          <p:cNvSpPr/>
          <p:nvPr>
            <p:custDataLst>
              <p:tags r:id="rId4"/>
            </p:custDataLst>
          </p:nvPr>
        </p:nvSpPr>
        <p:spPr>
          <a:xfrm>
            <a:off x="631479" y="3162710"/>
            <a:ext cx="10725842" cy="1446422"/>
          </a:xfrm>
          <a:prstGeom prst="rect">
            <a:avLst/>
          </a:prstGeom>
          <a:noFill/>
          <a:ln>
            <a:noFill/>
            <a:miter lim="800000"/>
          </a:ln>
        </p:spPr>
        <p:txBody>
          <a:bodyPr>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spcBef>
                <a:spcPct val="50000"/>
              </a:spcBef>
              <a:buClrTx/>
              <a:buSzTx/>
              <a:buNone/>
            </a:pPr>
            <a:r>
              <a:rPr lang="zh-CN" altLang="zh-CN" sz="2800" b="1">
                <a:ln w="9525" cap="flat" cmpd="sng" algn="ctr">
                  <a:noFill/>
                  <a:prstDash val="solid"/>
                  <a:round/>
                  <a:headEnd type="none" w="med" len="med"/>
                  <a:tailEnd type="none" w="med" len="med"/>
                </a:ln>
                <a:solidFill>
                  <a:srgbClr val="000000"/>
                </a:solidFill>
                <a:latin typeface="Arial" panose="020B0604020202020204" pitchFamily="34" charset="0"/>
                <a:cs typeface="Arial" panose="020B0604020202020204"/>
                <a:sym typeface="Wingdings" panose="05000000000000000000" charset="0"/>
              </a:rPr>
              <a:t>④</a:t>
            </a:r>
            <a:r>
              <a:rPr lang="zh-CN" altLang="zh-CN"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失语</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a:t>
            </a:r>
            <a:r>
              <a:rPr lang="en-US" altLang="zh-CN" sz="2400" b="1" u="sng">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 ……</a:t>
            </a:r>
            <a:r>
              <a:rPr lang="zh-CN" altLang="zh-CN" sz="2400" b="1" u="sng">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掺和着一种来自下面的、无法抑制的痛苦的叽叽喳喳声，使得他的话只是一开始还听得清楚，后面的话音就被破坏得不知所云</a:t>
            </a:r>
            <a:r>
              <a:rPr lang="en-US"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a:t>
            </a:r>
            <a:r>
              <a:rPr lang="zh-CN"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7</a:t>
            </a:r>
            <a:endParaRPr lang="zh-CN"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endParaRPr>
          </a:p>
          <a:p>
            <a:pPr marL="0" indent="0" defTabSz="911225">
              <a:spcBef>
                <a:spcPct val="50000"/>
              </a:spcBef>
              <a:buClrTx/>
              <a:buSzTx/>
              <a:buNone/>
            </a:pPr>
            <a:r>
              <a:rPr lang="en-US"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                 </a:t>
            </a:r>
            <a:r>
              <a:rPr lang="zh-CN" altLang="zh-CN" sz="2400" b="1" u="sng">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“您二位听懂他哪怕一句话了吗？”协理问父母</a:t>
            </a:r>
            <a:r>
              <a:rPr lang="zh-CN"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 </a:t>
            </a:r>
            <a:r>
              <a:rPr lang="en-US"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a:t>
            </a:r>
            <a:r>
              <a:rPr lang="zh-CN" altLang="zh-CN" sz="24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21</a:t>
            </a:r>
            <a:endParaRPr lang="zh-CN" altLang="zh-CN" sz="2400" b="1">
              <a:solidFill>
                <a:srgbClr val="000000"/>
              </a:solidFill>
              <a:latin typeface="Arial" panose="020B0604020202020204" pitchFamily="34" charset="0"/>
              <a:ea typeface="楷体" panose="02010609060101010101" charset="-122"/>
              <a:cs typeface="Arial" panose="020B0604020202020204"/>
            </a:endParaRPr>
          </a:p>
        </p:txBody>
      </p:sp>
      <p:sp>
        <p:nvSpPr>
          <p:cNvPr id="10" name="矩形 107526"/>
          <p:cNvSpPr/>
          <p:nvPr>
            <p:custDataLst>
              <p:tags r:id="rId5"/>
            </p:custDataLst>
          </p:nvPr>
        </p:nvSpPr>
        <p:spPr>
          <a:xfrm>
            <a:off x="1900699" y="5163284"/>
            <a:ext cx="8187401" cy="1057534"/>
          </a:xfrm>
          <a:prstGeom prst="rect">
            <a:avLst/>
          </a:prstGeom>
          <a:solidFill>
            <a:srgbClr val="0070C0"/>
          </a:solid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lnSpc>
                <a:spcPct val="120000"/>
              </a:lnSpc>
              <a:spcBef>
                <a:spcPts val="840"/>
              </a:spcBef>
              <a:buClr>
                <a:srgbClr val="9F2936"/>
              </a:buClr>
              <a:buSzPct val="60000"/>
              <a:buNone/>
            </a:pPr>
            <a:r>
              <a:rPr lang="en-US" altLang="zh-CN" sz="2800" b="1">
                <a:ln w="9525" cap="flat" cmpd="sng" algn="ctr">
                  <a:noFill/>
                  <a:prstDash val="solid"/>
                  <a:round/>
                  <a:headEnd type="none" w="med" len="med"/>
                  <a:tailEnd type="none" w="med" len="med"/>
                </a:ln>
                <a:solidFill>
                  <a:schemeClr val="bg1"/>
                </a:solidFill>
                <a:latin typeface="楷体" panose="02010609060101010101" charset="-122"/>
                <a:ea typeface="楷体" panose="02010609060101010101" charset="-122"/>
                <a:cs typeface="Arial" panose="020B0604020202020204"/>
                <a:sym typeface="Wingdings" panose="05000000000000000000" charset="0"/>
              </a:rPr>
              <a:t>【</a:t>
            </a:r>
            <a:r>
              <a:rPr lang="zh-CN" altLang="en-US" sz="2800" b="1">
                <a:ln w="9525" cap="flat" cmpd="sng" algn="ctr">
                  <a:noFill/>
                  <a:prstDash val="solid"/>
                  <a:round/>
                  <a:headEnd type="none" w="med" len="med"/>
                  <a:tailEnd type="none" w="med" len="med"/>
                </a:ln>
                <a:solidFill>
                  <a:schemeClr val="bg1"/>
                </a:solidFill>
                <a:latin typeface="楷体" panose="02010609060101010101" charset="-122"/>
                <a:ea typeface="楷体" panose="02010609060101010101" charset="-122"/>
                <a:cs typeface="Arial" panose="020B0604020202020204"/>
                <a:sym typeface="Wingdings" panose="05000000000000000000" charset="0"/>
              </a:rPr>
              <a:t>总结</a:t>
            </a:r>
            <a:r>
              <a:rPr lang="en-US" altLang="zh-CN" sz="2800" b="1">
                <a:ln w="9525" cap="flat" cmpd="sng" algn="ctr">
                  <a:noFill/>
                  <a:prstDash val="solid"/>
                  <a:round/>
                  <a:headEnd type="none" w="med" len="med"/>
                  <a:tailEnd type="none" w="med" len="med"/>
                </a:ln>
                <a:solidFill>
                  <a:schemeClr val="bg1"/>
                </a:solidFill>
                <a:latin typeface="楷体" panose="02010609060101010101" charset="-122"/>
                <a:ea typeface="楷体" panose="02010609060101010101" charset="-122"/>
                <a:cs typeface="Arial" panose="020B0604020202020204"/>
                <a:sym typeface="Wingdings" panose="05000000000000000000" charset="0"/>
              </a:rPr>
              <a:t>】</a:t>
            </a:r>
            <a:r>
              <a:rPr lang="zh-CN" altLang="en-US" sz="2800" b="1">
                <a:ln w="9525" cap="flat" cmpd="sng" algn="ctr">
                  <a:noFill/>
                  <a:prstDash val="solid"/>
                  <a:round/>
                  <a:headEnd type="none" w="med" len="med"/>
                  <a:tailEnd type="none" w="med" len="med"/>
                </a:ln>
                <a:solidFill>
                  <a:schemeClr val="bg1"/>
                </a:solidFill>
                <a:latin typeface="楷体" panose="02010609060101010101" charset="-122"/>
                <a:ea typeface="楷体" panose="02010609060101010101" charset="-122"/>
                <a:cs typeface="Arial" panose="020B0604020202020204"/>
                <a:sym typeface="Wingdings" panose="05000000000000000000" charset="0"/>
              </a:rPr>
              <a:t>甲虫没有自由行动的能力，行动极其不便，不能支配自己，与能自由活动的人类差别极大。</a:t>
            </a:r>
            <a:endParaRPr lang="zh-CN" altLang="en-US" sz="2800" b="1">
              <a:solidFill>
                <a:schemeClr val="bg1"/>
              </a:solidFill>
              <a:latin typeface="楷体" panose="02010609060101010101" charset="-122"/>
              <a:ea typeface="楷体" panose="02010609060101010101" charset="-122"/>
              <a:cs typeface="Arial" panose="020B060402020202020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edg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custDataLst>
              <p:tags r:id="rId1"/>
            </p:custDataLst>
          </p:nvPr>
        </p:nvPicPr>
        <p:blipFill>
          <a:blip r:embed="rId2" cstate="email"/>
          <a:stretch>
            <a:fillRect/>
          </a:stretch>
        </p:blipFill>
        <p:spPr>
          <a:xfrm>
            <a:off x="3122341" y="0"/>
            <a:ext cx="5947317" cy="6858000"/>
          </a:xfrm>
          <a:prstGeom prst="rect">
            <a:avLst/>
          </a:prstGeom>
        </p:spPr>
      </p:pic>
      <p:sp>
        <p:nvSpPr>
          <p:cNvPr id="2" name="矩形 122882"/>
          <p:cNvSpPr/>
          <p:nvPr>
            <p:custDataLst>
              <p:tags r:id="rId3"/>
            </p:custDataLst>
          </p:nvPr>
        </p:nvSpPr>
        <p:spPr>
          <a:xfrm>
            <a:off x="537650" y="1149773"/>
            <a:ext cx="10583000" cy="523092"/>
          </a:xfrm>
          <a:prstGeom prst="rect">
            <a:avLst/>
          </a:prstGeom>
          <a:solidFill>
            <a:schemeClr val="bg1">
              <a:alpha val="70000"/>
            </a:schemeClr>
          </a:solidFill>
          <a:ln>
            <a:noFill/>
            <a:miter lim="800000"/>
          </a:ln>
        </p:spPr>
        <p:txBody>
          <a:bodyPr>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marR="0" lvl="0" indent="0" algn="l" defTabSz="911225" rtl="0" eaLnBrk="1" fontAlgn="base" latinLnBrk="0" hangingPunct="1">
              <a:lnSpc>
                <a:spcPct val="100000"/>
              </a:lnSpc>
              <a:spcBef>
                <a:spcPct val="50000"/>
              </a:spcBef>
              <a:spcAft>
                <a:spcPct val="0"/>
              </a:spcAft>
              <a:buClrTx/>
              <a:buSzTx/>
              <a:buFont typeface="Wingdings 2" panose="05020102010507070707" pitchFamily="18" charset="2"/>
              <a:buNone/>
              <a:defRPr/>
            </a:pPr>
            <a:r>
              <a:rPr kumimoji="0" lang="zh-CN" altLang="en-US"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得知格里高尔变成甲虫前后，家人对他的态度有何变化？</a:t>
            </a:r>
            <a:endPar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endParaRPr>
          </a:p>
        </p:txBody>
      </p:sp>
      <p:sp>
        <p:nvSpPr>
          <p:cNvPr id="3" name="矩形 63494"/>
          <p:cNvSpPr/>
          <p:nvPr>
            <p:custDataLst>
              <p:tags r:id="rId4"/>
            </p:custDataLst>
          </p:nvPr>
        </p:nvSpPr>
        <p:spPr>
          <a:xfrm>
            <a:off x="708095" y="2181243"/>
            <a:ext cx="10757995" cy="1592167"/>
          </a:xfrm>
          <a:prstGeom prst="rect">
            <a:avLst/>
          </a:prstGeom>
          <a:solidFill>
            <a:schemeClr val="bg1">
              <a:alpha val="70000"/>
            </a:schemeClr>
          </a:solid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lvl="0" indent="0" defTabSz="911225">
              <a:lnSpc>
                <a:spcPct val="120000"/>
              </a:lnSpc>
              <a:spcBef>
                <a:spcPct val="50000"/>
              </a:spcBef>
              <a:buClrTx/>
              <a:buSzTx/>
              <a:buNone/>
            </a:pPr>
            <a:r>
              <a:rPr kumimoji="0" lang="zh-CN"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①</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之前：</a:t>
            </a:r>
            <a:r>
              <a:rPr lang="zh-CN" altLang="en-US" sz="28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格里高尔在父亲的公司破产、全家处于困顿的境况下，去当旅行推销员，挑起了家庭生活的重担。他在家里是</a:t>
            </a:r>
            <a:r>
              <a:rPr lang="zh-CN" altLang="en-US" sz="2800" b="1" u="sng">
                <a:ln w="9525" cap="flat" cmpd="sng" algn="ctr">
                  <a:noFill/>
                  <a:prstDash val="solid"/>
                  <a:round/>
                  <a:headEnd type="none" w="med" len="med"/>
                  <a:tailEnd type="none" w="med" len="med"/>
                </a:ln>
                <a:solidFill>
                  <a:srgbClr val="C00000"/>
                </a:solidFill>
                <a:latin typeface="Arial" panose="020B0604020202020204" pitchFamily="34" charset="0"/>
                <a:ea typeface="楷体" panose="02010609060101010101" charset="-122"/>
                <a:cs typeface="Arial" panose="020B0604020202020204"/>
                <a:sym typeface="Wingdings" panose="05000000000000000000" charset="0"/>
              </a:rPr>
              <a:t>受到尊重和爱戴</a:t>
            </a:r>
            <a:r>
              <a:rPr lang="zh-CN" altLang="en-US" sz="2800" b="1">
                <a:ln w="9525" cap="flat" cmpd="sng" algn="ctr">
                  <a:noFill/>
                  <a:prstDash val="solid"/>
                  <a:round/>
                  <a:headEnd type="none" w="med" len="med"/>
                  <a:tailEnd type="none" w="med" len="med"/>
                </a:ln>
                <a:solidFill>
                  <a:srgbClr val="000000"/>
                </a:solidFill>
                <a:latin typeface="Arial" panose="020B0604020202020204" pitchFamily="34" charset="0"/>
                <a:ea typeface="楷体" panose="02010609060101010101" charset="-122"/>
                <a:cs typeface="Arial" panose="020B0604020202020204"/>
                <a:sym typeface="Wingdings" panose="05000000000000000000" charset="0"/>
              </a:rPr>
              <a:t>的。</a:t>
            </a:r>
            <a:endParaRPr kumimoji="0" lang="en-US" altLang="zh-CN" sz="2400" b="1" i="0" strike="noStrike" kern="1200" cap="none" spc="0" normalizeH="0" baseline="0" noProof="0">
              <a:ln>
                <a:noFill/>
              </a:ln>
              <a:solidFill>
                <a:srgbClr val="000000"/>
              </a:solidFill>
              <a:effectLst/>
              <a:uLnTx/>
              <a:uFillTx/>
              <a:latin typeface="Arial" panose="020B0604020202020204" pitchFamily="34" charset="0"/>
              <a:cs typeface="Arial" panose="020B0604020202020204"/>
            </a:endParaRPr>
          </a:p>
        </p:txBody>
      </p:sp>
      <p:sp>
        <p:nvSpPr>
          <p:cNvPr id="4" name="矩形 63495"/>
          <p:cNvSpPr/>
          <p:nvPr>
            <p:custDataLst>
              <p:tags r:id="rId5"/>
            </p:custDataLst>
          </p:nvPr>
        </p:nvSpPr>
        <p:spPr>
          <a:xfrm>
            <a:off x="708095" y="3721091"/>
            <a:ext cx="10757995" cy="1574855"/>
          </a:xfrm>
          <a:prstGeom prst="rect">
            <a:avLst/>
          </a:prstGeom>
          <a:solidFill>
            <a:schemeClr val="bg1">
              <a:alpha val="70000"/>
            </a:schemeClr>
          </a:solid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lvl="0" indent="0" defTabSz="911225">
              <a:lnSpc>
                <a:spcPct val="120000"/>
              </a:lnSpc>
              <a:spcBef>
                <a:spcPct val="50000"/>
              </a:spcBef>
              <a:buClrTx/>
              <a:buSzTx/>
              <a:buNone/>
            </a:pPr>
            <a:r>
              <a:rPr kumimoji="0" lang="zh-CN" altLang="zh-CN" sz="28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②</a:t>
            </a:r>
            <a:r>
              <a:rPr lang="zh-CN" altLang="en-US" sz="2800" b="1">
                <a:ln w="9525" cap="flat" cmpd="sng" algn="ctr">
                  <a:noFill/>
                  <a:prstDash val="solid"/>
                  <a:round/>
                  <a:headEnd type="none" w="med" len="med"/>
                  <a:tailEnd type="none" w="med" len="med"/>
                </a:ln>
                <a:solidFill>
                  <a:srgbClr val="32946A"/>
                </a:solidFill>
                <a:latin typeface="楷体_GB2312"/>
                <a:ea typeface="楷体_GB2312"/>
                <a:cs typeface="Arial" panose="020B0604020202020204"/>
                <a:sym typeface="Wingdings" panose="05000000000000000000" charset="0"/>
              </a:rPr>
              <a:t>之后：</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格里高尔一朝成了大甲虫，父子关系、母子关系、兄妹关系突然间发生了</a:t>
            </a:r>
            <a:r>
              <a:rPr lang="en-US" altLang="zh-CN"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180</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度的转变，显示出一幅极端</a:t>
            </a:r>
            <a:r>
              <a:rPr lang="zh-CN" altLang="en-US" sz="2800" b="1" u="sng">
                <a:ln w="9525" cap="flat" cmpd="sng" algn="ctr">
                  <a:noFill/>
                  <a:prstDash val="solid"/>
                  <a:round/>
                  <a:headEnd type="none" w="med" len="med"/>
                  <a:tailEnd type="none" w="med" len="med"/>
                </a:ln>
                <a:solidFill>
                  <a:srgbClr val="C00000"/>
                </a:solidFill>
                <a:latin typeface="楷体" panose="02010609060101010101" charset="-122"/>
                <a:ea typeface="楷体" panose="02010609060101010101" charset="-122"/>
                <a:cs typeface="Arial" panose="020B0604020202020204"/>
                <a:sym typeface="Wingdings" panose="05000000000000000000" charset="0"/>
              </a:rPr>
              <a:t>自私、冷漠、残酷、无法沟通</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的可怕图景，</a:t>
            </a:r>
            <a:r>
              <a:rPr lang="zh-CN" altLang="en-US" sz="2800" b="1" u="sng">
                <a:ln w="9525" cap="flat" cmpd="sng" algn="ctr">
                  <a:noFill/>
                  <a:prstDash val="solid"/>
                  <a:round/>
                  <a:headEnd type="none" w="med" len="med"/>
                  <a:tailEnd type="none" w="med" len="med"/>
                </a:ln>
                <a:solidFill>
                  <a:srgbClr val="C00000"/>
                </a:solidFill>
                <a:latin typeface="楷体" panose="02010609060101010101" charset="-122"/>
                <a:ea typeface="楷体" panose="02010609060101010101" charset="-122"/>
                <a:cs typeface="Arial" panose="020B0604020202020204"/>
                <a:sym typeface="Wingdings" panose="05000000000000000000" charset="0"/>
              </a:rPr>
              <a:t>亲情、伦理之情荡然无存</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a:t>
            </a:r>
            <a:endParaRPr kumimoji="0" lang="en-US" altLang="zh-CN" sz="2400" b="1" i="0" strike="noStrike" kern="1200" cap="none" spc="0" normalizeH="0" baseline="0" noProof="0">
              <a:ln>
                <a:noFill/>
              </a:ln>
              <a:solidFill>
                <a:srgbClr val="000000"/>
              </a:solidFill>
              <a:effectLst/>
              <a:uLnTx/>
              <a:uFillTx/>
              <a:latin typeface="楷体" panose="02010609060101010101" charset="-122"/>
              <a:ea typeface="楷体" panose="02010609060101010101" charset="-122"/>
              <a:cs typeface="Arial" panose="020B060402020202020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alphaModFix amt="34000"/>
            <a:lum/>
          </a:blip>
          <a:stretch>
            <a:fillRect l="37000"/>
          </a:stretch>
        </a:blipFill>
        <a:effectLst/>
      </p:bgPr>
    </p:bg>
    <p:spTree>
      <p:nvGrpSpPr>
        <p:cNvPr id="1" name=""/>
        <p:cNvGrpSpPr/>
        <p:nvPr/>
      </p:nvGrpSpPr>
      <p:grpSpPr>
        <a:xfrm>
          <a:off x="0" y="0"/>
          <a:ext cx="0" cy="0"/>
          <a:chOff x="0" y="0"/>
          <a:chExt cx="0" cy="0"/>
        </a:xfrm>
      </p:grpSpPr>
      <p:sp>
        <p:nvSpPr>
          <p:cNvPr id="5" name="矩形 133121"/>
          <p:cNvSpPr/>
          <p:nvPr>
            <p:custDataLst>
              <p:tags r:id="rId2"/>
            </p:custDataLst>
          </p:nvPr>
        </p:nvSpPr>
        <p:spPr>
          <a:xfrm>
            <a:off x="706434" y="626405"/>
            <a:ext cx="10941692" cy="5605189"/>
          </a:xfrm>
          <a:prstGeom prst="rect">
            <a:avLst/>
          </a:prstGeom>
          <a:noFill/>
          <a:ln>
            <a:noFill/>
            <a:miter lim="800000"/>
          </a:ln>
        </p:spPr>
        <p:txBody>
          <a:bodyPr>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lnSpc>
                <a:spcPct val="110000"/>
              </a:lnSpc>
              <a:spcBef>
                <a:spcPts val="600"/>
              </a:spcBef>
              <a:buClrTx/>
              <a:buSzTx/>
              <a:buNone/>
            </a:pP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    </a:t>
            </a:r>
            <a:r>
              <a:rPr lang="zh-CN" altLang="en-US" sz="3200" b="1">
                <a:ln w="9525" cap="flat" cmpd="sng" algn="ctr">
                  <a:noFill/>
                  <a:prstDash val="solid"/>
                  <a:round/>
                  <a:headEnd type="none" w="med" len="med"/>
                  <a:tailEnd type="none" w="med" len="med"/>
                </a:ln>
                <a:solidFill>
                  <a:srgbClr val="C00000"/>
                </a:solidFill>
                <a:latin typeface="楷体" panose="02010609060101010101" charset="-122"/>
                <a:ea typeface="楷体" panose="02010609060101010101" charset="-122"/>
                <a:cs typeface="Arial" panose="020B0604020202020204"/>
                <a:sym typeface="Wingdings" panose="05000000000000000000" charset="0"/>
              </a:rPr>
              <a:t>父亲</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专横暴躁，害怕“家丑”外扬，要把他赶回房间关起来，甚至恫吓他、用苹果砸他，想致他于死命。慈父之爱在他身上已消失殆尽，暴露出来的是极端的自我中心主义。</a:t>
            </a:r>
            <a:endPar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endParaRPr>
          </a:p>
          <a:p>
            <a:pPr marL="0" indent="0" defTabSz="911225">
              <a:lnSpc>
                <a:spcPct val="110000"/>
              </a:lnSpc>
              <a:spcBef>
                <a:spcPts val="600"/>
              </a:spcBef>
              <a:buClrTx/>
              <a:buSzTx/>
              <a:buNone/>
            </a:pP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    </a:t>
            </a:r>
            <a:r>
              <a:rPr lang="zh-CN" altLang="en-US" sz="3200" b="1">
                <a:ln w="9525" cap="flat" cmpd="sng" algn="ctr">
                  <a:noFill/>
                  <a:prstDash val="solid"/>
                  <a:round/>
                  <a:headEnd type="none" w="med" len="med"/>
                  <a:tailEnd type="none" w="med" len="med"/>
                </a:ln>
                <a:solidFill>
                  <a:srgbClr val="C00000"/>
                </a:solidFill>
                <a:latin typeface="楷体" panose="02010609060101010101" charset="-122"/>
                <a:ea typeface="楷体" panose="02010609060101010101" charset="-122"/>
                <a:cs typeface="Arial" panose="020B0604020202020204"/>
                <a:sym typeface="Wingdings" panose="05000000000000000000" charset="0"/>
              </a:rPr>
              <a:t>母亲</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对儿子的感情似乎要深一点，她同情儿子遭受的厄运，不能接受儿子变成甲虫的事实并为此悲痛欲绝，但她内心已把儿子当作一个沉重的累赘了。</a:t>
            </a:r>
            <a:endParaRPr lang="en-US" altLang="zh-CN"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endParaRPr>
          </a:p>
          <a:p>
            <a:pPr marL="0" indent="0" defTabSz="911225">
              <a:lnSpc>
                <a:spcPct val="110000"/>
              </a:lnSpc>
              <a:spcBef>
                <a:spcPts val="600"/>
              </a:spcBef>
              <a:buClrTx/>
              <a:buSzTx/>
              <a:buNone/>
            </a:pPr>
            <a:r>
              <a:rPr lang="en-US" altLang="zh-CN"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    </a:t>
            </a:r>
            <a:r>
              <a:rPr lang="zh-CN" altLang="en-US" sz="3200" b="1">
                <a:ln w="9525" cap="flat" cmpd="sng" algn="ctr">
                  <a:noFill/>
                  <a:prstDash val="solid"/>
                  <a:round/>
                  <a:headEnd type="none" w="med" len="med"/>
                  <a:tailEnd type="none" w="med" len="med"/>
                </a:ln>
                <a:solidFill>
                  <a:srgbClr val="C00000"/>
                </a:solidFill>
                <a:latin typeface="楷体" panose="02010609060101010101" charset="-122"/>
                <a:ea typeface="楷体" panose="02010609060101010101" charset="-122"/>
                <a:cs typeface="Arial" panose="020B0604020202020204"/>
                <a:sym typeface="Wingdings" panose="05000000000000000000" charset="0"/>
              </a:rPr>
              <a:t>妹妹</a:t>
            </a:r>
            <a:r>
              <a:rPr lang="zh-CN" altLang="en-US" sz="2800" b="1">
                <a:ln w="9525" cap="flat" cmpd="sng" algn="ctr">
                  <a:noFill/>
                  <a:prstDash val="solid"/>
                  <a:round/>
                  <a:headEnd type="none" w="med" len="med"/>
                  <a:tailEnd type="none" w="med" len="med"/>
                </a:ln>
                <a:solidFill>
                  <a:srgbClr val="000000"/>
                </a:solidFill>
                <a:latin typeface="楷体" panose="02010609060101010101" charset="-122"/>
                <a:ea typeface="楷体" panose="02010609060101010101" charset="-122"/>
                <a:cs typeface="Arial" panose="020B0604020202020204"/>
                <a:sym typeface="Wingdings" panose="05000000000000000000" charset="0"/>
              </a:rPr>
              <a:t>在哥哥最初变形后尚能做一点照料工作，如打扫房间、送饭等。但时间一久，她就再也“受不了了”，甚至痛哭请求父亲：“我们必须设法摆脱他”，并狡猾地辩解这只大甲虫并不是格里高尔，如果是的话，他就应该“自愿跑掉”。这实际是在暗示格里高尔。这一番歇斯底里的哭诉，把她内心的自私、狡黠、冷酷暴露得淋漓尽致。</a:t>
            </a:r>
            <a:endParaRPr lang="zh-CN" altLang="en-US" sz="2800" b="1">
              <a:solidFill>
                <a:srgbClr val="000000"/>
              </a:solidFill>
              <a:latin typeface="楷体" panose="02010609060101010101" charset="-122"/>
              <a:ea typeface="楷体" panose="02010609060101010101" charset="-122"/>
              <a:cs typeface="Arial" panose="020B0604020202020204"/>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371061" y="1988350"/>
            <a:ext cx="11449878" cy="2553833"/>
          </a:xfrm>
        </p:spPr>
        <p:txBody>
          <a:bodyPr>
            <a:noAutofit/>
          </a:bodyPr>
          <a:lstStyle/>
          <a:p>
            <a:pPr algn="l">
              <a:lnSpc>
                <a:spcPct val="150000"/>
              </a:lnSpc>
            </a:pPr>
            <a:r>
              <a:rPr lang="zh-CN" altLang="en-US" sz="3600" b="1" dirty="0">
                <a:latin typeface="华文行楷" panose="02010800040101010101" pitchFamily="2" charset="-122"/>
                <a:ea typeface="华文行楷" panose="02010800040101010101" pitchFamily="2" charset="-122"/>
              </a:rPr>
              <a:t>心脏是一座有两间卧室的房子，</a:t>
            </a:r>
            <a:br>
              <a:rPr lang="en-US" altLang="zh-CN" sz="3600" b="1" dirty="0">
                <a:latin typeface="华文行楷" panose="02010800040101010101" pitchFamily="2" charset="-122"/>
                <a:ea typeface="华文行楷" panose="02010800040101010101" pitchFamily="2" charset="-122"/>
              </a:rPr>
            </a:br>
            <a:r>
              <a:rPr lang="zh-CN" altLang="en-US" sz="3600" b="1" dirty="0">
                <a:latin typeface="华文行楷" panose="02010800040101010101" pitchFamily="2" charset="-122"/>
                <a:ea typeface="华文行楷" panose="02010800040101010101" pitchFamily="2" charset="-122"/>
              </a:rPr>
              <a:t>一间住着痛苦，另一间住着快乐。</a:t>
            </a:r>
            <a:br>
              <a:rPr lang="en-US" altLang="zh-CN" sz="3600" b="1" dirty="0">
                <a:latin typeface="华文行楷" panose="02010800040101010101" pitchFamily="2" charset="-122"/>
                <a:ea typeface="华文行楷" panose="02010800040101010101" pitchFamily="2" charset="-122"/>
              </a:rPr>
            </a:br>
            <a:r>
              <a:rPr lang="zh-CN" altLang="en-US" sz="3600" b="1" dirty="0">
                <a:latin typeface="华文行楷" panose="02010800040101010101" pitchFamily="2" charset="-122"/>
                <a:ea typeface="华文行楷" panose="02010800040101010101" pitchFamily="2" charset="-122"/>
              </a:rPr>
              <a:t>人不能笑得太响，否则笑声会吵醒隔壁房间的痛苦。</a:t>
            </a:r>
            <a:endParaRPr lang="en-US" altLang="zh-CN" sz="3600" b="1" dirty="0">
              <a:latin typeface="华文行楷" panose="02010800040101010101" pitchFamily="2" charset="-122"/>
              <a:ea typeface="华文行楷"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621721" y="1614287"/>
            <a:ext cx="9963152" cy="743986"/>
          </a:xfrm>
          <a:prstGeom prst="rect">
            <a:avLst/>
          </a:prstGeom>
          <a:noFill/>
        </p:spPr>
        <p:txBody>
          <a:bodyPr wrap="square">
            <a:spAutoFit/>
          </a:bodyPr>
          <a:lstStyle/>
          <a:p>
            <a:pPr eaLnBrk="0" hangingPunct="0">
              <a:lnSpc>
                <a:spcPct val="150000"/>
              </a:lnSpc>
            </a:pPr>
            <a:r>
              <a:rPr lang="zh-CN" altLang="en-US" sz="3200" b="1">
                <a:latin typeface="微软雅黑" panose="020B0503020204020204" pitchFamily="34" charset="-122"/>
                <a:ea typeface="微软雅黑" panose="020B0503020204020204" pitchFamily="34" charset="-122"/>
              </a:rPr>
              <a:t>①</a:t>
            </a:r>
            <a:r>
              <a:rPr lang="zh-CN" altLang="en-US" sz="2800" b="1">
                <a:latin typeface="微软雅黑" panose="020B0503020204020204" pitchFamily="34" charset="-122"/>
                <a:ea typeface="微软雅黑" panose="020B0503020204020204" pitchFamily="34" charset="-122"/>
              </a:rPr>
              <a:t>发现自己变成大甲虫：</a:t>
            </a:r>
            <a:r>
              <a:rPr lang="zh-CN" altLang="en-US" sz="2800" b="1">
                <a:solidFill>
                  <a:srgbClr val="C00000"/>
                </a:solidFill>
                <a:latin typeface="微软雅黑" panose="020B0503020204020204" pitchFamily="34" charset="-122"/>
                <a:ea typeface="微软雅黑" panose="020B0503020204020204" pitchFamily="34" charset="-122"/>
              </a:rPr>
              <a:t>冷静、顺从、压抑、无可奈何</a:t>
            </a:r>
            <a:endParaRPr lang="en-US" altLang="zh-CN" sz="3200" b="1">
              <a:solidFill>
                <a:srgbClr val="C00000"/>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2"/>
            </p:custDataLst>
          </p:nvPr>
        </p:nvSpPr>
        <p:spPr>
          <a:xfrm>
            <a:off x="621721" y="2521760"/>
            <a:ext cx="10008180" cy="2775312"/>
          </a:xfrm>
          <a:prstGeom prst="rect">
            <a:avLst/>
          </a:prstGeom>
          <a:noFill/>
        </p:spPr>
        <p:txBody>
          <a:bodyPr wrap="square">
            <a:spAutoFit/>
          </a:bodyPr>
          <a:lstStyle/>
          <a:p>
            <a:pPr eaLnBrk="0" hangingPunct="0">
              <a:lnSpc>
                <a:spcPct val="150000"/>
              </a:lnSpc>
            </a:pPr>
            <a:r>
              <a:rPr lang="zh-CN" altLang="en-US" sz="3200" b="1" dirty="0">
                <a:solidFill>
                  <a:srgbClr val="A83924"/>
                </a:solidFill>
                <a:latin typeface="方正清刻本悦宋简体" panose="02000000000000000000" pitchFamily="2" charset="-122"/>
                <a:ea typeface="方正清刻本悦宋简体" panose="02000000000000000000" pitchFamily="2" charset="-122"/>
              </a:rPr>
              <a:t>        </a:t>
            </a:r>
            <a:r>
              <a:rPr lang="zh-CN" altLang="en-US" sz="2800" b="1" dirty="0">
                <a:latin typeface="宋体" panose="02010600030101010101" pitchFamily="2" charset="-122"/>
                <a:ea typeface="宋体" panose="02010600030101010101" pitchFamily="2" charset="-122"/>
              </a:rPr>
              <a:t>抱怨工作，想到反抗又说服自己要</a:t>
            </a:r>
            <a:r>
              <a:rPr lang="zh-CN" altLang="en-US" sz="2800" b="1" dirty="0">
                <a:solidFill>
                  <a:srgbClr val="C00000"/>
                </a:solidFill>
                <a:latin typeface="宋体" panose="02010600030101010101" pitchFamily="2" charset="-122"/>
                <a:ea typeface="宋体" panose="02010600030101010101" pitchFamily="2" charset="-122"/>
              </a:rPr>
              <a:t>顺从，忍耐</a:t>
            </a:r>
            <a:r>
              <a:rPr lang="zh-CN" altLang="en-US" sz="2800" b="1" dirty="0">
                <a:latin typeface="宋体" panose="02010600030101010101" pitchFamily="2" charset="-122"/>
                <a:ea typeface="宋体" panose="02010600030101010101" pitchFamily="2" charset="-122"/>
              </a:rPr>
              <a:t>，寄希望于未来。工作赚钱的念头一旦生起，他个人体验、自我意识成了无关紧要的东西。</a:t>
            </a:r>
            <a:endParaRPr lang="en-US" altLang="zh-CN" sz="2800" b="1" dirty="0">
              <a:latin typeface="宋体" panose="02010600030101010101" pitchFamily="2" charset="-122"/>
              <a:ea typeface="宋体" panose="02010600030101010101" pitchFamily="2" charset="-122"/>
            </a:endParaRPr>
          </a:p>
          <a:p>
            <a:pPr eaLnBrk="0" hangingPunct="0">
              <a:lnSpc>
                <a:spcPct val="150000"/>
              </a:lnSpc>
            </a:pPr>
            <a:r>
              <a:rPr lang="zh-CN" altLang="en-US" sz="3200" b="1" dirty="0">
                <a:latin typeface="方正清刻本悦宋简体" panose="02000000000000000000" pitchFamily="2" charset="-122"/>
                <a:ea typeface="方正清刻本悦宋简体" panose="02000000000000000000" pitchFamily="2" charset="-122"/>
              </a:rPr>
              <a:t>         </a:t>
            </a:r>
            <a:r>
              <a:rPr lang="zh-CN" altLang="en-US" sz="2800" b="1" dirty="0">
                <a:latin typeface="宋体" panose="02010600030101010101" pitchFamily="2" charset="-122"/>
                <a:ea typeface="宋体" panose="02010600030101010101" pitchFamily="2" charset="-122"/>
              </a:rPr>
              <a:t>想要“病假”，感到</a:t>
            </a:r>
            <a:r>
              <a:rPr lang="zh-CN" altLang="en-US" sz="2800" b="1" dirty="0">
                <a:solidFill>
                  <a:srgbClr val="C00000"/>
                </a:solidFill>
                <a:latin typeface="宋体" panose="02010600030101010101" pitchFamily="2" charset="-122"/>
                <a:ea typeface="宋体" panose="02010600030101010101" pitchFamily="2" charset="-122"/>
              </a:rPr>
              <a:t>急迫、惶惑、压抑、无可奈何</a:t>
            </a:r>
            <a:endParaRPr lang="en-US" altLang="zh-CN" sz="3200" b="1" dirty="0">
              <a:solidFill>
                <a:srgbClr val="C00000"/>
              </a:solidFill>
              <a:latin typeface="宋体" panose="02010600030101010101" pitchFamily="2" charset="-122"/>
              <a:ea typeface="宋体" panose="02010600030101010101" pitchFamily="2" charset="-122"/>
            </a:endParaRPr>
          </a:p>
        </p:txBody>
      </p:sp>
      <p:sp>
        <p:nvSpPr>
          <p:cNvPr id="6" name="矩形 6"/>
          <p:cNvSpPr/>
          <p:nvPr>
            <p:custDataLst>
              <p:tags r:id="rId3"/>
            </p:custDataLst>
          </p:nvPr>
        </p:nvSpPr>
        <p:spPr>
          <a:xfrm>
            <a:off x="8103754" y="5170010"/>
            <a:ext cx="3097646" cy="871392"/>
          </a:xfrm>
          <a:prstGeom prst="rect">
            <a:avLst/>
          </a:prstGeom>
          <a:noFill/>
          <a:ln w="9525">
            <a:noFill/>
          </a:ln>
        </p:spPr>
        <p:txBody>
          <a:bodyPr wrap="square" anchor="t" anchorCtr="0">
            <a:spAutoFit/>
          </a:bodyPr>
          <a:lstStyle/>
          <a:p>
            <a:pPr algn="ctr" eaLnBrk="0" hangingPunct="0">
              <a:lnSpc>
                <a:spcPct val="150000"/>
              </a:lnSpc>
            </a:pPr>
            <a:r>
              <a:rPr lang="zh-CN" altLang="en-US" sz="4000" b="1">
                <a:solidFill>
                  <a:srgbClr val="C00000"/>
                </a:solidFill>
                <a:latin typeface="楷体" panose="02010609060101010101" charset="-122"/>
                <a:ea typeface="楷体" panose="02010609060101010101" charset="-122"/>
              </a:rPr>
              <a:t>虫身人心</a:t>
            </a:r>
            <a:endParaRPr lang="zh-CN" altLang="en-US" sz="4000" b="1">
              <a:solidFill>
                <a:srgbClr val="C00000"/>
              </a:solidFill>
              <a:latin typeface="楷体" panose="02010609060101010101" charset="-122"/>
              <a:ea typeface="楷体" panose="02010609060101010101" charset="-122"/>
            </a:endParaRPr>
          </a:p>
        </p:txBody>
      </p:sp>
      <p:sp>
        <p:nvSpPr>
          <p:cNvPr id="7" name="矩形 122882"/>
          <p:cNvSpPr/>
          <p:nvPr>
            <p:custDataLst>
              <p:tags r:id="rId4"/>
            </p:custDataLst>
          </p:nvPr>
        </p:nvSpPr>
        <p:spPr>
          <a:xfrm>
            <a:off x="223631" y="454033"/>
            <a:ext cx="11633752" cy="584775"/>
          </a:xfrm>
          <a:prstGeom prst="rect">
            <a:avLst/>
          </a:prstGeom>
          <a:no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marR="0" lvl="0" indent="0" algn="l" defTabSz="911225" rtl="0" eaLnBrk="1" fontAlgn="base" latinLnBrk="0" hangingPunct="1">
              <a:lnSpc>
                <a:spcPct val="100000"/>
              </a:lnSpc>
              <a:spcBef>
                <a:spcPct val="50000"/>
              </a:spcBef>
              <a:spcAft>
                <a:spcPct val="0"/>
              </a:spcAft>
              <a:buClrTx/>
              <a:buSzTx/>
              <a:buFont typeface="Wingdings 2" panose="05020102010507070707" pitchFamily="18" charset="2"/>
              <a:buNone/>
              <a:defRPr/>
            </a:pPr>
            <a:r>
              <a:rPr kumimoji="0" lang="zh-CN" altLang="en-US" sz="3200" b="1" i="0" u="none" strike="noStrike" kern="1200" cap="none" spc="0" normalizeH="0" baseline="0" noProof="0">
                <a:ln w="9525" cap="flat" cmpd="sng" algn="ctr">
                  <a:noFill/>
                  <a:prstDash val="solid"/>
                  <a:round/>
                  <a:headEnd type="none" w="med" len="med"/>
                  <a:tailEnd type="none" w="med" len="med"/>
                </a:ln>
                <a:solidFill>
                  <a:srgbClr val="000000"/>
                </a:solidFill>
                <a:effectLst/>
                <a:uLnTx/>
                <a:uFillTx/>
                <a:latin typeface="Arial" panose="020B0604020202020204" pitchFamily="34" charset="0"/>
                <a:ea typeface="宋体" panose="02010600030101010101" pitchFamily="2" charset="-122"/>
                <a:cs typeface="Arial" panose="020B0604020202020204"/>
                <a:sym typeface="Wingdings" panose="05000000000000000000" charset="0"/>
              </a:rPr>
              <a:t>格里高尔变成甲虫之后内心活动如何？反映出他是一个怎样的人？</a:t>
            </a:r>
            <a:endParaRPr kumimoji="0" lang="zh-CN" altLang="en-US" sz="32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fill="hold"/>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621721" y="1241570"/>
            <a:ext cx="9963152" cy="743986"/>
          </a:xfrm>
          <a:prstGeom prst="rect">
            <a:avLst/>
          </a:prstGeom>
          <a:noFill/>
        </p:spPr>
        <p:txBody>
          <a:bodyPr wrap="square">
            <a:spAutoFit/>
          </a:bodyPr>
          <a:lstStyle/>
          <a:p>
            <a:pPr eaLnBrk="0" hangingPunct="0">
              <a:lnSpc>
                <a:spcPct val="150000"/>
              </a:lnSpc>
            </a:pPr>
            <a:r>
              <a:rPr lang="zh-CN" altLang="en-US" sz="3200" b="1">
                <a:latin typeface="微软雅黑" panose="020B0503020204020204" pitchFamily="34" charset="-122"/>
                <a:ea typeface="微软雅黑" panose="020B0503020204020204" pitchFamily="34" charset="-122"/>
              </a:rPr>
              <a:t>②</a:t>
            </a:r>
            <a:r>
              <a:rPr lang="zh-CN" altLang="en-US" sz="2800" b="1">
                <a:latin typeface="微软雅黑" panose="020B0503020204020204" pitchFamily="34" charset="-122"/>
                <a:ea typeface="微软雅黑" panose="020B0503020204020204" pitchFamily="34" charset="-122"/>
              </a:rPr>
              <a:t>在协理的步步紧逼下</a:t>
            </a:r>
            <a:r>
              <a:rPr lang="en-US" altLang="zh-CN" sz="2800" b="1">
                <a:latin typeface="微软雅黑" panose="020B0503020204020204" pitchFamily="34" charset="-122"/>
                <a:ea typeface="微软雅黑" panose="020B0503020204020204" pitchFamily="34" charset="-122"/>
              </a:rPr>
              <a:t>: </a:t>
            </a:r>
            <a:r>
              <a:rPr lang="zh-CN" altLang="en-US" sz="2800" b="1">
                <a:solidFill>
                  <a:srgbClr val="C00000"/>
                </a:solidFill>
                <a:latin typeface="微软雅黑" panose="020B0503020204020204" pitchFamily="34" charset="-122"/>
                <a:ea typeface="微软雅黑" panose="020B0503020204020204" pitchFamily="34" charset="-122"/>
              </a:rPr>
              <a:t>激动、焦虑</a:t>
            </a:r>
            <a:endParaRPr lang="en-US" altLang="zh-CN" sz="3200" b="1">
              <a:solidFill>
                <a:srgbClr val="C00000"/>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2"/>
            </p:custDataLst>
          </p:nvPr>
        </p:nvSpPr>
        <p:spPr>
          <a:xfrm>
            <a:off x="718702" y="2362432"/>
            <a:ext cx="10292197" cy="2769989"/>
          </a:xfrm>
          <a:prstGeom prst="rect">
            <a:avLst/>
          </a:prstGeom>
          <a:noFill/>
        </p:spPr>
        <p:txBody>
          <a:bodyPr wrap="square">
            <a:spAutoFit/>
          </a:bodyPr>
          <a:lstStyle/>
          <a:p>
            <a:pPr eaLnBrk="0" hangingPunct="0">
              <a:lnSpc>
                <a:spcPct val="150000"/>
              </a:lnSpc>
            </a:pPr>
            <a:r>
              <a:rPr lang="zh-CN" altLang="en-US" sz="3200" b="1" dirty="0">
                <a:solidFill>
                  <a:srgbClr val="A83924"/>
                </a:solidFill>
                <a:latin typeface="方正清刻本悦宋简体" panose="02000000000000000000" pitchFamily="2" charset="-122"/>
                <a:ea typeface="方正清刻本悦宋简体" panose="02000000000000000000" pitchFamily="2" charset="-122"/>
              </a:rPr>
              <a:t>        </a:t>
            </a:r>
            <a:r>
              <a:rPr lang="zh-CN" altLang="en-US" sz="2800" b="1" dirty="0">
                <a:latin typeface="宋体" panose="02010600030101010101" pitchFamily="2" charset="-122"/>
                <a:ea typeface="宋体" panose="02010600030101010101" pitchFamily="2" charset="-122"/>
              </a:rPr>
              <a:t>格里高尔的挣扎，是尽力争取“暂时坐稳了奴隶”。格里高尔的焦虑不安源于他对自己价值的认定只是作为</a:t>
            </a:r>
            <a:r>
              <a:rPr lang="zh-CN" altLang="en-US" sz="2800" b="1" dirty="0">
                <a:solidFill>
                  <a:srgbClr val="C00000"/>
                </a:solidFill>
                <a:latin typeface="宋体" panose="02010600030101010101" pitchFamily="2" charset="-122"/>
                <a:ea typeface="宋体" panose="02010600030101010101" pitchFamily="2" charset="-122"/>
              </a:rPr>
              <a:t>工作机器</a:t>
            </a:r>
            <a:r>
              <a:rPr lang="zh-CN" altLang="en-US" sz="2800" b="1" dirty="0">
                <a:latin typeface="宋体" panose="02010600030101010101" pitchFamily="2" charset="-122"/>
                <a:ea typeface="宋体" panose="02010600030101010101" pitchFamily="2" charset="-122"/>
              </a:rPr>
              <a:t>的价值，没有了工作，他就找不到自己存在的意义。他身上</a:t>
            </a:r>
            <a:r>
              <a:rPr lang="zh-CN" altLang="en-US" sz="2800" b="1" dirty="0">
                <a:solidFill>
                  <a:srgbClr val="C00000"/>
                </a:solidFill>
                <a:latin typeface="宋体" panose="02010600030101010101" pitchFamily="2" charset="-122"/>
                <a:ea typeface="宋体" panose="02010600030101010101" pitchFamily="2" charset="-122"/>
              </a:rPr>
              <a:t>人的个体性被社会性不断地侵蚀、压抑，直到变形。</a:t>
            </a:r>
            <a:endParaRPr lang="en-US" altLang="zh-CN" sz="2800" b="1" dirty="0">
              <a:solidFill>
                <a:srgbClr val="C00000"/>
              </a:solidFill>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470188" y="1614287"/>
            <a:ext cx="11404024" cy="662554"/>
          </a:xfrm>
          <a:prstGeom prst="rect">
            <a:avLst/>
          </a:prstGeom>
          <a:noFill/>
        </p:spPr>
        <p:txBody>
          <a:bodyPr wrap="square">
            <a:spAutoFit/>
          </a:bodyPr>
          <a:lstStyle/>
          <a:p>
            <a:pPr eaLnBrk="0" hangingPunct="0">
              <a:lnSpc>
                <a:spcPct val="150000"/>
              </a:lnSpc>
            </a:pPr>
            <a:r>
              <a:rPr lang="zh-CN" altLang="en-US" sz="2800" b="1">
                <a:latin typeface="微软雅黑" panose="020B0503020204020204" pitchFamily="34" charset="-122"/>
                <a:ea typeface="微软雅黑" panose="020B0503020204020204" pitchFamily="34" charset="-122"/>
              </a:rPr>
              <a:t>③暴露虫身后 </a:t>
            </a:r>
            <a:r>
              <a:rPr lang="en-US" altLang="zh-CN" sz="2800" b="1">
                <a:latin typeface="微软雅黑" panose="020B0503020204020204" pitchFamily="34" charset="-122"/>
                <a:ea typeface="微软雅黑" panose="020B0503020204020204" pitchFamily="34" charset="-122"/>
              </a:rPr>
              <a:t>:</a:t>
            </a:r>
            <a:r>
              <a:rPr lang="zh-CN" altLang="en-US" sz="2800" b="1">
                <a:solidFill>
                  <a:srgbClr val="C00000"/>
                </a:solidFill>
                <a:latin typeface="微软雅黑" panose="020B0503020204020204" pitchFamily="34" charset="-122"/>
                <a:ea typeface="微软雅黑" panose="020B0503020204020204" pitchFamily="34" charset="-122"/>
              </a:rPr>
              <a:t>保持镇静</a:t>
            </a:r>
            <a:r>
              <a:rPr lang="en-US" altLang="zh-CN" sz="2800" b="1">
                <a:solidFill>
                  <a:srgbClr val="C00000"/>
                </a:solidFill>
                <a:latin typeface="微软雅黑" panose="020B0503020204020204" pitchFamily="34" charset="-122"/>
                <a:ea typeface="微软雅黑" panose="020B0503020204020204" pitchFamily="34" charset="-122"/>
              </a:rPr>
              <a:t>—</a:t>
            </a:r>
            <a:r>
              <a:rPr lang="zh-CN" altLang="en-US" sz="2800" b="1">
                <a:solidFill>
                  <a:srgbClr val="C00000"/>
                </a:solidFill>
                <a:latin typeface="微软雅黑" panose="020B0503020204020204" pitchFamily="34" charset="-122"/>
                <a:ea typeface="微软雅黑" panose="020B0503020204020204" pitchFamily="34" charset="-122"/>
              </a:rPr>
              <a:t>恳求</a:t>
            </a:r>
            <a:r>
              <a:rPr lang="en-US" altLang="zh-CN" sz="2800" b="1">
                <a:solidFill>
                  <a:srgbClr val="C00000"/>
                </a:solidFill>
                <a:latin typeface="微软雅黑" panose="020B0503020204020204" pitchFamily="34" charset="-122"/>
                <a:ea typeface="微软雅黑" panose="020B0503020204020204" pitchFamily="34" charset="-122"/>
              </a:rPr>
              <a:t>—</a:t>
            </a:r>
            <a:r>
              <a:rPr lang="zh-CN" altLang="en-US" sz="2800" b="1">
                <a:solidFill>
                  <a:srgbClr val="C00000"/>
                </a:solidFill>
                <a:latin typeface="微软雅黑" panose="020B0503020204020204" pitchFamily="34" charset="-122"/>
                <a:ea typeface="微软雅黑" panose="020B0503020204020204" pitchFamily="34" charset="-122"/>
              </a:rPr>
              <a:t>战战兢兢</a:t>
            </a:r>
            <a:r>
              <a:rPr lang="en-US" altLang="zh-CN" sz="2800" b="1">
                <a:solidFill>
                  <a:srgbClr val="C00000"/>
                </a:solidFill>
                <a:latin typeface="微软雅黑" panose="020B0503020204020204" pitchFamily="34" charset="-122"/>
                <a:ea typeface="微软雅黑" panose="020B0503020204020204" pitchFamily="34" charset="-122"/>
              </a:rPr>
              <a:t>—</a:t>
            </a:r>
            <a:r>
              <a:rPr lang="zh-CN" altLang="en-US" sz="2800" b="1">
                <a:solidFill>
                  <a:srgbClr val="C00000"/>
                </a:solidFill>
                <a:latin typeface="微软雅黑" panose="020B0503020204020204" pitchFamily="34" charset="-122"/>
                <a:ea typeface="微软雅黑" panose="020B0503020204020204" pitchFamily="34" charset="-122"/>
              </a:rPr>
              <a:t>痛苦</a:t>
            </a:r>
            <a:endParaRPr lang="en-US" altLang="zh-CN" sz="2800" b="1">
              <a:solidFill>
                <a:srgbClr val="C00000"/>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2"/>
            </p:custDataLst>
          </p:nvPr>
        </p:nvSpPr>
        <p:spPr>
          <a:xfrm>
            <a:off x="621721" y="2521760"/>
            <a:ext cx="10476638" cy="1131656"/>
          </a:xfrm>
          <a:prstGeom prst="rect">
            <a:avLst/>
          </a:prstGeom>
          <a:noFill/>
        </p:spPr>
        <p:txBody>
          <a:bodyPr wrap="square">
            <a:spAutoFit/>
          </a:bodyPr>
          <a:lstStyle/>
          <a:p>
            <a:pPr eaLnBrk="0" hangingPunct="0">
              <a:lnSpc>
                <a:spcPct val="120000"/>
              </a:lnSpc>
            </a:pPr>
            <a:r>
              <a:rPr lang="zh-CN" altLang="en-US" sz="3200" b="1">
                <a:latin typeface="方正清刻本悦宋简体" panose="02000000000000000000" pitchFamily="2" charset="-122"/>
                <a:ea typeface="方正清刻本悦宋简体" panose="02000000000000000000" pitchFamily="2" charset="-122"/>
              </a:rPr>
              <a:t>        </a:t>
            </a:r>
            <a:r>
              <a:rPr lang="zh-CN" altLang="en-US" sz="2800" b="1">
                <a:latin typeface="宋体" panose="02010600030101010101" pitchFamily="2" charset="-122"/>
                <a:ea typeface="宋体" panose="02010600030101010101" pitchFamily="2" charset="-122"/>
              </a:rPr>
              <a:t>他想到的依然是工作，他努力劝说，证明自己的工作才能，奉承讨好，想要重新赢得协理的心。</a:t>
            </a:r>
            <a:endParaRPr lang="en-US" altLang="zh-CN" sz="2800" b="1">
              <a:latin typeface="宋体" panose="02010600030101010101" pitchFamily="2" charset="-122"/>
              <a:ea typeface="宋体" panose="02010600030101010101" pitchFamily="2" charset="-122"/>
            </a:endParaRPr>
          </a:p>
        </p:txBody>
      </p:sp>
      <p:sp>
        <p:nvSpPr>
          <p:cNvPr id="7" name="文本框 6"/>
          <p:cNvSpPr txBox="1"/>
          <p:nvPr>
            <p:custDataLst>
              <p:tags r:id="rId3"/>
            </p:custDataLst>
          </p:nvPr>
        </p:nvSpPr>
        <p:spPr>
          <a:xfrm>
            <a:off x="685800" y="3898335"/>
            <a:ext cx="10412558" cy="1648721"/>
          </a:xfrm>
          <a:prstGeom prst="rect">
            <a:avLst/>
          </a:prstGeom>
          <a:noFill/>
        </p:spPr>
        <p:txBody>
          <a:bodyPr wrap="square">
            <a:spAutoFit/>
          </a:bodyPr>
          <a:lstStyle/>
          <a:p>
            <a:pPr eaLnBrk="0" hangingPunct="0">
              <a:lnSpc>
                <a:spcPct val="120000"/>
              </a:lnSpc>
            </a:pPr>
            <a:r>
              <a:rPr lang="zh-CN" altLang="en-US" sz="3200" b="1" dirty="0">
                <a:latin typeface="方正清刻本悦宋简体" panose="02000000000000000000" pitchFamily="2" charset="-122"/>
                <a:ea typeface="方正清刻本悦宋简体" panose="02000000000000000000" pitchFamily="2" charset="-122"/>
              </a:rPr>
              <a:t>        </a:t>
            </a:r>
            <a:r>
              <a:rPr lang="zh-CN" altLang="en-US" sz="2800" b="1" dirty="0">
                <a:latin typeface="宋体" panose="02010600030101010101" pitchFamily="2" charset="-122"/>
                <a:ea typeface="宋体" panose="02010600030101010101" pitchFamily="2" charset="-122"/>
              </a:rPr>
              <a:t>普通人在异化的社会的典型遭遇：</a:t>
            </a:r>
            <a:r>
              <a:rPr lang="zh-CN" altLang="en-US" sz="2800" b="1" dirty="0">
                <a:solidFill>
                  <a:srgbClr val="C00000"/>
                </a:solidFill>
                <a:latin typeface="宋体" panose="02010600030101010101" pitchFamily="2" charset="-122"/>
                <a:ea typeface="宋体" panose="02010600030101010101" pitchFamily="2" charset="-122"/>
              </a:rPr>
              <a:t>丧失了作为个体的价值，又过分压抑自己而最终被物化成了一只“甲虫”。</a:t>
            </a:r>
            <a:r>
              <a:rPr lang="zh-CN" altLang="en-US" sz="2800" b="1" dirty="0">
                <a:latin typeface="宋体" panose="02010600030101010101" pitchFamily="2" charset="-122"/>
                <a:ea typeface="宋体" panose="02010600030101010101" pitchFamily="2" charset="-122"/>
              </a:rPr>
              <a:t>普通人生存的荒谬处境由此得到充分展示。</a:t>
            </a:r>
            <a:endParaRPr lang="en-US" altLang="zh-CN" sz="2800" b="1" dirty="0">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275584" y="1046018"/>
            <a:ext cx="11653179" cy="5001491"/>
          </a:xfrm>
        </p:spPr>
        <p:txBody>
          <a:bodyPr>
            <a:noAutofit/>
          </a:bodyPr>
          <a:lstStyle/>
          <a:p>
            <a:pPr algn="l">
              <a:lnSpc>
                <a:spcPct val="150000"/>
              </a:lnSpc>
            </a:pPr>
            <a:r>
              <a:rPr lang="zh-CN" altLang="en-US" sz="2800" dirty="0">
                <a:ln w="9525" cap="flat" cmpd="sng" algn="ctr">
                  <a:noFill/>
                  <a:prstDash val="solid"/>
                  <a:round/>
                  <a:headEnd type="none" w="med" len="med"/>
                  <a:tailEnd type="none" w="med" len="med"/>
                </a:ln>
                <a:latin typeface="华文中宋" panose="02010600040101010101" pitchFamily="2" charset="-122"/>
                <a:ea typeface="华文中宋" panose="02010600040101010101" pitchFamily="2" charset="-122"/>
                <a:sym typeface="Wingdings" panose="05000000000000000000" charset="0"/>
              </a:rPr>
              <a:t>格里高尔虽然成了甲虫，但作为人的思想感情还在。他为不能按时上班而着急，他为老板要炒他的“鱿鱼”而焦虑，他为父亲暗暗地存了一笔钱而欣慰，他为妹妹明年上音乐学院的事而筹划，他为今后一家人的生计而忧心</a:t>
            </a:r>
            <a:r>
              <a:rPr lang="en-US" altLang="zh-CN" sz="2800" dirty="0">
                <a:ln w="9525" cap="flat" cmpd="sng" algn="ctr">
                  <a:noFill/>
                  <a:prstDash val="solid"/>
                  <a:round/>
                  <a:headEnd type="none" w="med" len="med"/>
                  <a:tailEnd type="none" w="med" len="med"/>
                </a:ln>
                <a:latin typeface="华文中宋" panose="02010600040101010101" pitchFamily="2" charset="-122"/>
                <a:ea typeface="华文中宋" panose="02010600040101010101" pitchFamily="2" charset="-122"/>
                <a:sym typeface="Wingdings" panose="05000000000000000000" charset="0"/>
              </a:rPr>
              <a:t>……</a:t>
            </a:r>
            <a:r>
              <a:rPr lang="zh-CN" altLang="en-US" sz="2800" dirty="0">
                <a:ln w="9525" cap="flat" cmpd="sng" algn="ctr">
                  <a:noFill/>
                  <a:prstDash val="solid"/>
                  <a:round/>
                  <a:headEnd type="none" w="med" len="med"/>
                  <a:tailEnd type="none" w="med" len="med"/>
                </a:ln>
                <a:latin typeface="华文中宋" panose="02010600040101010101" pitchFamily="2" charset="-122"/>
                <a:ea typeface="华文中宋" panose="02010600040101010101" pitchFamily="2" charset="-122"/>
                <a:sym typeface="Wingdings" panose="05000000000000000000" charset="0"/>
              </a:rPr>
              <a:t>他工作认真、努力；他对家庭负责、担当；他对亲情渴望、忍耐；他对自己却麻木、压抑。</a:t>
            </a:r>
            <a:r>
              <a:rPr lang="zh-CN" altLang="en-US" sz="3200" b="1" u="sng" dirty="0">
                <a:ln w="9525" cap="flat" cmpd="sng" algn="ctr">
                  <a:noFill/>
                  <a:prstDash val="solid"/>
                  <a:round/>
                  <a:headEnd type="none" w="med" len="med"/>
                  <a:tailEnd type="none" w="med" len="med"/>
                </a:ln>
                <a:solidFill>
                  <a:srgbClr val="FF0000"/>
                </a:solidFill>
                <a:latin typeface="华文中宋" panose="02010600040101010101" pitchFamily="2" charset="-122"/>
                <a:ea typeface="华文中宋" panose="02010600040101010101" pitchFamily="2" charset="-122"/>
                <a:sym typeface="Wingdings" panose="05000000000000000000" charset="0"/>
              </a:rPr>
              <a:t>他善良、忠厚、富有责任感，同时渴望得到别人的理解和接受，是一个善良、勤劳、正直、有责任心的小人物</a:t>
            </a:r>
            <a:r>
              <a:rPr lang="zh-CN" altLang="en-US" sz="3200" b="1" dirty="0">
                <a:ln w="9525" cap="flat" cmpd="sng" algn="ctr">
                  <a:noFill/>
                  <a:prstDash val="solid"/>
                  <a:round/>
                  <a:headEnd type="none" w="med" len="med"/>
                  <a:tailEnd type="none" w="med" len="med"/>
                </a:ln>
                <a:solidFill>
                  <a:srgbClr val="FF0000"/>
                </a:solidFill>
                <a:latin typeface="华文中宋" panose="02010600040101010101" pitchFamily="2" charset="-122"/>
                <a:ea typeface="华文中宋" panose="02010600040101010101" pitchFamily="2" charset="-122"/>
                <a:sym typeface="Wingdings" panose="05000000000000000000" charset="0"/>
              </a:rPr>
              <a:t>。</a:t>
            </a:r>
            <a:endParaRPr lang="en-US" altLang="zh-CN" sz="2800" b="1"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5781780" y="368685"/>
            <a:ext cx="6041922" cy="748988"/>
          </a:xfrm>
          <a:prstGeom prst="rect">
            <a:avLst/>
          </a:prstGeom>
          <a:solidFill>
            <a:srgbClr val="C00000"/>
          </a:solidFill>
        </p:spPr>
        <p:txBody>
          <a:bodyPr wrap="square" rtlCol="0">
            <a:spAutoFit/>
          </a:bodyPr>
          <a:lstStyle/>
          <a:p>
            <a:pPr defTabSz="1219200">
              <a:defRPr/>
            </a:pPr>
            <a:r>
              <a:rPr lang="zh-CN" altLang="en-US" sz="4265" dirty="0">
                <a:solidFill>
                  <a:schemeClr val="bg1"/>
                </a:solidFill>
                <a:latin typeface="方正粗黑宋简体" panose="02000000000000000000" charset="-122"/>
                <a:ea typeface="方正粗黑宋简体" panose="02000000000000000000" charset="-122"/>
                <a:cs typeface="方正粗黑宋简体" panose="02000000000000000000" charset="-122"/>
                <a:sym typeface="+mn-ea"/>
              </a:rPr>
              <a:t>甲壳虫有哪些象征意义？</a:t>
            </a:r>
            <a:endParaRPr lang="zh-CN" altLang="en-US" sz="4265" dirty="0">
              <a:solidFill>
                <a:schemeClr val="bg1"/>
              </a:solidFill>
              <a:latin typeface="方正粗黑宋简体" panose="02000000000000000000" charset="-122"/>
              <a:ea typeface="方正粗黑宋简体" panose="02000000000000000000" charset="-122"/>
              <a:cs typeface="方正粗黑宋简体" panose="02000000000000000000" charset="-122"/>
              <a:sym typeface="+mn-ea"/>
            </a:endParaRPr>
          </a:p>
        </p:txBody>
      </p:sp>
      <p:pic>
        <p:nvPicPr>
          <p:cNvPr id="3" name="图片 3"/>
          <p:cNvPicPr>
            <a:picLocks noChangeAspect="1"/>
          </p:cNvPicPr>
          <p:nvPr>
            <p:custDataLst>
              <p:tags r:id="rId2"/>
            </p:custDataLst>
          </p:nvPr>
        </p:nvPicPr>
        <p:blipFill>
          <a:blip r:embed="rId3"/>
          <a:stretch>
            <a:fillRect/>
          </a:stretch>
        </p:blipFill>
        <p:spPr>
          <a:xfrm>
            <a:off x="200025" y="1670474"/>
            <a:ext cx="3904615" cy="4306993"/>
          </a:xfrm>
          <a:prstGeom prst="rect">
            <a:avLst/>
          </a:prstGeom>
        </p:spPr>
      </p:pic>
      <p:sp>
        <p:nvSpPr>
          <p:cNvPr id="8" name="线形标注 2 5"/>
          <p:cNvSpPr/>
          <p:nvPr>
            <p:custDataLst>
              <p:tags r:id="rId4"/>
            </p:custDataLst>
          </p:nvPr>
        </p:nvSpPr>
        <p:spPr>
          <a:xfrm>
            <a:off x="5781780" y="1460091"/>
            <a:ext cx="6041922" cy="1278610"/>
          </a:xfrm>
          <a:prstGeom prst="borderCallout2">
            <a:avLst>
              <a:gd name="adj1" fmla="val 18755"/>
              <a:gd name="adj2" fmla="val -726"/>
              <a:gd name="adj3" fmla="val 18750"/>
              <a:gd name="adj4" fmla="val -16667"/>
              <a:gd name="adj5" fmla="val 154315"/>
              <a:gd name="adj6" fmla="val -38192"/>
            </a:avLst>
          </a:prstGeom>
          <a:solidFill>
            <a:schemeClr val="tx1">
              <a:lumMod val="95000"/>
              <a:lumOff val="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20000"/>
              </a:lnSpc>
            </a:pPr>
            <a:r>
              <a:rPr lang="zh-CN" altLang="en-US" sz="3600" b="1" dirty="0">
                <a:solidFill>
                  <a:schemeClr val="bg1"/>
                </a:solidFill>
                <a:latin typeface="华文中宋" panose="02010600040101010101" pitchFamily="2" charset="-122"/>
                <a:ea typeface="华文中宋" panose="02010600040101010101" pitchFamily="2" charset="-122"/>
              </a:rPr>
              <a:t>大身躯、小足：</a:t>
            </a:r>
            <a:r>
              <a:rPr lang="zh-CN" altLang="en-US" sz="3735" b="1" dirty="0">
                <a:solidFill>
                  <a:schemeClr val="bg1"/>
                </a:solidFill>
                <a:latin typeface="华文中宋" panose="02010600040101010101" pitchFamily="2" charset="-122"/>
                <a:ea typeface="华文中宋" panose="02010600040101010101" pitchFamily="2" charset="-122"/>
              </a:rPr>
              <a:t>体现出格里高尔不堪生活重负</a:t>
            </a:r>
            <a:endParaRPr lang="zh-CN" altLang="en-US" sz="3735" b="1" dirty="0">
              <a:solidFill>
                <a:schemeClr val="bg1"/>
              </a:solidFill>
              <a:latin typeface="华文中宋" panose="02010600040101010101" pitchFamily="2" charset="-122"/>
              <a:ea typeface="华文中宋" panose="02010600040101010101" pitchFamily="2" charset="-122"/>
            </a:endParaRPr>
          </a:p>
        </p:txBody>
      </p:sp>
      <p:sp>
        <p:nvSpPr>
          <p:cNvPr id="9" name="线形标注 2 6"/>
          <p:cNvSpPr/>
          <p:nvPr>
            <p:custDataLst>
              <p:tags r:id="rId5"/>
            </p:custDataLst>
          </p:nvPr>
        </p:nvSpPr>
        <p:spPr>
          <a:xfrm>
            <a:off x="5781780" y="2969206"/>
            <a:ext cx="6042767" cy="1870177"/>
          </a:xfrm>
          <a:prstGeom prst="borderCallout2">
            <a:avLst>
              <a:gd name="adj1" fmla="val 18755"/>
              <a:gd name="adj2" fmla="val -726"/>
              <a:gd name="adj3" fmla="val 18750"/>
              <a:gd name="adj4" fmla="val -16667"/>
              <a:gd name="adj5" fmla="val 67225"/>
              <a:gd name="adj6" fmla="val -37367"/>
            </a:avLst>
          </a:prstGeom>
          <a:solidFill>
            <a:schemeClr val="tx1">
              <a:lumMod val="95000"/>
              <a:lumOff val="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20000"/>
              </a:lnSpc>
            </a:pPr>
            <a:r>
              <a:rPr lang="zh-CN" altLang="en-US" sz="3600" b="1">
                <a:solidFill>
                  <a:schemeClr val="bg1"/>
                </a:solidFill>
                <a:latin typeface="华文中宋" panose="02010600040101010101" pitchFamily="2" charset="-122"/>
                <a:ea typeface="华文中宋" panose="02010600040101010101" pitchFamily="2" charset="-122"/>
              </a:rPr>
              <a:t>有</a:t>
            </a:r>
            <a:r>
              <a:rPr lang="en-US" altLang="zh-CN" sz="3600" b="1">
                <a:solidFill>
                  <a:schemeClr val="bg1"/>
                </a:solidFill>
                <a:latin typeface="华文中宋" panose="02010600040101010101" pitchFamily="2" charset="-122"/>
                <a:ea typeface="华文中宋" panose="02010600040101010101" pitchFamily="2" charset="-122"/>
              </a:rPr>
              <a:t>“</a:t>
            </a:r>
            <a:r>
              <a:rPr lang="zh-CN" altLang="en-US" sz="3600" b="1">
                <a:solidFill>
                  <a:schemeClr val="bg1"/>
                </a:solidFill>
                <a:latin typeface="华文中宋" panose="02010600040101010101" pitchFamily="2" charset="-122"/>
                <a:ea typeface="华文中宋" panose="02010600040101010101" pitchFamily="2" charset="-122"/>
              </a:rPr>
              <a:t>甲</a:t>
            </a:r>
            <a:r>
              <a:rPr lang="en-US" altLang="zh-CN" sz="3600" b="1">
                <a:solidFill>
                  <a:schemeClr val="bg1"/>
                </a:solidFill>
                <a:latin typeface="华文中宋" panose="02010600040101010101" pitchFamily="2" charset="-122"/>
                <a:ea typeface="华文中宋" panose="02010600040101010101" pitchFamily="2" charset="-122"/>
              </a:rPr>
              <a:t>”</a:t>
            </a:r>
            <a:r>
              <a:rPr lang="zh-CN" altLang="en-US" sz="3600" b="1">
                <a:solidFill>
                  <a:schemeClr val="bg1"/>
                </a:solidFill>
                <a:latin typeface="华文中宋" panose="02010600040101010101" pitchFamily="2" charset="-122"/>
                <a:ea typeface="华文中宋" panose="02010600040101010101" pitchFamily="2" charset="-122"/>
              </a:rPr>
              <a:t>：</a:t>
            </a:r>
            <a:r>
              <a:rPr lang="zh-CN" altLang="en-US" sz="3735" b="1">
                <a:solidFill>
                  <a:schemeClr val="bg1"/>
                </a:solidFill>
                <a:latin typeface="华文中宋" panose="02010600040101010101" pitchFamily="2" charset="-122"/>
                <a:ea typeface="华文中宋" panose="02010600040101010101" pitchFamily="2" charset="-122"/>
              </a:rPr>
              <a:t>说明人际关系冷漠，是潜意识中防范心理的反映</a:t>
            </a:r>
            <a:endParaRPr lang="zh-CN" altLang="en-US" sz="3735" b="1">
              <a:solidFill>
                <a:schemeClr val="bg1"/>
              </a:solidFill>
              <a:latin typeface="华文中宋" panose="02010600040101010101" pitchFamily="2" charset="-122"/>
              <a:ea typeface="华文中宋" panose="02010600040101010101" pitchFamily="2" charset="-122"/>
            </a:endParaRPr>
          </a:p>
        </p:txBody>
      </p:sp>
      <p:sp>
        <p:nvSpPr>
          <p:cNvPr id="10" name="线形标注 2 7"/>
          <p:cNvSpPr/>
          <p:nvPr>
            <p:custDataLst>
              <p:tags r:id="rId6"/>
            </p:custDataLst>
          </p:nvPr>
        </p:nvSpPr>
        <p:spPr>
          <a:xfrm>
            <a:off x="5781780" y="5043948"/>
            <a:ext cx="6041922" cy="1369951"/>
          </a:xfrm>
          <a:prstGeom prst="borderCallout2">
            <a:avLst>
              <a:gd name="adj1" fmla="val 18755"/>
              <a:gd name="adj2" fmla="val -726"/>
              <a:gd name="adj3" fmla="val 18750"/>
              <a:gd name="adj4" fmla="val -16667"/>
              <a:gd name="adj5" fmla="val -1635"/>
              <a:gd name="adj6" fmla="val -36456"/>
            </a:avLst>
          </a:prstGeom>
          <a:solidFill>
            <a:schemeClr val="tx1">
              <a:lumMod val="95000"/>
              <a:lumOff val="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20000"/>
              </a:lnSpc>
            </a:pPr>
            <a:r>
              <a:rPr lang="zh-CN" altLang="en-US" sz="3600" b="1">
                <a:solidFill>
                  <a:schemeClr val="bg1"/>
                </a:solidFill>
                <a:latin typeface="华文中宋" panose="02010600040101010101" pitchFamily="2" charset="-122"/>
                <a:ea typeface="华文中宋" panose="02010600040101010101" pitchFamily="2" charset="-122"/>
              </a:rPr>
              <a:t>弱小、脆弱：</a:t>
            </a:r>
            <a:r>
              <a:rPr lang="zh-CN" altLang="en-US" sz="3735" b="1">
                <a:solidFill>
                  <a:schemeClr val="bg1"/>
                </a:solidFill>
                <a:latin typeface="华文中宋" panose="02010600040101010101" pitchFamily="2" charset="-122"/>
                <a:ea typeface="华文中宋" panose="02010600040101010101" pitchFamily="2" charset="-122"/>
              </a:rPr>
              <a:t>说明对自身命运感到无法掌控的恐惧。</a:t>
            </a:r>
            <a:endParaRPr lang="zh-CN" altLang="en-US" sz="3735" b="1">
              <a:solidFill>
                <a:schemeClr val="bg1"/>
              </a:solidFill>
              <a:latin typeface="华文中宋" panose="02010600040101010101" pitchFamily="2" charset="-122"/>
              <a:ea typeface="华文中宋" panose="02010600040101010101" pitchFamily="2" charset="-122"/>
            </a:endParaRPr>
          </a:p>
        </p:txBody>
      </p:sp>
      <p:sp>
        <p:nvSpPr>
          <p:cNvPr id="13" name="矩形 12"/>
          <p:cNvSpPr/>
          <p:nvPr>
            <p:custDataLst>
              <p:tags r:id="rId7"/>
            </p:custDataLst>
          </p:nvPr>
        </p:nvSpPr>
        <p:spPr>
          <a:xfrm>
            <a:off x="78504" y="63756"/>
            <a:ext cx="12024000" cy="6732000"/>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a:p>
        </p:txBody>
      </p:sp>
      <p:sp>
        <p:nvSpPr>
          <p:cNvPr id="14" name="文本框 13"/>
          <p:cNvSpPr txBox="1"/>
          <p:nvPr>
            <p:custDataLst>
              <p:tags r:id="rId8"/>
            </p:custDataLst>
          </p:nvPr>
        </p:nvSpPr>
        <p:spPr>
          <a:xfrm>
            <a:off x="523874" y="502329"/>
            <a:ext cx="1619530" cy="523220"/>
          </a:xfrm>
          <a:prstGeom prst="rect">
            <a:avLst/>
          </a:prstGeom>
          <a:noFill/>
          <a:ln w="9525">
            <a:noFill/>
          </a:ln>
        </p:spPr>
        <p:txBody>
          <a:bodyPr vert="horz" wrap="square">
            <a:spAutoFit/>
          </a:bodyPr>
          <a:lstStyle/>
          <a:p>
            <a:pPr algn="dist"/>
            <a:r>
              <a:rPr lang="zh-CN" altLang="en-US" sz="2800" dirty="0">
                <a:latin typeface="楷体" panose="02010609060101010101" charset="-122"/>
                <a:ea typeface="楷体" panose="02010609060101010101" charset="-122"/>
                <a:cs typeface="Arial" panose="020B0604020202020204" pitchFamily="34" charset="0"/>
              </a:rPr>
              <a:t>化虫意义</a:t>
            </a:r>
            <a:endParaRPr lang="zh-CN" altLang="en-US" sz="2800" dirty="0">
              <a:solidFill>
                <a:schemeClr val="tx1"/>
              </a:solidFill>
              <a:latin typeface="楷体" panose="02010609060101010101" charset="-122"/>
              <a:ea typeface="楷体" panose="02010609060101010101"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linds(horizont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852055"/>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custDataLst>
              <p:tags r:id="rId2"/>
            </p:custDataLst>
          </p:nvPr>
        </p:nvSpPr>
        <p:spPr>
          <a:xfrm>
            <a:off x="587761" y="444696"/>
            <a:ext cx="10583490" cy="584775"/>
          </a:xfrm>
          <a:prstGeom prst="rect">
            <a:avLst/>
          </a:prstGeom>
          <a:solidFill>
            <a:srgbClr val="FFC000"/>
          </a:solidFill>
          <a:ln>
            <a:solidFill>
              <a:srgbClr val="FFC000"/>
            </a:solidFill>
            <a:miter lim="800000"/>
          </a:ln>
        </p:spPr>
        <p:txBody>
          <a:bodyPr>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457200" lvl="0" indent="-457200">
              <a:spcBef>
                <a:spcPct val="50000"/>
              </a:spcBef>
              <a:buFont typeface="Wingdings" panose="05000000000000000000" pitchFamily="2" charset="2"/>
              <a:buChar char="l"/>
            </a:pPr>
            <a:r>
              <a:rPr lang="zh-CN" altLang="en-US" sz="3200">
                <a:latin typeface="方正清刻本悦宋简体" panose="02000000000000000000" pitchFamily="2" charset="-122"/>
                <a:ea typeface="方正清刻本悦宋简体" panose="02000000000000000000" pitchFamily="2" charset="-122"/>
                <a:cs typeface="华文中宋" panose="02010600040101010101" pitchFamily="2" charset="-122"/>
              </a:rPr>
              <a:t>是什么原因使格里高尔失去了人的本质，异化为非人。</a:t>
            </a:r>
            <a:endParaRPr lang="zh-CN" altLang="en-US" sz="3200">
              <a:latin typeface="方正清刻本悦宋简体" panose="02000000000000000000" pitchFamily="2" charset="-122"/>
              <a:ea typeface="方正清刻本悦宋简体" panose="02000000000000000000" pitchFamily="2" charset="-122"/>
              <a:cs typeface="华文中宋" panose="02010600040101010101" pitchFamily="2" charset="-122"/>
            </a:endParaRPr>
          </a:p>
        </p:txBody>
      </p:sp>
      <p:sp>
        <p:nvSpPr>
          <p:cNvPr id="4" name="矩形 3"/>
          <p:cNvSpPr/>
          <p:nvPr>
            <p:custDataLst>
              <p:tags r:id="rId3"/>
            </p:custDataLst>
          </p:nvPr>
        </p:nvSpPr>
        <p:spPr>
          <a:xfrm>
            <a:off x="710838" y="1349806"/>
            <a:ext cx="10474926" cy="3240311"/>
          </a:xfrm>
          <a:prstGeom prst="rect">
            <a:avLst/>
          </a:prstGeom>
          <a:noFill/>
          <a:ln>
            <a:noFill/>
            <a:miter lim="800000"/>
          </a:ln>
        </p:spPr>
        <p:txBody>
          <a:bodyPr wrap="square">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lvl="0">
              <a:lnSpc>
                <a:spcPct val="150000"/>
              </a:lnSpc>
              <a:spcBef>
                <a:spcPct val="50000"/>
              </a:spcBef>
            </a:pPr>
            <a:r>
              <a:rPr lang="zh-CN" altLang="en-US" sz="2400" b="0">
                <a:ea typeface="楷体" panose="02010609060101010101" charset="-122"/>
              </a:rPr>
              <a:t>         </a:t>
            </a:r>
            <a:r>
              <a:rPr lang="zh-CN" altLang="en-US" u="sng">
                <a:ea typeface="楷体" panose="02010609060101010101" charset="-122"/>
              </a:rPr>
              <a:t>我选了个多么艰辛的职业啊！成天都在奔波。在外面出差为业务操的心比坐在自己的店里做生意大多了。加上旅行的种种烦恼，为每次换车操心，饮食又差又不规律，打交道的人不断变换，没有一个保持长久来往，从来建立不起真正的友情，这一切都见鬼去吧！（第</a:t>
            </a:r>
            <a:r>
              <a:rPr lang="en-US" altLang="zh-CN" u="sng">
                <a:ea typeface="楷体" panose="02010609060101010101" charset="-122"/>
              </a:rPr>
              <a:t>4</a:t>
            </a:r>
            <a:r>
              <a:rPr lang="zh-CN" altLang="en-US" u="sng">
                <a:ea typeface="楷体" panose="02010609060101010101" charset="-122"/>
              </a:rPr>
              <a:t>段）</a:t>
            </a:r>
            <a:endParaRPr lang="zh-CN" altLang="en-US" sz="2400" u="sng">
              <a:ea typeface="楷体" panose="02010609060101010101" charset="-122"/>
            </a:endParaRPr>
          </a:p>
        </p:txBody>
      </p:sp>
      <p:sp>
        <p:nvSpPr>
          <p:cNvPr id="5" name="文本框 3"/>
          <p:cNvSpPr/>
          <p:nvPr>
            <p:custDataLst>
              <p:tags r:id="rId4"/>
            </p:custDataLst>
          </p:nvPr>
        </p:nvSpPr>
        <p:spPr>
          <a:xfrm>
            <a:off x="1846888" y="5505351"/>
            <a:ext cx="1656074" cy="540778"/>
          </a:xfrm>
          <a:prstGeom prst="rect">
            <a:avLst/>
          </a:prstGeom>
          <a:noFill/>
          <a:ln>
            <a:noFill/>
            <a:miter lim="800000"/>
          </a:ln>
        </p:spPr>
        <p:txBody>
          <a:bodyPr wrap="none" lIns="108829" tIns="54414" rIns="108829" bIns="54414">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0" lvl="0" indent="0" defTabSz="1085850">
              <a:spcBef>
                <a:spcPct val="50000"/>
              </a:spcBef>
            </a:pPr>
            <a:r>
              <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工作辛苦</a:t>
            </a:r>
            <a:endPar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文本框 3"/>
          <p:cNvSpPr/>
          <p:nvPr>
            <p:custDataLst>
              <p:tags r:id="rId5"/>
            </p:custDataLst>
          </p:nvPr>
        </p:nvSpPr>
        <p:spPr>
          <a:xfrm>
            <a:off x="3934064" y="5505351"/>
            <a:ext cx="1656074" cy="540778"/>
          </a:xfrm>
          <a:prstGeom prst="rect">
            <a:avLst/>
          </a:prstGeom>
          <a:noFill/>
          <a:ln>
            <a:noFill/>
            <a:miter lim="800000"/>
          </a:ln>
        </p:spPr>
        <p:txBody>
          <a:bodyPr wrap="none" lIns="108829" tIns="54414" rIns="108829" bIns="54414">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0" lvl="0" indent="0" defTabSz="1085850">
              <a:spcBef>
                <a:spcPct val="50000"/>
              </a:spcBef>
            </a:pPr>
            <a:r>
              <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饮食低劣</a:t>
            </a:r>
            <a:endPar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文本框 3"/>
          <p:cNvSpPr/>
          <p:nvPr>
            <p:custDataLst>
              <p:tags r:id="rId6"/>
            </p:custDataLst>
          </p:nvPr>
        </p:nvSpPr>
        <p:spPr>
          <a:xfrm>
            <a:off x="6094252" y="5505351"/>
            <a:ext cx="1656074" cy="540778"/>
          </a:xfrm>
          <a:prstGeom prst="rect">
            <a:avLst/>
          </a:prstGeom>
          <a:noFill/>
          <a:ln>
            <a:noFill/>
            <a:miter lim="800000"/>
          </a:ln>
        </p:spPr>
        <p:txBody>
          <a:bodyPr wrap="none" lIns="108829" tIns="54414" rIns="108829" bIns="54414">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0" lvl="0" indent="0" defTabSz="1085850">
              <a:spcBef>
                <a:spcPct val="50000"/>
              </a:spcBef>
            </a:pPr>
            <a:r>
              <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人情淡漠</a:t>
            </a:r>
            <a:endPar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文本框 3"/>
          <p:cNvSpPr/>
          <p:nvPr>
            <p:custDataLst>
              <p:tags r:id="rId7"/>
            </p:custDataLst>
          </p:nvPr>
        </p:nvSpPr>
        <p:spPr>
          <a:xfrm>
            <a:off x="8254439" y="5505351"/>
            <a:ext cx="1656074" cy="540778"/>
          </a:xfrm>
          <a:prstGeom prst="rect">
            <a:avLst/>
          </a:prstGeom>
          <a:noFill/>
          <a:ln>
            <a:noFill/>
            <a:miter lim="800000"/>
          </a:ln>
        </p:spPr>
        <p:txBody>
          <a:bodyPr wrap="none" lIns="108829" tIns="54414" rIns="108829" bIns="54414">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0" lvl="0" indent="0" defTabSz="1085850">
              <a:spcBef>
                <a:spcPct val="50000"/>
              </a:spcBef>
            </a:pPr>
            <a:r>
              <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内心烦恼</a:t>
            </a:r>
            <a:endParaRPr lang="zh-CN" altLang="en-US">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矩形 8"/>
          <p:cNvSpPr/>
          <p:nvPr>
            <p:custDataLst>
              <p:tags r:id="rId8"/>
            </p:custDataLst>
          </p:nvPr>
        </p:nvSpPr>
        <p:spPr>
          <a:xfrm>
            <a:off x="798553" y="4848764"/>
            <a:ext cx="2061783" cy="523220"/>
          </a:xfrm>
          <a:prstGeom prst="rect">
            <a:avLst/>
          </a:prstGeom>
        </p:spPr>
        <p:txBody>
          <a:bodyPr wrap="none">
            <a:spAutoFit/>
          </a:bodyPr>
          <a:lstStyle/>
          <a:p>
            <a:r>
              <a:rPr lang="en-US" altLang="zh-CN" sz="2800"/>
              <a:t> </a:t>
            </a:r>
            <a:r>
              <a:rPr lang="en-US" altLang="en-US" sz="2800" b="1">
                <a:solidFill>
                  <a:srgbClr val="A83924"/>
                </a:solidFill>
                <a:latin typeface="微软雅黑" panose="020B0503020204020204" pitchFamily="34" charset="-122"/>
                <a:ea typeface="微软雅黑" panose="020B0503020204020204" pitchFamily="34" charset="-122"/>
              </a:rPr>
              <a:t>①</a:t>
            </a:r>
            <a:r>
              <a:rPr lang="zh-CN" altLang="en-US" sz="2800" b="1">
                <a:solidFill>
                  <a:srgbClr val="A83924"/>
                </a:solidFill>
                <a:latin typeface="微软雅黑" panose="020B0503020204020204" pitchFamily="34" charset="-122"/>
                <a:ea typeface="微软雅黑" panose="020B0503020204020204" pitchFamily="34" charset="-122"/>
              </a:rPr>
              <a:t>个人原因</a:t>
            </a:r>
            <a:endParaRPr lang="zh-CN" altLang="en-US" sz="2800" b="1">
              <a:solidFill>
                <a:srgbClr val="A83924"/>
              </a:solidFill>
              <a:latin typeface="微软雅黑" panose="020B0503020204020204" pitchFamily="34" charset="-122"/>
              <a:ea typeface="微软雅黑" panose="020B0503020204020204" pitchFamily="34" charset="-122"/>
            </a:endParaRPr>
          </a:p>
        </p:txBody>
      </p:sp>
      <p:sp>
        <p:nvSpPr>
          <p:cNvPr id="10" name="矩形 9"/>
          <p:cNvSpPr/>
          <p:nvPr>
            <p:custDataLst>
              <p:tags r:id="rId9"/>
            </p:custDataLst>
          </p:nvPr>
        </p:nvSpPr>
        <p:spPr>
          <a:xfrm>
            <a:off x="3521996" y="4786124"/>
            <a:ext cx="4852610" cy="523220"/>
          </a:xfrm>
          <a:prstGeom prst="rect">
            <a:avLst/>
          </a:prstGeom>
        </p:spPr>
        <p:txBody>
          <a:bodyPr wrap="none">
            <a:spAutoFit/>
          </a:bodyPr>
          <a:lstStyle/>
          <a:p>
            <a:r>
              <a:rPr lang="zh-CN" altLang="en-US" sz="2800" b="1">
                <a:solidFill>
                  <a:srgbClr val="7030A0"/>
                </a:solidFill>
              </a:rPr>
              <a:t>格里高尔的职业是旅行推销员</a:t>
            </a:r>
            <a:endParaRPr lang="zh-CN" altLang="en-US" sz="2800" b="1">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iterate type="lt">
                                    <p:tmPct val="5000"/>
                                  </p:iterate>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par>
                                <p:cTn id="22" presetID="31" presetClass="entr" presetSubtype="0" fill="hold" grpId="0" nodeType="withEffect">
                                  <p:stCondLst>
                                    <p:cond delay="0"/>
                                  </p:stCondLst>
                                  <p:iterate type="lt">
                                    <p:tmPct val="5000"/>
                                  </p:iterate>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style.rotation</p:attrName>
                                        </p:attrNameLst>
                                      </p:cBhvr>
                                      <p:tavLst>
                                        <p:tav tm="0">
                                          <p:val>
                                            <p:fltVal val="90"/>
                                          </p:val>
                                        </p:tav>
                                        <p:tav tm="100000">
                                          <p:val>
                                            <p:fltVal val="0"/>
                                          </p:val>
                                        </p:tav>
                                      </p:tavLst>
                                    </p:anim>
                                    <p:animEffect transition="in" filter="fade">
                                      <p:cBhvr>
                                        <p:cTn id="27" dur="1000"/>
                                        <p:tgtEl>
                                          <p:spTgt spid="6"/>
                                        </p:tgtEl>
                                      </p:cBhvr>
                                    </p:animEffect>
                                  </p:childTnLst>
                                </p:cTn>
                              </p:par>
                              <p:par>
                                <p:cTn id="28" presetID="31" presetClass="entr" presetSubtype="0" fill="hold" grpId="0" nodeType="withEffect">
                                  <p:stCondLst>
                                    <p:cond delay="0"/>
                                  </p:stCondLst>
                                  <p:iterate type="lt">
                                    <p:tmPct val="5000"/>
                                  </p:iterate>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31" presetClass="entr" presetSubtype="0" fill="hold" grpId="0" nodeType="withEffect">
                                  <p:stCondLst>
                                    <p:cond delay="0"/>
                                  </p:stCondLst>
                                  <p:iterate type="lt">
                                    <p:tmPct val="5000"/>
                                  </p:iterate>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ppt_w</p:attrName>
                                        </p:attrNameLst>
                                      </p:cBhvr>
                                      <p:tavLst>
                                        <p:tav tm="0">
                                          <p:val>
                                            <p:fltVal val="0"/>
                                          </p:val>
                                        </p:tav>
                                        <p:tav tm="100000">
                                          <p:val>
                                            <p:strVal val="#ppt_w"/>
                                          </p:val>
                                        </p:tav>
                                      </p:tavLst>
                                    </p:anim>
                                    <p:anim calcmode="lin" valueType="num">
                                      <p:cBhvr>
                                        <p:cTn id="37" dur="1000" fill="hold"/>
                                        <p:tgtEl>
                                          <p:spTgt spid="8"/>
                                        </p:tgtEl>
                                        <p:attrNameLst>
                                          <p:attrName>ppt_h</p:attrName>
                                        </p:attrNameLst>
                                      </p:cBhvr>
                                      <p:tavLst>
                                        <p:tav tm="0">
                                          <p:val>
                                            <p:fltVal val="0"/>
                                          </p:val>
                                        </p:tav>
                                        <p:tav tm="100000">
                                          <p:val>
                                            <p:strVal val="#ppt_h"/>
                                          </p:val>
                                        </p:tav>
                                      </p:tavLst>
                                    </p:anim>
                                    <p:anim calcmode="lin" valueType="num">
                                      <p:cBhvr>
                                        <p:cTn id="38" dur="1000" fill="hold"/>
                                        <p:tgtEl>
                                          <p:spTgt spid="8"/>
                                        </p:tgtEl>
                                        <p:attrNameLst>
                                          <p:attrName>style.rotation</p:attrName>
                                        </p:attrNameLst>
                                      </p:cBhvr>
                                      <p:tavLst>
                                        <p:tav tm="0">
                                          <p:val>
                                            <p:fltVal val="90"/>
                                          </p:val>
                                        </p:tav>
                                        <p:tav tm="100000">
                                          <p:val>
                                            <p:fltVal val="0"/>
                                          </p:val>
                                        </p:tav>
                                      </p:tavLst>
                                    </p:anim>
                                    <p:animEffect transition="in" filter="fade">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0" y="614497"/>
            <a:ext cx="12282055" cy="5971309"/>
          </a:xfrm>
          <a:prstGeom prst="rect">
            <a:avLst/>
          </a:prstGeom>
          <a:solidFill>
            <a:srgbClr val="9AA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custDataLst>
              <p:tags r:id="rId2"/>
            </p:custDataLst>
          </p:nvPr>
        </p:nvSpPr>
        <p:spPr>
          <a:xfrm>
            <a:off x="318077" y="614497"/>
            <a:ext cx="11395941" cy="4893006"/>
          </a:xfrm>
          <a:prstGeom prst="rect">
            <a:avLst/>
          </a:prstGeom>
          <a:noFill/>
          <a:ln>
            <a:noFill/>
            <a:miter lim="800000"/>
          </a:ln>
        </p:spPr>
        <p:txBody>
          <a:bodyPr wrap="square">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lvl="0">
              <a:spcBef>
                <a:spcPct val="50000"/>
              </a:spcBef>
            </a:pPr>
            <a:r>
              <a:rPr lang="zh-CN" altLang="en-US" sz="2400" u="sng">
                <a:ea typeface="楷体" panose="02010609060101010101" charset="-122"/>
              </a:rPr>
              <a:t>把人弄得傻不愣登。人哪里少得了睡眠。别的推销员活得就像后宫里的娘娘（第</a:t>
            </a:r>
            <a:r>
              <a:rPr lang="en-US" altLang="zh-CN" sz="2400" u="sng">
                <a:ea typeface="楷体" panose="02010609060101010101" charset="-122"/>
              </a:rPr>
              <a:t>5</a:t>
            </a:r>
            <a:r>
              <a:rPr lang="zh-CN" altLang="en-US" sz="2400" u="sng">
                <a:ea typeface="楷体" panose="02010609060101010101" charset="-122"/>
              </a:rPr>
              <a:t>段）</a:t>
            </a:r>
            <a:endParaRPr lang="en-US" altLang="zh-CN" sz="2400" u="sng">
              <a:ea typeface="楷体" panose="02010609060101010101" charset="-122"/>
            </a:endParaRPr>
          </a:p>
          <a:p>
            <a:pPr lvl="0">
              <a:spcBef>
                <a:spcPct val="50000"/>
              </a:spcBef>
            </a:pPr>
            <a:r>
              <a:rPr lang="zh-CN" altLang="en-US" sz="2400" u="sng">
                <a:ea typeface="楷体" panose="02010609060101010101" charset="-122"/>
              </a:rPr>
              <a:t>他是老板的奴才，没有脊梁骨，也没有头脑。</a:t>
            </a:r>
            <a:endParaRPr lang="en-US" altLang="zh-CN" sz="2400" u="sng">
              <a:ea typeface="楷体" panose="02010609060101010101" charset="-122"/>
            </a:endParaRPr>
          </a:p>
          <a:p>
            <a:pPr lvl="0">
              <a:spcBef>
                <a:spcPct val="50000"/>
              </a:spcBef>
            </a:pPr>
            <a:r>
              <a:rPr lang="zh-CN" altLang="en-US" sz="2400" u="sng">
                <a:ea typeface="楷体" panose="02010609060101010101" charset="-122"/>
              </a:rPr>
              <a:t>说他请病假如何？但这会使他十分犯难，因为格里高尔在职五年，一次也没有病</a:t>
            </a:r>
            <a:r>
              <a:rPr lang="en-US" altLang="zh-CN" sz="2400" u="sng">
                <a:ea typeface="楷体" panose="02010609060101010101" charset="-122"/>
              </a:rPr>
              <a:t>……</a:t>
            </a:r>
            <a:r>
              <a:rPr lang="zh-CN" altLang="en-US" sz="2400" u="sng">
                <a:ea typeface="楷体" panose="02010609060101010101" charset="-122"/>
              </a:rPr>
              <a:t>也因为在医生看来，世界上就有那种完全健康而厌恶工作的人。（第</a:t>
            </a:r>
            <a:r>
              <a:rPr lang="en-US" altLang="zh-CN" sz="2400" u="sng">
                <a:ea typeface="楷体" panose="02010609060101010101" charset="-122"/>
              </a:rPr>
              <a:t>6</a:t>
            </a:r>
            <a:r>
              <a:rPr lang="zh-CN" altLang="en-US" sz="2400" u="sng">
                <a:ea typeface="楷体" panose="02010609060101010101" charset="-122"/>
              </a:rPr>
              <a:t>段）</a:t>
            </a:r>
            <a:endParaRPr lang="en-US" altLang="zh-CN" sz="2400" u="sng">
              <a:ea typeface="楷体" panose="02010609060101010101" charset="-122"/>
            </a:endParaRPr>
          </a:p>
          <a:p>
            <a:pPr lvl="0">
              <a:spcBef>
                <a:spcPct val="50000"/>
              </a:spcBef>
            </a:pPr>
            <a:r>
              <a:rPr lang="zh-CN" altLang="en-US" sz="2400" u="sng">
                <a:ea typeface="楷体" panose="02010609060101010101" charset="-122"/>
              </a:rPr>
              <a:t>我原以为您是一个安分的、明达事理的人，而现在您好像突然变得要由着性子耍态度阿。今天清晨，老板向我暗示了您误工的某种可能性</a:t>
            </a:r>
            <a:r>
              <a:rPr lang="en-US" altLang="zh-CN" sz="2400" u="sng">
                <a:ea typeface="楷体" panose="02010609060101010101" charset="-122"/>
              </a:rPr>
              <a:t>……</a:t>
            </a:r>
            <a:r>
              <a:rPr lang="zh-CN" altLang="en-US" sz="2400" u="sng">
                <a:ea typeface="楷体" panose="02010609060101010101" charset="-122"/>
              </a:rPr>
              <a:t>您在公司里的地位并不是最靠得住的。（第</a:t>
            </a:r>
            <a:r>
              <a:rPr lang="en-US" altLang="zh-CN" sz="2400" u="sng">
                <a:ea typeface="楷体" panose="02010609060101010101" charset="-122"/>
              </a:rPr>
              <a:t>18</a:t>
            </a:r>
            <a:r>
              <a:rPr lang="zh-CN" altLang="en-US" sz="2400" u="sng">
                <a:ea typeface="楷体" panose="02010609060101010101" charset="-122"/>
              </a:rPr>
              <a:t>段）</a:t>
            </a:r>
            <a:endParaRPr lang="en-US" altLang="zh-CN" sz="2400" u="sng">
              <a:ea typeface="楷体" panose="02010609060101010101" charset="-122"/>
            </a:endParaRPr>
          </a:p>
          <a:p>
            <a:pPr lvl="0">
              <a:lnSpc>
                <a:spcPct val="120000"/>
              </a:lnSpc>
              <a:spcBef>
                <a:spcPct val="50000"/>
              </a:spcBef>
            </a:pPr>
            <a:r>
              <a:rPr lang="zh-CN" altLang="en-US" sz="2400">
                <a:latin typeface="微软雅黑" panose="020B0503020204020204" pitchFamily="34" charset="-122"/>
                <a:ea typeface="微软雅黑" panose="020B0503020204020204" pitchFamily="34" charset="-122"/>
              </a:rPr>
              <a:t>公司老板严密统治公司和每个雇员。公司协理时刻监督着每一个员工的行动，就连医生也是一味站在老板一边，从不会为员工说话。</a:t>
            </a:r>
            <a:endParaRPr lang="en-US" altLang="zh-CN" sz="2400">
              <a:latin typeface="微软雅黑" panose="020B0503020204020204" pitchFamily="34" charset="-122"/>
              <a:ea typeface="微软雅黑" panose="020B0503020204020204" pitchFamily="34" charset="-122"/>
            </a:endParaRPr>
          </a:p>
          <a:p>
            <a:pPr lvl="0">
              <a:lnSpc>
                <a:spcPct val="120000"/>
              </a:lnSpc>
              <a:spcBef>
                <a:spcPct val="50000"/>
              </a:spcBef>
            </a:pPr>
            <a:r>
              <a:rPr lang="zh-CN" altLang="en-US" sz="2400">
                <a:solidFill>
                  <a:srgbClr val="7030A0"/>
                </a:solidFill>
                <a:latin typeface="微软雅黑" panose="020B0503020204020204" pitchFamily="34" charset="-122"/>
                <a:ea typeface="微软雅黑" panose="020B0503020204020204" pitchFamily="34" charset="-122"/>
              </a:rPr>
              <a:t>人逐渐变得麻木、机械、萎缩，成为工具、成为“非人”。</a:t>
            </a:r>
            <a:endParaRPr lang="zh-CN" altLang="en-US" sz="2400">
              <a:solidFill>
                <a:srgbClr val="7030A0"/>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784514" y="5604700"/>
            <a:ext cx="10119013" cy="1015663"/>
          </a:xfrm>
          <a:prstGeom prst="rect">
            <a:avLst/>
          </a:prstGeom>
          <a:noFill/>
        </p:spPr>
        <p:txBody>
          <a:bodyPr wrap="square">
            <a:spAutoFit/>
          </a:bodyPr>
          <a:lstStyle/>
          <a:p>
            <a:pPr marL="514350" lvl="0" indent="-514350">
              <a:spcBef>
                <a:spcPct val="50000"/>
              </a:spcBef>
              <a:buAutoNum type="circleNumDbPlain" startAt="2"/>
            </a:pPr>
            <a:r>
              <a:rPr lang="zh-CN" altLang="en-US" sz="2400" b="1">
                <a:solidFill>
                  <a:srgbClr val="C00000"/>
                </a:solidFill>
                <a:ea typeface="微软雅黑" panose="020B0503020204020204" pitchFamily="34" charset="-122"/>
              </a:rPr>
              <a:t>社会原因</a:t>
            </a:r>
            <a:r>
              <a:rPr lang="en-US" altLang="zh-CN" sz="2400" b="1">
                <a:solidFill>
                  <a:srgbClr val="C00000"/>
                </a:solidFill>
                <a:ea typeface="微软雅黑" panose="020B0503020204020204" pitchFamily="34" charset="-122"/>
              </a:rPr>
              <a:t>:      </a:t>
            </a:r>
            <a:r>
              <a:rPr lang="zh-CN" altLang="en-US" sz="2400" b="1">
                <a:solidFill>
                  <a:schemeClr val="accent6">
                    <a:lumMod val="50000"/>
                  </a:schemeClr>
                </a:solidFill>
                <a:ea typeface="微软雅黑" panose="020B0503020204020204" pitchFamily="34" charset="-122"/>
              </a:rPr>
              <a:t>受老板的气，遭压榨、遭猜忌、遭歧视等。             </a:t>
            </a:r>
            <a:endParaRPr lang="en-US" altLang="zh-CN" sz="2400" b="1">
              <a:solidFill>
                <a:schemeClr val="accent6">
                  <a:lumMod val="50000"/>
                </a:schemeClr>
              </a:solidFill>
              <a:ea typeface="微软雅黑" panose="020B0503020204020204" pitchFamily="34" charset="-122"/>
            </a:endParaRPr>
          </a:p>
          <a:p>
            <a:pPr lvl="0">
              <a:spcBef>
                <a:spcPct val="50000"/>
              </a:spcBef>
            </a:pPr>
            <a:r>
              <a:rPr lang="en-US" altLang="zh-CN" sz="2400" b="1">
                <a:solidFill>
                  <a:srgbClr val="C00000"/>
                </a:solidFill>
                <a:latin typeface="微软雅黑" panose="020B0503020204020204" pitchFamily="34" charset="-122"/>
                <a:ea typeface="微软雅黑" panose="020B0503020204020204" pitchFamily="34" charset="-122"/>
              </a:rPr>
              <a:t>                          </a:t>
            </a:r>
            <a:r>
              <a:rPr lang="zh-CN" altLang="en-US" sz="2400" b="1">
                <a:solidFill>
                  <a:schemeClr val="accent6">
                    <a:lumMod val="50000"/>
                  </a:schemeClr>
                </a:solidFill>
                <a:latin typeface="微软雅黑" panose="020B0503020204020204" pitchFamily="34" charset="-122"/>
                <a:ea typeface="微软雅黑" panose="020B0503020204020204" pitchFamily="34" charset="-122"/>
              </a:rPr>
              <a:t>社会环境的严酷和劳动本身的机械、繁重。</a:t>
            </a:r>
            <a:endParaRPr lang="zh-CN" altLang="en-US" sz="2400" b="1">
              <a:solidFill>
                <a:schemeClr val="accent6">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554429" y="1381483"/>
            <a:ext cx="11013623" cy="2158365"/>
          </a:xfrm>
          <a:prstGeom prst="rect">
            <a:avLst/>
          </a:prstGeom>
          <a:noFill/>
          <a:ln>
            <a:noFill/>
            <a:miter lim="800000"/>
          </a:ln>
        </p:spPr>
        <p:txBody>
          <a:bodyPr>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lvl="0">
              <a:lnSpc>
                <a:spcPct val="120000"/>
              </a:lnSpc>
              <a:spcBef>
                <a:spcPct val="50000"/>
              </a:spcBef>
            </a:pPr>
            <a:r>
              <a:rPr lang="zh-CN" altLang="en-US" sz="2400" b="0">
                <a:ea typeface="楷体" panose="02010609060101010101" charset="-122"/>
              </a:rPr>
              <a:t>       </a:t>
            </a:r>
            <a:r>
              <a:rPr lang="zh-CN" altLang="en-US" u="sng">
                <a:ea typeface="楷体" panose="02010609060101010101" charset="-122"/>
              </a:rPr>
              <a:t>假如我不考虑我父母的态度，我早就辞职了，那样我就会走到我的老板面前，把我的所有想法都一股脑儿倒出来，他不从高高的桌子上掉下来才怪</a:t>
            </a:r>
            <a:r>
              <a:rPr lang="en-US" altLang="zh-CN" u="sng">
                <a:ea typeface="楷体" panose="02010609060101010101" charset="-122"/>
              </a:rPr>
              <a:t>……</a:t>
            </a:r>
            <a:r>
              <a:rPr lang="zh-CN" altLang="en-US" u="sng">
                <a:ea typeface="楷体" panose="02010609060101010101" charset="-122"/>
              </a:rPr>
              <a:t>等我攒够了钱，还清父母欠他的债</a:t>
            </a:r>
            <a:r>
              <a:rPr lang="en-US" altLang="zh-CN" u="sng">
                <a:ea typeface="楷体" panose="02010609060101010101" charset="-122"/>
              </a:rPr>
              <a:t>——</a:t>
            </a:r>
            <a:r>
              <a:rPr lang="zh-CN" altLang="en-US" u="sng">
                <a:ea typeface="楷体" panose="02010609060101010101" charset="-122"/>
              </a:rPr>
              <a:t>大概还得五六年</a:t>
            </a:r>
            <a:r>
              <a:rPr lang="en-US" altLang="zh-CN" u="sng">
                <a:ea typeface="楷体" panose="02010609060101010101" charset="-122"/>
              </a:rPr>
              <a:t>——</a:t>
            </a:r>
            <a:r>
              <a:rPr lang="zh-CN" altLang="en-US" u="sng">
                <a:ea typeface="楷体" panose="02010609060101010101" charset="-122"/>
              </a:rPr>
              <a:t>我一定办理这件事</a:t>
            </a:r>
            <a:r>
              <a:rPr lang="zh-CN" altLang="en-US">
                <a:ea typeface="楷体" panose="02010609060101010101" charset="-122"/>
              </a:rPr>
              <a:t>。（第</a:t>
            </a:r>
            <a:r>
              <a:rPr lang="en-US" altLang="zh-CN">
                <a:ea typeface="楷体" panose="02010609060101010101" charset="-122"/>
              </a:rPr>
              <a:t>5</a:t>
            </a:r>
            <a:r>
              <a:rPr lang="zh-CN" altLang="en-US">
                <a:ea typeface="楷体" panose="02010609060101010101" charset="-122"/>
              </a:rPr>
              <a:t>段）</a:t>
            </a:r>
            <a:endParaRPr lang="zh-CN" altLang="en-US">
              <a:ea typeface="楷体" panose="02010609060101010101" charset="-122"/>
            </a:endParaRPr>
          </a:p>
        </p:txBody>
      </p:sp>
      <p:sp>
        <p:nvSpPr>
          <p:cNvPr id="4" name="文本框 2"/>
          <p:cNvSpPr/>
          <p:nvPr>
            <p:custDataLst>
              <p:tags r:id="rId2"/>
            </p:custDataLst>
          </p:nvPr>
        </p:nvSpPr>
        <p:spPr>
          <a:xfrm>
            <a:off x="554429" y="3688260"/>
            <a:ext cx="10654914" cy="1187109"/>
          </a:xfrm>
          <a:prstGeom prst="rect">
            <a:avLst/>
          </a:prstGeom>
          <a:noFill/>
          <a:ln>
            <a:noFill/>
            <a:miter lim="800000"/>
          </a:ln>
        </p:spPr>
        <p:txBody>
          <a:bodyPr lIns="108829" tIns="54414" rIns="108829" bIns="54414">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marL="0" lvl="0" indent="0" defTabSz="1085850">
              <a:spcBef>
                <a:spcPct val="50000"/>
              </a:spcBef>
            </a:pPr>
            <a:r>
              <a:rPr lang="zh-CN" altLang="en-US">
                <a:solidFill>
                  <a:srgbClr val="C00000"/>
                </a:solidFill>
                <a:latin typeface="楷体_GB2312" pitchFamily="49" charset="-122"/>
                <a:ea typeface="楷体_GB2312" pitchFamily="49" charset="-122"/>
              </a:rPr>
              <a:t>   ③家庭原因：</a:t>
            </a:r>
            <a:r>
              <a:rPr lang="zh-CN" altLang="en-US">
                <a:latin typeface="楷体_GB2312" pitchFamily="49" charset="-122"/>
                <a:ea typeface="楷体_GB2312" pitchFamily="49" charset="-122"/>
              </a:rPr>
              <a:t>为父母还债的心理压力</a:t>
            </a:r>
            <a:endParaRPr lang="en-US" altLang="zh-CN">
              <a:latin typeface="楷体_GB2312" pitchFamily="49" charset="-122"/>
              <a:ea typeface="楷体_GB2312" pitchFamily="49" charset="-122"/>
            </a:endParaRPr>
          </a:p>
          <a:p>
            <a:pPr marL="0" lvl="0" indent="0" defTabSz="1085850">
              <a:spcBef>
                <a:spcPct val="50000"/>
              </a:spcBef>
            </a:pPr>
            <a:r>
              <a:rPr lang="zh-CN" altLang="en-US">
                <a:solidFill>
                  <a:srgbClr val="C00000"/>
                </a:solidFill>
                <a:latin typeface="楷体_GB2312" pitchFamily="49" charset="-122"/>
                <a:ea typeface="楷体_GB2312" pitchFamily="49" charset="-122"/>
              </a:rPr>
              <a:t>   </a:t>
            </a:r>
            <a:endParaRPr lang="zh-CN" altLang="en-US">
              <a:latin typeface="楷体_GB2312" pitchFamily="49" charset="-122"/>
              <a:ea typeface="楷体_GB2312" pitchFamily="49" charset="-122"/>
            </a:endParaRPr>
          </a:p>
        </p:txBody>
      </p:sp>
      <p:sp>
        <p:nvSpPr>
          <p:cNvPr id="3" name="矩形 2"/>
          <p:cNvSpPr/>
          <p:nvPr>
            <p:custDataLst>
              <p:tags r:id="rId3"/>
            </p:custDataLst>
          </p:nvPr>
        </p:nvSpPr>
        <p:spPr>
          <a:xfrm>
            <a:off x="624266" y="4386638"/>
            <a:ext cx="10943786" cy="954107"/>
          </a:xfrm>
          <a:prstGeom prst="rect">
            <a:avLst/>
          </a:prstGeom>
          <a:noFill/>
          <a:ln>
            <a:noFill/>
            <a:miter lim="800000"/>
          </a:ln>
        </p:spPr>
        <p:txBody>
          <a:bodyPr>
            <a:spAutoFit/>
          </a:bodyPr>
          <a:lstStyle>
            <a:defPPr>
              <a:defRPr lang="zh-CN"/>
            </a:defPPr>
            <a:lvl1pPr marL="0" indent="0"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1pPr>
            <a:lvl2pPr marL="4552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2pPr>
            <a:lvl3pPr marL="9124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3pPr>
            <a:lvl4pPr marL="13696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4pPr>
            <a:lvl5pPr marL="1826895" indent="1905" algn="l" defTabSz="912495" rtl="0" eaLnBrk="1" fontAlgn="base" hangingPunct="1">
              <a:lnSpc>
                <a:spcPct val="100000"/>
              </a:lnSpc>
              <a:spcBef>
                <a:spcPct val="0"/>
              </a:spcBef>
              <a:spcAft>
                <a:spcPct val="0"/>
              </a:spcAft>
              <a:buClrTx/>
              <a:buSzTx/>
              <a:buFont typeface="Arial" panose="020B0604020202020204" pitchFamily="34" charset="0"/>
              <a:buNone/>
              <a:defRPr kumimoji="0" lang="zh-CN" altLang="en-US" sz="2800" b="1" i="0" u="none" baseline="0">
                <a:solidFill>
                  <a:schemeClr val="tx1"/>
                </a:solidFill>
                <a:effectLst/>
                <a:latin typeface="Arial" panose="020B0604020202020204" pitchFamily="34" charset="0"/>
                <a:ea typeface="宋体" panose="02010600030101010101" pitchFamily="2" charset="-122"/>
              </a:defRPr>
            </a:lvl5pPr>
          </a:lstStyle>
          <a:p>
            <a:pPr lvl="0"/>
            <a:r>
              <a:rPr lang="en-US" altLang="zh-CN" b="0"/>
              <a:t>       </a:t>
            </a:r>
            <a:r>
              <a:rPr lang="zh-CN" altLang="en-US"/>
              <a:t>格里高尔</a:t>
            </a:r>
            <a:r>
              <a:rPr lang="zh-CN" altLang="en-US">
                <a:solidFill>
                  <a:srgbClr val="0510EB"/>
                </a:solidFill>
              </a:rPr>
              <a:t>不能支配、主宰自己的生活</a:t>
            </a:r>
            <a:r>
              <a:rPr lang="zh-CN" altLang="en-US"/>
              <a:t>，他</a:t>
            </a:r>
            <a:r>
              <a:rPr lang="zh-CN" altLang="en-US">
                <a:latin typeface="楷体" panose="02010609060101010101" charset="-122"/>
                <a:ea typeface="楷体" panose="02010609060101010101" charset="-122"/>
              </a:rPr>
              <a:t>潜意识里想要逃避这复杂的社会，复杂的人和事。这是他变成甲虫的</a:t>
            </a:r>
            <a:r>
              <a:rPr lang="zh-CN" altLang="en-US" b="0">
                <a:solidFill>
                  <a:srgbClr val="111CF3"/>
                </a:solidFill>
                <a:latin typeface="微软雅黑" panose="020B0503020204020204" pitchFamily="34" charset="-122"/>
                <a:ea typeface="微软雅黑" panose="020B0503020204020204" pitchFamily="34" charset="-122"/>
              </a:rPr>
              <a:t>主观的、内在的原因</a:t>
            </a:r>
            <a:r>
              <a:rPr lang="zh-CN" altLang="en-US">
                <a:latin typeface="楷体" panose="02010609060101010101" charset="-122"/>
                <a:ea typeface="楷体" panose="02010609060101010101" charset="-122"/>
              </a:rPr>
              <a:t>。</a:t>
            </a:r>
            <a:endParaRPr lang="zh-CN" altLang="en-US">
              <a:latin typeface="楷体" panose="02010609060101010101" charset="-122"/>
              <a:ea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8"/>
          <p:cNvPicPr>
            <a:picLocks noChangeAspect="1"/>
          </p:cNvPicPr>
          <p:nvPr>
            <p:custDataLst>
              <p:tags r:id="rId1"/>
            </p:custDataLst>
          </p:nvPr>
        </p:nvPicPr>
        <p:blipFill>
          <a:blip r:embed="rId2"/>
          <a:stretch>
            <a:fillRect/>
          </a:stretch>
        </p:blipFill>
        <p:spPr>
          <a:xfrm>
            <a:off x="1257300" y="1506220"/>
            <a:ext cx="3837093" cy="4849707"/>
          </a:xfrm>
          <a:prstGeom prst="rect">
            <a:avLst/>
          </a:prstGeom>
        </p:spPr>
      </p:pic>
      <p:sp>
        <p:nvSpPr>
          <p:cNvPr id="17" name="七角星 3"/>
          <p:cNvSpPr/>
          <p:nvPr>
            <p:custDataLst>
              <p:tags r:id="rId3"/>
            </p:custDataLst>
          </p:nvPr>
        </p:nvSpPr>
        <p:spPr>
          <a:xfrm rot="20640000">
            <a:off x="400065" y="1430344"/>
            <a:ext cx="2545851" cy="2237740"/>
          </a:xfrm>
          <a:prstGeom prst="star7">
            <a:avLst/>
          </a:prstGeom>
          <a:solidFill>
            <a:srgbClr val="C0000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35" b="1">
                <a:latin typeface="微软雅黑" panose="020B0503020204020204" pitchFamily="34" charset="-122"/>
                <a:ea typeface="微软雅黑" panose="020B0503020204020204" pitchFamily="34" charset="-122"/>
              </a:rPr>
              <a:t>工作的压力</a:t>
            </a:r>
            <a:endParaRPr lang="zh-CN" altLang="en-US" sz="3735" b="1">
              <a:latin typeface="微软雅黑" panose="020B0503020204020204" pitchFamily="34" charset="-122"/>
              <a:ea typeface="微软雅黑" panose="020B0503020204020204" pitchFamily="34" charset="-122"/>
            </a:endParaRPr>
          </a:p>
        </p:txBody>
      </p:sp>
      <p:sp>
        <p:nvSpPr>
          <p:cNvPr id="18" name="七角星 5"/>
          <p:cNvSpPr/>
          <p:nvPr>
            <p:custDataLst>
              <p:tags r:id="rId4"/>
            </p:custDataLst>
          </p:nvPr>
        </p:nvSpPr>
        <p:spPr>
          <a:xfrm rot="660000">
            <a:off x="338613" y="4266731"/>
            <a:ext cx="2996714" cy="2334260"/>
          </a:xfrm>
          <a:prstGeom prst="star7">
            <a:avLst/>
          </a:prstGeom>
          <a:solidFill>
            <a:srgbClr val="C0000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35" b="1">
                <a:latin typeface="微软雅黑" panose="020B0503020204020204" pitchFamily="34" charset="-122"/>
                <a:ea typeface="微软雅黑" panose="020B0503020204020204" pitchFamily="34" charset="-122"/>
              </a:rPr>
              <a:t>经济的压力</a:t>
            </a:r>
            <a:endParaRPr lang="zh-CN" altLang="en-US" sz="3735" b="1">
              <a:latin typeface="微软雅黑" panose="020B0503020204020204" pitchFamily="34" charset="-122"/>
              <a:ea typeface="微软雅黑" panose="020B0503020204020204" pitchFamily="34" charset="-122"/>
            </a:endParaRPr>
          </a:p>
        </p:txBody>
      </p:sp>
      <p:sp>
        <p:nvSpPr>
          <p:cNvPr id="19" name="七角星 6"/>
          <p:cNvSpPr/>
          <p:nvPr>
            <p:custDataLst>
              <p:tags r:id="rId5"/>
            </p:custDataLst>
          </p:nvPr>
        </p:nvSpPr>
        <p:spPr>
          <a:xfrm rot="1560000">
            <a:off x="3358656" y="2145452"/>
            <a:ext cx="3117993" cy="2400300"/>
          </a:xfrm>
          <a:prstGeom prst="star7">
            <a:avLst/>
          </a:prstGeom>
          <a:solidFill>
            <a:srgbClr val="C0000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35" b="1">
                <a:latin typeface="微软雅黑" panose="020B0503020204020204" pitchFamily="34" charset="-122"/>
                <a:ea typeface="微软雅黑" panose="020B0503020204020204" pitchFamily="34" charset="-122"/>
              </a:rPr>
              <a:t>精神的压力</a:t>
            </a:r>
            <a:endParaRPr lang="zh-CN" altLang="en-US" sz="3735" b="1">
              <a:latin typeface="微软雅黑" panose="020B0503020204020204" pitchFamily="34" charset="-122"/>
              <a:ea typeface="微软雅黑" panose="020B0503020204020204" pitchFamily="34" charset="-122"/>
            </a:endParaRPr>
          </a:p>
        </p:txBody>
      </p:sp>
      <p:pic>
        <p:nvPicPr>
          <p:cNvPr id="20" name="图片 9"/>
          <p:cNvPicPr>
            <a:picLocks noChangeAspect="1"/>
          </p:cNvPicPr>
          <p:nvPr>
            <p:custDataLst>
              <p:tags r:id="rId6"/>
            </p:custDataLst>
          </p:nvPr>
        </p:nvPicPr>
        <p:blipFill>
          <a:blip r:embed="rId7" cstate="email"/>
          <a:stretch>
            <a:fillRect/>
          </a:stretch>
        </p:blipFill>
        <p:spPr>
          <a:xfrm>
            <a:off x="8060267" y="1507067"/>
            <a:ext cx="3629660" cy="4848860"/>
          </a:xfrm>
          <a:prstGeom prst="rect">
            <a:avLst/>
          </a:prstGeom>
        </p:spPr>
      </p:pic>
      <p:sp>
        <p:nvSpPr>
          <p:cNvPr id="21" name="右箭头 11"/>
          <p:cNvSpPr/>
          <p:nvPr>
            <p:custDataLst>
              <p:tags r:id="rId8"/>
            </p:custDataLst>
          </p:nvPr>
        </p:nvSpPr>
        <p:spPr>
          <a:xfrm>
            <a:off x="6207408" y="3345602"/>
            <a:ext cx="1440282" cy="1170940"/>
          </a:xfrm>
          <a:prstGeom prst="rightArrow">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custDataLst>
              <p:tags r:id="rId9"/>
            </p:custDataLst>
          </p:nvPr>
        </p:nvSpPr>
        <p:spPr>
          <a:xfrm>
            <a:off x="78504" y="63756"/>
            <a:ext cx="12024000" cy="6732000"/>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a:p>
        </p:txBody>
      </p:sp>
      <p:sp>
        <p:nvSpPr>
          <p:cNvPr id="2" name="矩形 1"/>
          <p:cNvSpPr/>
          <p:nvPr>
            <p:custDataLst>
              <p:tags r:id="rId10"/>
            </p:custDataLst>
          </p:nvPr>
        </p:nvSpPr>
        <p:spPr>
          <a:xfrm>
            <a:off x="3293790" y="495444"/>
            <a:ext cx="5827236" cy="707886"/>
          </a:xfrm>
          <a:prstGeom prst="rect">
            <a:avLst/>
          </a:prstGeom>
          <a:solidFill>
            <a:srgbClr val="C00000"/>
          </a:solidFill>
        </p:spPr>
        <p:txBody>
          <a:bodyPr wrap="none">
            <a:spAutoFit/>
          </a:bodyPr>
          <a:lstStyle/>
          <a:p>
            <a:r>
              <a:rPr lang="zh-CN" altLang="zh-CN" sz="40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格里高尔变异成虫的原因</a:t>
            </a:r>
            <a:endParaRPr lang="zh-CN" altLang="en-US" sz="400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矩形 2"/>
          <p:cNvSpPr/>
          <p:nvPr>
            <p:custDataLst>
              <p:tags r:id="rId11"/>
            </p:custDataLst>
          </p:nvPr>
        </p:nvSpPr>
        <p:spPr>
          <a:xfrm>
            <a:off x="5178957" y="1713449"/>
            <a:ext cx="2796746" cy="4524315"/>
          </a:xfrm>
          <a:prstGeom prst="rect">
            <a:avLst/>
          </a:prstGeom>
          <a:solidFill>
            <a:schemeClr val="bg1"/>
          </a:solidFill>
        </p:spPr>
        <p:txBody>
          <a:bodyPr wrap="square">
            <a:spAutoFit/>
          </a:bodyPr>
          <a:lstStyle/>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心理苦闷</a:t>
            </a:r>
            <a:endParaRPr lang="en-US" altLang="zh-CN" sz="4800" kern="100" dirty="0">
              <a:solidFill>
                <a:srgbClr val="C00000"/>
              </a:solidFill>
              <a:latin typeface="楷体" panose="02010609060101010101" charset="-122"/>
              <a:ea typeface="楷体" panose="02010609060101010101" charset="-122"/>
              <a:cs typeface="Times New Roman" panose="02020603050405020304" pitchFamily="18" charset="0"/>
            </a:endParaRPr>
          </a:p>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怯懦逃避</a:t>
            </a:r>
            <a:endParaRPr lang="zh-CN" altLang="zh-CN" sz="3600" kern="100" dirty="0">
              <a:solidFill>
                <a:srgbClr val="C00000"/>
              </a:solidFill>
              <a:latin typeface="楷体" panose="02010609060101010101" charset="-122"/>
              <a:ea typeface="楷体" panose="02010609060101010101" charset="-122"/>
              <a:cs typeface="Times New Roman" panose="02020603050405020304" pitchFamily="18" charset="0"/>
            </a:endParaRPr>
          </a:p>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工作压力</a:t>
            </a:r>
            <a:endParaRPr lang="en-US" altLang="zh-CN" sz="4800" kern="100" dirty="0">
              <a:solidFill>
                <a:srgbClr val="C00000"/>
              </a:solidFill>
              <a:latin typeface="楷体" panose="02010609060101010101" charset="-122"/>
              <a:ea typeface="楷体" panose="02010609060101010101" charset="-122"/>
              <a:cs typeface="Times New Roman" panose="02020603050405020304" pitchFamily="18" charset="0"/>
            </a:endParaRPr>
          </a:p>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生活重负</a:t>
            </a:r>
            <a:endParaRPr lang="zh-CN" altLang="zh-CN" sz="3600" kern="100" dirty="0">
              <a:solidFill>
                <a:srgbClr val="C00000"/>
              </a:solidFill>
              <a:latin typeface="楷体" panose="02010609060101010101" charset="-122"/>
              <a:ea typeface="楷体" panose="02010609060101010101" charset="-122"/>
              <a:cs typeface="Times New Roman" panose="02020603050405020304" pitchFamily="18" charset="0"/>
            </a:endParaRPr>
          </a:p>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人情冷漠</a:t>
            </a:r>
            <a:endParaRPr lang="en-US" altLang="zh-CN" sz="4800" kern="100" dirty="0">
              <a:solidFill>
                <a:srgbClr val="C00000"/>
              </a:solidFill>
              <a:latin typeface="楷体" panose="02010609060101010101" charset="-122"/>
              <a:ea typeface="楷体" panose="02010609060101010101" charset="-122"/>
              <a:cs typeface="Times New Roman" panose="02020603050405020304" pitchFamily="18" charset="0"/>
            </a:endParaRPr>
          </a:p>
          <a:p>
            <a:pPr algn="ctr">
              <a:spcAft>
                <a:spcPct val="0"/>
              </a:spcAft>
            </a:pPr>
            <a:r>
              <a:rPr lang="zh-CN" altLang="zh-CN" sz="4800" kern="100" dirty="0">
                <a:solidFill>
                  <a:srgbClr val="C00000"/>
                </a:solidFill>
                <a:latin typeface="楷体" panose="02010609060101010101" charset="-122"/>
                <a:ea typeface="楷体" panose="02010609060101010101" charset="-122"/>
                <a:cs typeface="Times New Roman" panose="02020603050405020304" pitchFamily="18" charset="0"/>
              </a:rPr>
              <a:t>世态炎凉</a:t>
            </a:r>
            <a:endParaRPr lang="zh-CN" altLang="zh-CN" sz="3600" kern="100" dirty="0">
              <a:solidFill>
                <a:srgbClr val="C00000"/>
              </a:solidFill>
              <a:latin typeface="楷体" panose="02010609060101010101" charset="-122"/>
              <a:ea typeface="楷体" panose="02010609060101010101" charset="-122"/>
              <a:cs typeface="Times New Roman" panose="02020603050405020304" pitchFamily="18" charset="0"/>
            </a:endParaRPr>
          </a:p>
        </p:txBody>
      </p:sp>
      <p:sp>
        <p:nvSpPr>
          <p:cNvPr id="4" name="矩形 3"/>
          <p:cNvSpPr/>
          <p:nvPr>
            <p:custDataLst>
              <p:tags r:id="rId12"/>
            </p:custDataLst>
          </p:nvPr>
        </p:nvSpPr>
        <p:spPr>
          <a:xfrm>
            <a:off x="8070781" y="1899791"/>
            <a:ext cx="566173" cy="1200329"/>
          </a:xfrm>
          <a:prstGeom prst="rect">
            <a:avLst/>
          </a:prstGeom>
          <a:solidFill>
            <a:srgbClr val="C00000"/>
          </a:solidFill>
        </p:spPr>
        <p:txBody>
          <a:bodyPr wrap="square">
            <a:spAutoFit/>
          </a:bodyPr>
          <a:lstStyle/>
          <a:p>
            <a:r>
              <a:rPr lang="zh-CN" altLang="zh-CN"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绝望</a:t>
            </a:r>
            <a:endParaRPr lang="zh-CN" altLang="en-US"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矩形 15"/>
          <p:cNvSpPr/>
          <p:nvPr>
            <p:custDataLst>
              <p:tags r:id="rId13"/>
            </p:custDataLst>
          </p:nvPr>
        </p:nvSpPr>
        <p:spPr>
          <a:xfrm>
            <a:off x="8070781" y="3408878"/>
            <a:ext cx="566173" cy="1200329"/>
          </a:xfrm>
          <a:prstGeom prst="rect">
            <a:avLst/>
          </a:prstGeom>
          <a:solidFill>
            <a:srgbClr val="C00000"/>
          </a:solidFill>
        </p:spPr>
        <p:txBody>
          <a:bodyPr wrap="square">
            <a:spAutoFit/>
          </a:bodyPr>
          <a:lstStyle/>
          <a:p>
            <a:r>
              <a:rPr lang="zh-CN" altLang="en-US"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压抑</a:t>
            </a:r>
            <a:endParaRPr lang="zh-CN" altLang="en-US"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2" name="矩形 21"/>
          <p:cNvSpPr/>
          <p:nvPr>
            <p:custDataLst>
              <p:tags r:id="rId14"/>
            </p:custDataLst>
          </p:nvPr>
        </p:nvSpPr>
        <p:spPr>
          <a:xfrm>
            <a:off x="8070781" y="4917965"/>
            <a:ext cx="566173" cy="1200329"/>
          </a:xfrm>
          <a:prstGeom prst="rect">
            <a:avLst/>
          </a:prstGeom>
          <a:solidFill>
            <a:srgbClr val="C00000"/>
          </a:solidFill>
        </p:spPr>
        <p:txBody>
          <a:bodyPr wrap="square">
            <a:spAutoFit/>
          </a:bodyPr>
          <a:lstStyle/>
          <a:p>
            <a:r>
              <a:rPr lang="zh-CN" altLang="en-US"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孤独</a:t>
            </a:r>
            <a:endParaRPr lang="zh-CN" altLang="en-US" sz="360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p:cNvSpPr/>
          <p:nvPr>
            <p:custDataLst>
              <p:tags r:id="rId15"/>
            </p:custDataLst>
          </p:nvPr>
        </p:nvSpPr>
        <p:spPr>
          <a:xfrm>
            <a:off x="9116058" y="1899790"/>
            <a:ext cx="819800" cy="4218503"/>
          </a:xfrm>
          <a:prstGeom prst="rect">
            <a:avLst/>
          </a:prstGeom>
          <a:solidFill>
            <a:schemeClr val="bg1">
              <a:lumMod val="50000"/>
            </a:schemeClr>
          </a:solidFill>
        </p:spPr>
        <p:txBody>
          <a:bodyPr wrap="square" anchor="ctr" anchorCtr="1">
            <a:noAutofit/>
          </a:bodyPr>
          <a:lstStyle/>
          <a:p>
            <a:pPr algn="ctr"/>
            <a:r>
              <a:rPr lang="zh-CN" altLang="en-US" sz="400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现代人的困境</a:t>
            </a:r>
            <a:endParaRPr lang="zh-CN" altLang="en-US" sz="4000">
              <a:solidFill>
                <a:srgbClr val="FFFF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amond(in)">
                                      <p:cBhvr>
                                        <p:cTn id="35" dur="20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3">
                                            <p:bg/>
                                          </p:spTgt>
                                        </p:tgtEl>
                                        <p:attrNameLst>
                                          <p:attrName>style.visibility</p:attrName>
                                        </p:attrNameLst>
                                      </p:cBhvr>
                                      <p:to>
                                        <p:strVal val="visible"/>
                                      </p:to>
                                    </p:set>
                                    <p:animEffect transition="in" filter="barn(inVertical)">
                                      <p:cBhvr>
                                        <p:cTn id="40" dur="500"/>
                                        <p:tgtEl>
                                          <p:spTgt spid="3">
                                            <p:bg/>
                                          </p:spTgt>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Effect transition="in" filter="barn(inVertical)">
                                      <p:cBhvr>
                                        <p:cTn id="43" dur="500"/>
                                        <p:tgtEl>
                                          <p:spTgt spid="3">
                                            <p:txEl>
                                              <p:pRg st="0" end="0"/>
                                            </p:txEl>
                                          </p:spTgt>
                                        </p:tgtEl>
                                      </p:cBhvr>
                                    </p:animEffect>
                                  </p:childTnLst>
                                </p:cTn>
                              </p:par>
                            </p:childTnLst>
                          </p:cTn>
                        </p:par>
                        <p:par>
                          <p:cTn id="44" fill="hold">
                            <p:stCondLst>
                              <p:cond delay="500"/>
                            </p:stCondLst>
                            <p:childTnLst>
                              <p:par>
                                <p:cTn id="45" presetID="16" presetClass="entr" presetSubtype="21" fill="hold" grpId="0" nodeType="afterEffect">
                                  <p:stCondLst>
                                    <p:cond delay="0"/>
                                  </p:stCondLst>
                                  <p:childTnLst>
                                    <p:set>
                                      <p:cBhvr>
                                        <p:cTn id="46" dur="1" fill="hold">
                                          <p:stCondLst>
                                            <p:cond delay="0"/>
                                          </p:stCondLst>
                                        </p:cTn>
                                        <p:tgtEl>
                                          <p:spTgt spid="3">
                                            <p:txEl>
                                              <p:pRg st="1" end="1"/>
                                            </p:txEl>
                                          </p:spTgt>
                                        </p:tgtEl>
                                        <p:attrNameLst>
                                          <p:attrName>style.visibility</p:attrName>
                                        </p:attrNameLst>
                                      </p:cBhvr>
                                      <p:to>
                                        <p:strVal val="visible"/>
                                      </p:to>
                                    </p:set>
                                    <p:animEffect transition="in" filter="barn(inVertical)">
                                      <p:cBhvr>
                                        <p:cTn id="47" dur="500"/>
                                        <p:tgtEl>
                                          <p:spTgt spid="3">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barn(inVertical)">
                                      <p:cBhvr>
                                        <p:cTn id="57" dur="500"/>
                                        <p:tgtEl>
                                          <p:spTgt spid="3">
                                            <p:txEl>
                                              <p:pRg st="2" end="2"/>
                                            </p:txEl>
                                          </p:spTgt>
                                        </p:tgtEl>
                                      </p:cBhvr>
                                    </p:animEffect>
                                  </p:childTnLst>
                                </p:cTn>
                              </p:par>
                            </p:childTnLst>
                          </p:cTn>
                        </p:par>
                        <p:par>
                          <p:cTn id="58" fill="hold">
                            <p:stCondLst>
                              <p:cond delay="500"/>
                            </p:stCondLst>
                            <p:childTnLst>
                              <p:par>
                                <p:cTn id="59" presetID="16" presetClass="entr" presetSubtype="21" fill="hold" grpId="0" nodeType="after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barn(inVertical)">
                                      <p:cBhvr>
                                        <p:cTn id="61" dur="500"/>
                                        <p:tgtEl>
                                          <p:spTgt spid="3">
                                            <p:txEl>
                                              <p:pRg st="3" end="3"/>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Effect transition="in" filter="barn(inVertical)">
                                      <p:cBhvr>
                                        <p:cTn id="71" dur="500"/>
                                        <p:tgtEl>
                                          <p:spTgt spid="3">
                                            <p:txEl>
                                              <p:pRg st="4" end="4"/>
                                            </p:txEl>
                                          </p:spTgt>
                                        </p:tgtEl>
                                      </p:cBhvr>
                                    </p:animEffect>
                                  </p:childTnLst>
                                </p:cTn>
                              </p:par>
                            </p:childTnLst>
                          </p:cTn>
                        </p:par>
                        <p:par>
                          <p:cTn id="72" fill="hold">
                            <p:stCondLst>
                              <p:cond delay="500"/>
                            </p:stCondLst>
                            <p:childTnLst>
                              <p:par>
                                <p:cTn id="73" presetID="16" presetClass="entr" presetSubtype="21" fill="hold" grpId="0" nodeType="afterEffect">
                                  <p:stCondLst>
                                    <p:cond delay="0"/>
                                  </p:stCondLst>
                                  <p:childTnLst>
                                    <p:set>
                                      <p:cBhvr>
                                        <p:cTn id="74" dur="1" fill="hold">
                                          <p:stCondLst>
                                            <p:cond delay="0"/>
                                          </p:stCondLst>
                                        </p:cTn>
                                        <p:tgtEl>
                                          <p:spTgt spid="3">
                                            <p:txEl>
                                              <p:pRg st="5" end="5"/>
                                            </p:txEl>
                                          </p:spTgt>
                                        </p:tgtEl>
                                        <p:attrNameLst>
                                          <p:attrName>style.visibility</p:attrName>
                                        </p:attrNameLst>
                                      </p:cBhvr>
                                      <p:to>
                                        <p:strVal val="visible"/>
                                      </p:to>
                                    </p:set>
                                    <p:animEffect transition="in" filter="barn(inVertical)">
                                      <p:cBhvr>
                                        <p:cTn id="75" dur="500"/>
                                        <p:tgtEl>
                                          <p:spTgt spid="3">
                                            <p:txEl>
                                              <p:pRg st="5" end="5"/>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down)">
                                      <p:cBhvr>
                                        <p:cTn id="80" dur="500"/>
                                        <p:tgtEl>
                                          <p:spTgt spid="22"/>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P spid="2" grpId="0" animBg="1"/>
      <p:bldP spid="3" grpId="0" bldLvl="5" animBg="1" uiExpand="1" build="p"/>
      <p:bldP spid="4" grpId="0" animBg="1"/>
      <p:bldP spid="16" grpId="0" animBg="1"/>
      <p:bldP spid="2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66775" y="2405794"/>
            <a:ext cx="4629150" cy="1645920"/>
          </a:xfrm>
        </p:spPr>
        <p:txBody>
          <a:bodyPr>
            <a:normAutofit/>
          </a:bodyPr>
          <a:lstStyle/>
          <a:p>
            <a:r>
              <a:rPr lang="zh-CN" altLang="en-US" sz="5400">
                <a:latin typeface="华文行楷" panose="02010800040101010101" pitchFamily="2" charset="-122"/>
                <a:ea typeface="华文行楷" panose="02010800040101010101" pitchFamily="2" charset="-122"/>
              </a:rPr>
              <a:t>小结与回顾</a:t>
            </a:r>
            <a:endParaRPr lang="zh-CN" altLang="en-US" sz="5400">
              <a:latin typeface="华文行楷" panose="02010800040101010101" pitchFamily="2" charset="-122"/>
              <a:ea typeface="华文行楷" panose="02010800040101010101" pitchFamily="2" charset="-122"/>
            </a:endParaRPr>
          </a:p>
        </p:txBody>
      </p:sp>
      <p:pic>
        <p:nvPicPr>
          <p:cNvPr id="4" name="图片 3"/>
          <p:cNvPicPr>
            <a:picLocks noChangeAspect="1"/>
          </p:cNvPicPr>
          <p:nvPr>
            <p:custDataLst>
              <p:tags r:id="rId2"/>
            </p:custDataLst>
          </p:nvPr>
        </p:nvPicPr>
        <p:blipFill>
          <a:blip r:embed="rId3" cstate="email"/>
          <a:srcRect/>
          <a:stretch>
            <a:fillRect/>
          </a:stretch>
        </p:blipFill>
        <p:spPr>
          <a:xfrm>
            <a:off x="6581775" y="809625"/>
            <a:ext cx="4572000" cy="523875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4507083" y="0"/>
            <a:ext cx="7528161" cy="6858000"/>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2"/>
          <p:cNvPicPr>
            <a:picLocks noChangeAspect="1" noChangeArrowheads="1"/>
          </p:cNvPicPr>
          <p:nvPr>
            <p:custDataLst>
              <p:tags r:id="rId2"/>
            </p:custDataLst>
          </p:nvPr>
        </p:nvPicPr>
        <p:blipFill>
          <a:blip r:embed="rId3" cstate="email"/>
          <a:stretch>
            <a:fillRect/>
          </a:stretch>
        </p:blipFill>
        <p:spPr bwMode="auto">
          <a:xfrm>
            <a:off x="871065" y="905692"/>
            <a:ext cx="3029650" cy="5046616"/>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文本框 4"/>
          <p:cNvSpPr txBox="1"/>
          <p:nvPr>
            <p:custDataLst>
              <p:tags r:id="rId4"/>
            </p:custDataLst>
          </p:nvPr>
        </p:nvSpPr>
        <p:spPr>
          <a:xfrm>
            <a:off x="4773682" y="793409"/>
            <a:ext cx="7323907" cy="5376728"/>
          </a:xfrm>
          <a:prstGeom prst="rect">
            <a:avLst/>
          </a:prstGeom>
          <a:noFill/>
        </p:spPr>
        <p:txBody>
          <a:bodyPr wrap="square" rtlCol="0" anchor="t">
            <a:spAutoFit/>
          </a:bodyPr>
          <a:lstStyle/>
          <a:p>
            <a:pPr>
              <a:lnSpc>
                <a:spcPct val="120000"/>
              </a:lnSpc>
            </a:pPr>
            <a:r>
              <a:rPr lang="zh-CN" altLang="en-US" sz="2400" b="1" dirty="0">
                <a:solidFill>
                  <a:srgbClr val="A83924"/>
                </a:solidFill>
                <a:latin typeface="华文中宋" panose="02010600040101010101" pitchFamily="2" charset="-122"/>
                <a:ea typeface="华文中宋" panose="02010600040101010101" pitchFamily="2" charset="-122"/>
                <a:cs typeface="隶书" panose="02010509060101010101" charset="-122"/>
              </a:rPr>
              <a:t>生平：</a:t>
            </a:r>
            <a:r>
              <a:rPr lang="zh-CN" altLang="en-US" sz="2400" dirty="0">
                <a:latin typeface="华文中宋" panose="02010600040101010101" pitchFamily="2" charset="-122"/>
                <a:ea typeface="华文中宋" panose="02010600040101010101" pitchFamily="2" charset="-122"/>
                <a:cs typeface="隶书" panose="02010509060101010101" charset="-122"/>
              </a:rPr>
              <a:t>卡夫卡，奥地利小说家，犹太人，</a:t>
            </a:r>
            <a:r>
              <a:rPr lang="zh-CN" altLang="en-US" sz="2400" b="1" dirty="0">
                <a:solidFill>
                  <a:srgbClr val="C00000"/>
                </a:solidFill>
                <a:latin typeface="华文中宋" panose="02010600040101010101" pitchFamily="2" charset="-122"/>
                <a:ea typeface="华文中宋" panose="02010600040101010101" pitchFamily="2" charset="-122"/>
                <a:cs typeface="隶书" panose="02010509060101010101" charset="-122"/>
              </a:rPr>
              <a:t>现代派文学</a:t>
            </a:r>
            <a:r>
              <a:rPr lang="zh-CN" altLang="en-US" sz="2400" dirty="0">
                <a:latin typeface="华文中宋" panose="02010600040101010101" pitchFamily="2" charset="-122"/>
                <a:ea typeface="华文中宋" panose="02010600040101010101" pitchFamily="2" charset="-122"/>
                <a:cs typeface="隶书" panose="02010509060101010101" charset="-122"/>
              </a:rPr>
              <a:t>的奠基人之一。</a:t>
            </a:r>
            <a:r>
              <a:rPr lang="en-US" altLang="zh-CN" sz="2400" dirty="0">
                <a:latin typeface="华文中宋" panose="02010600040101010101" pitchFamily="2" charset="-122"/>
                <a:ea typeface="华文中宋" panose="02010600040101010101" pitchFamily="2" charset="-122"/>
                <a:cs typeface="隶书" panose="02010509060101010101" charset="-122"/>
              </a:rPr>
              <a:t>18</a:t>
            </a:r>
            <a:r>
              <a:rPr lang="zh-CN" altLang="en-US" sz="2400" dirty="0">
                <a:latin typeface="华文中宋" panose="02010600040101010101" pitchFamily="2" charset="-122"/>
                <a:ea typeface="华文中宋" panose="02010600040101010101" pitchFamily="2" charset="-122"/>
                <a:cs typeface="隶书" panose="02010509060101010101" charset="-122"/>
              </a:rPr>
              <a:t>岁进入布拉格大学学习文学和法律，</a:t>
            </a:r>
            <a:r>
              <a:rPr lang="en-US" altLang="zh-CN" sz="2400" dirty="0">
                <a:latin typeface="华文中宋" panose="02010600040101010101" pitchFamily="2" charset="-122"/>
                <a:ea typeface="华文中宋" panose="02010600040101010101" pitchFamily="2" charset="-122"/>
                <a:cs typeface="隶书" panose="02010509060101010101" charset="-122"/>
              </a:rPr>
              <a:t>1903</a:t>
            </a:r>
            <a:r>
              <a:rPr lang="zh-CN" altLang="en-US" sz="2400" dirty="0">
                <a:latin typeface="华文中宋" panose="02010600040101010101" pitchFamily="2" charset="-122"/>
                <a:ea typeface="华文中宋" panose="02010600040101010101" pitchFamily="2" charset="-122"/>
                <a:cs typeface="隶书" panose="02010509060101010101" charset="-122"/>
              </a:rPr>
              <a:t>年开始创作小说，其作品运用的是</a:t>
            </a:r>
            <a:r>
              <a:rPr lang="zh-CN" altLang="en-US" sz="2400" b="1" dirty="0">
                <a:solidFill>
                  <a:srgbClr val="C00000"/>
                </a:solidFill>
                <a:latin typeface="华文中宋" panose="02010600040101010101" pitchFamily="2" charset="-122"/>
                <a:ea typeface="华文中宋" panose="02010600040101010101" pitchFamily="2" charset="-122"/>
                <a:cs typeface="隶书" panose="02010509060101010101" charset="-122"/>
              </a:rPr>
              <a:t>象征式</a:t>
            </a:r>
            <a:r>
              <a:rPr lang="zh-CN" altLang="en-US" sz="2400" dirty="0">
                <a:latin typeface="华文中宋" panose="02010600040101010101" pitchFamily="2" charset="-122"/>
                <a:ea typeface="华文中宋" panose="02010600040101010101" pitchFamily="2" charset="-122"/>
                <a:cs typeface="隶书" panose="02010509060101010101" charset="-122"/>
              </a:rPr>
              <a:t>手法，主题曲折晦涩，情节支离破碎，思路不连贯，跳跃性很强。</a:t>
            </a:r>
            <a:endParaRPr lang="en-US" altLang="zh-CN" sz="2400" dirty="0">
              <a:latin typeface="华文中宋" panose="02010600040101010101" pitchFamily="2" charset="-122"/>
              <a:ea typeface="华文中宋" panose="02010600040101010101" pitchFamily="2" charset="-122"/>
              <a:cs typeface="隶书" panose="02010509060101010101" charset="-122"/>
            </a:endParaRPr>
          </a:p>
          <a:p>
            <a:pPr>
              <a:lnSpc>
                <a:spcPct val="120000"/>
              </a:lnSpc>
            </a:pPr>
            <a:r>
              <a:rPr lang="zh-CN" altLang="en-US" sz="2400" b="1" dirty="0">
                <a:solidFill>
                  <a:srgbClr val="A83924"/>
                </a:solidFill>
                <a:latin typeface="华文中宋" panose="02010600040101010101" pitchFamily="2" charset="-122"/>
                <a:ea typeface="华文中宋" panose="02010600040101010101" pitchFamily="2" charset="-122"/>
                <a:cs typeface="隶书" panose="02010509060101010101" charset="-122"/>
              </a:rPr>
              <a:t>成就：</a:t>
            </a:r>
            <a:r>
              <a:rPr lang="zh-CN" altLang="en-US" sz="2400" dirty="0">
                <a:latin typeface="华文中宋" panose="02010600040101010101" pitchFamily="2" charset="-122"/>
                <a:ea typeface="华文中宋" panose="02010600040101010101" pitchFamily="2" charset="-122"/>
                <a:cs typeface="隶书" panose="02010509060101010101" charset="-122"/>
              </a:rPr>
              <a:t>开创了现代主义之一的象征手法，与法国作家</a:t>
            </a:r>
            <a:r>
              <a:rPr lang="zh-CN" altLang="en-US" sz="2400" dirty="0">
                <a:solidFill>
                  <a:srgbClr val="C00000"/>
                </a:solidFill>
                <a:latin typeface="华文中宋" panose="02010600040101010101" pitchFamily="2" charset="-122"/>
                <a:ea typeface="华文中宋" panose="02010600040101010101" pitchFamily="2" charset="-122"/>
                <a:cs typeface="隶书" panose="02010509060101010101" charset="-122"/>
              </a:rPr>
              <a:t>马塞尔·普鲁斯特、詹姆斯·乔伊斯</a:t>
            </a:r>
            <a:r>
              <a:rPr lang="zh-CN" altLang="en-US" sz="2400" dirty="0">
                <a:latin typeface="华文中宋" panose="02010600040101010101" pitchFamily="2" charset="-122"/>
                <a:ea typeface="华文中宋" panose="02010600040101010101" pitchFamily="2" charset="-122"/>
                <a:cs typeface="隶书" panose="02010509060101010101" charset="-122"/>
              </a:rPr>
              <a:t>等并称为</a:t>
            </a:r>
            <a:r>
              <a:rPr lang="zh-CN" altLang="en-US" sz="2400" b="1" dirty="0">
                <a:solidFill>
                  <a:srgbClr val="C00000"/>
                </a:solidFill>
                <a:latin typeface="华文中宋" panose="02010600040101010101" pitchFamily="2" charset="-122"/>
                <a:ea typeface="华文中宋" panose="02010600040101010101" pitchFamily="2" charset="-122"/>
                <a:cs typeface="隶书" panose="02010509060101010101" charset="-122"/>
              </a:rPr>
              <a:t>西方现代主义文学的先驱和大师</a:t>
            </a:r>
            <a:r>
              <a:rPr lang="zh-CN" altLang="en-US" sz="2400" dirty="0">
                <a:latin typeface="华文中宋" panose="02010600040101010101" pitchFamily="2" charset="-122"/>
                <a:ea typeface="华文中宋" panose="02010600040101010101" pitchFamily="2" charset="-122"/>
                <a:cs typeface="隶书" panose="02010509060101010101" charset="-122"/>
              </a:rPr>
              <a:t>。后世的许多现代主义文学流派如“</a:t>
            </a:r>
            <a:r>
              <a:rPr lang="zh-CN" altLang="en-US" sz="2400" dirty="0">
                <a:solidFill>
                  <a:srgbClr val="7030A0"/>
                </a:solidFill>
                <a:latin typeface="华文中宋" panose="02010600040101010101" pitchFamily="2" charset="-122"/>
                <a:ea typeface="华文中宋" panose="02010600040101010101" pitchFamily="2" charset="-122"/>
                <a:cs typeface="隶书" panose="02010509060101010101" charset="-122"/>
              </a:rPr>
              <a:t>荒诞派戏剧</a:t>
            </a:r>
            <a:r>
              <a:rPr lang="zh-CN" altLang="en-US" sz="2400" dirty="0">
                <a:latin typeface="华文中宋" panose="02010600040101010101" pitchFamily="2" charset="-122"/>
                <a:ea typeface="华文中宋" panose="02010600040101010101" pitchFamily="2" charset="-122"/>
                <a:cs typeface="隶书" panose="02010509060101010101" charset="-122"/>
              </a:rPr>
              <a:t>”、法国的“</a:t>
            </a:r>
            <a:r>
              <a:rPr lang="zh-CN" altLang="en-US" sz="2400" dirty="0">
                <a:solidFill>
                  <a:srgbClr val="7030A0"/>
                </a:solidFill>
                <a:latin typeface="华文中宋" panose="02010600040101010101" pitchFamily="2" charset="-122"/>
                <a:ea typeface="华文中宋" panose="02010600040101010101" pitchFamily="2" charset="-122"/>
                <a:cs typeface="隶书" panose="02010509060101010101" charset="-122"/>
              </a:rPr>
              <a:t>新小说</a:t>
            </a:r>
            <a:r>
              <a:rPr lang="zh-CN" altLang="en-US" sz="2400" dirty="0">
                <a:latin typeface="华文中宋" panose="02010600040101010101" pitchFamily="2" charset="-122"/>
                <a:ea typeface="华文中宋" panose="02010600040101010101" pitchFamily="2" charset="-122"/>
                <a:cs typeface="隶书" panose="02010509060101010101" charset="-122"/>
              </a:rPr>
              <a:t>”等都把卡夫卡奉为自己的鼻祖。</a:t>
            </a:r>
            <a:endParaRPr lang="en-US" altLang="zh-CN" sz="2400" dirty="0">
              <a:latin typeface="华文中宋" panose="02010600040101010101" pitchFamily="2" charset="-122"/>
              <a:ea typeface="华文中宋" panose="02010600040101010101" pitchFamily="2" charset="-122"/>
              <a:cs typeface="隶书" panose="02010509060101010101" charset="-122"/>
            </a:endParaRPr>
          </a:p>
          <a:p>
            <a:pPr>
              <a:lnSpc>
                <a:spcPct val="120000"/>
              </a:lnSpc>
            </a:pPr>
            <a:r>
              <a:rPr lang="zh-CN" altLang="en-US" sz="2400" b="1" dirty="0">
                <a:solidFill>
                  <a:srgbClr val="A83924"/>
                </a:solidFill>
                <a:latin typeface="华文中宋" panose="02010600040101010101" pitchFamily="2" charset="-122"/>
                <a:ea typeface="华文中宋" panose="02010600040101010101" pitchFamily="2" charset="-122"/>
                <a:cs typeface="隶书" panose="02010509060101010101" charset="-122"/>
              </a:rPr>
              <a:t>代表作品：</a:t>
            </a:r>
            <a:r>
              <a:rPr lang="zh-CN" altLang="en-US" sz="2400" dirty="0">
                <a:latin typeface="华文中宋" panose="02010600040101010101" pitchFamily="2" charset="-122"/>
                <a:ea typeface="华文中宋" panose="02010600040101010101" pitchFamily="2" charset="-122"/>
                <a:cs typeface="隶书" panose="02010509060101010101" charset="-122"/>
              </a:rPr>
              <a:t>长篇小说有《审判》《城堡》《失踪者》。短篇名作有《判决》《变形记》《饥饿艺术家》。</a:t>
            </a:r>
            <a:endParaRPr lang="zh-CN" altLang="en-US" sz="2400" dirty="0">
              <a:latin typeface="华文中宋" panose="02010600040101010101" pitchFamily="2" charset="-122"/>
              <a:ea typeface="华文中宋" panose="02010600040101010101" pitchFamily="2" charset="-122"/>
              <a:cs typeface="隶书" panose="020105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68613"/>
          <p:cNvSpPr>
            <a:spLocks noChangeArrowheads="1"/>
          </p:cNvSpPr>
          <p:nvPr>
            <p:custDataLst>
              <p:tags r:id="rId1"/>
            </p:custDataLst>
          </p:nvPr>
        </p:nvSpPr>
        <p:spPr bwMode="auto">
          <a:xfrm>
            <a:off x="1022553" y="1534160"/>
            <a:ext cx="6126393" cy="55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300"/>
              </a:spcBef>
              <a:buClr>
                <a:srgbClr val="F07F09"/>
              </a:buClr>
              <a:buSzPct val="80000"/>
              <a:buFont typeface="Wingdings 2" panose="05020102010507070707" pitchFamily="18" charset="2"/>
              <a:buChar char=""/>
              <a:defRPr sz="3300">
                <a:solidFill>
                  <a:srgbClr val="000000"/>
                </a:solidFill>
                <a:latin typeface="Verdana" panose="020B0604030504040204" pitchFamily="34" charset="0"/>
                <a:ea typeface="宋体" panose="02010600030101010101" pitchFamily="2" charset="-122"/>
              </a:defRPr>
            </a:lvl1pPr>
            <a:lvl2pPr marL="650875" indent="-238125">
              <a:spcBef>
                <a:spcPts val="300"/>
              </a:spcBef>
              <a:buClr>
                <a:srgbClr val="F07F09"/>
              </a:buClr>
              <a:buFont typeface="Verdana" panose="020B0604030504040204" pitchFamily="34" charset="0"/>
              <a:buChar char="◦"/>
              <a:defRPr sz="2900">
                <a:solidFill>
                  <a:srgbClr val="000000"/>
                </a:solidFill>
                <a:latin typeface="Verdana" panose="020B0604030504040204" pitchFamily="34" charset="0"/>
                <a:ea typeface="宋体" panose="02010600030101010101" pitchFamily="2" charset="-122"/>
              </a:defRPr>
            </a:lvl2pPr>
            <a:lvl3pPr marL="935355" indent="-217805">
              <a:spcBef>
                <a:spcPts val="300"/>
              </a:spcBef>
              <a:buClr>
                <a:srgbClr val="ED3742"/>
              </a:buClr>
              <a:buFont typeface="Wingdings 2" panose="05020102010507070707" pitchFamily="18" charset="2"/>
              <a:buChar char=""/>
              <a:defRPr sz="2600">
                <a:solidFill>
                  <a:srgbClr val="000000"/>
                </a:solidFill>
                <a:latin typeface="Verdana" panose="020B0604030504040204" pitchFamily="34" charset="0"/>
                <a:ea typeface="宋体" panose="02010600030101010101" pitchFamily="2" charset="-122"/>
              </a:defRPr>
            </a:lvl3pPr>
            <a:lvl4pPr marL="1219200" indent="-217805">
              <a:spcBef>
                <a:spcPts val="250"/>
              </a:spcBef>
              <a:buClr>
                <a:srgbClr val="ED3742"/>
              </a:buClr>
              <a:buSzPct val="112000"/>
              <a:buFont typeface="Verdana" panose="020B0604030504040204" pitchFamily="34" charset="0"/>
              <a:buChar char="◦"/>
              <a:defRPr sz="2300">
                <a:solidFill>
                  <a:srgbClr val="000000"/>
                </a:solidFill>
                <a:latin typeface="Verdana" panose="020B0604030504040204" pitchFamily="34" charset="0"/>
                <a:ea typeface="宋体" panose="02010600030101010101" pitchFamily="2" charset="-122"/>
              </a:defRPr>
            </a:lvl4pPr>
            <a:lvl5pPr marL="1520825" indent="-215900">
              <a:spcBef>
                <a:spcPts val="300"/>
              </a:spcBef>
              <a:buClr>
                <a:srgbClr val="4A85BF"/>
              </a:buClr>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5pPr>
            <a:lvl6pPr marL="19780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6pPr>
            <a:lvl7pPr marL="24352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7pPr>
            <a:lvl8pPr marL="28924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8pPr>
            <a:lvl9pPr marL="33496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9pPr>
          </a:lstStyle>
          <a:p>
            <a:pPr marL="0" marR="0" lvl="0" indent="0" algn="l" defTabSz="911225" rtl="0" eaLnBrk="1" fontAlgn="base" latinLnBrk="0" hangingPunct="1">
              <a:lnSpc>
                <a:spcPct val="120000"/>
              </a:lnSpc>
              <a:spcBef>
                <a:spcPct val="50000"/>
              </a:spcBef>
              <a:spcAft>
                <a:spcPct val="0"/>
              </a:spcAft>
              <a:buClrTx/>
              <a:buSzTx/>
              <a:buFont typeface="Wingdings 2" panose="05020102010507070707" pitchFamily="18" charset="2"/>
              <a:buNone/>
              <a:defRPr/>
            </a:pPr>
            <a:r>
              <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rPr>
              <a:t>小说揭示了现代人怎样的生存困境？</a:t>
            </a:r>
            <a:endPar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endParaRPr>
          </a:p>
        </p:txBody>
      </p:sp>
      <p:sp>
        <p:nvSpPr>
          <p:cNvPr id="6" name="文本框 3"/>
          <p:cNvSpPr/>
          <p:nvPr>
            <p:custDataLst>
              <p:tags r:id="rId2"/>
            </p:custDataLst>
          </p:nvPr>
        </p:nvSpPr>
        <p:spPr>
          <a:xfrm>
            <a:off x="579207" y="2921000"/>
            <a:ext cx="11033586" cy="1617992"/>
          </a:xfrm>
          <a:prstGeom prst="rect">
            <a:avLst/>
          </a:prstGeom>
          <a:noFill/>
          <a:ln>
            <a:noFill/>
            <a:miter lim="800000"/>
          </a:ln>
        </p:spPr>
        <p:txBody>
          <a:bodyPr wrap="square" lIns="108825" tIns="54412" rIns="108825" bIns="54412">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lvl="0" indent="0" defTabSz="1085850">
              <a:spcBef>
                <a:spcPct val="50000"/>
              </a:spcBef>
              <a:buClrTx/>
              <a:buSzTx/>
              <a:buNone/>
            </a:pPr>
            <a:r>
              <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rPr>
              <a:t>①</a:t>
            </a:r>
            <a:r>
              <a:rPr lang="zh-CN" altLang="en-US" sz="2800"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人在现代社会激烈的生存竞争压力下，渐渐丧失了自我</a:t>
            </a:r>
            <a:r>
              <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rPr>
              <a:t>，以至无法把握自己的命运，无法主宰自己的生活，人异化成了非人的问题。</a:t>
            </a:r>
            <a:endPar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endParaRPr>
          </a:p>
          <a:p>
            <a:pPr marL="0" lvl="0" indent="0" defTabSz="1085850">
              <a:spcBef>
                <a:spcPct val="50000"/>
              </a:spcBef>
              <a:buClrTx/>
              <a:buSzTx/>
              <a:buNone/>
            </a:pPr>
            <a:r>
              <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rPr>
              <a:t>②</a:t>
            </a:r>
            <a:r>
              <a:rPr lang="zh-CN" altLang="en-US" sz="2800"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人与人之间日趋冷漠，乃至走向冷酷</a:t>
            </a:r>
            <a:r>
              <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rPr>
              <a:t>的问题。</a:t>
            </a:r>
            <a:endParaRPr lang="zh-CN" altLang="en-US"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endParaRPr>
          </a:p>
        </p:txBody>
      </p:sp>
      <p:pic>
        <p:nvPicPr>
          <p:cNvPr id="5" name="图片 4"/>
          <p:cNvPicPr>
            <a:picLocks noChangeAspect="1"/>
          </p:cNvPicPr>
          <p:nvPr>
            <p:custDataLst>
              <p:tags r:id="rId3"/>
            </p:custDataLst>
          </p:nvPr>
        </p:nvPicPr>
        <p:blipFill>
          <a:blip r:embed="rId4"/>
          <a:stretch>
            <a:fillRect/>
          </a:stretch>
        </p:blipFill>
        <p:spPr>
          <a:xfrm>
            <a:off x="9326793" y="486410"/>
            <a:ext cx="2286000" cy="224790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68613"/>
          <p:cNvSpPr>
            <a:spLocks noChangeArrowheads="1"/>
          </p:cNvSpPr>
          <p:nvPr>
            <p:custDataLst>
              <p:tags r:id="rId1"/>
            </p:custDataLst>
          </p:nvPr>
        </p:nvSpPr>
        <p:spPr bwMode="auto">
          <a:xfrm>
            <a:off x="579207" y="1610360"/>
            <a:ext cx="10583000" cy="55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300"/>
              </a:spcBef>
              <a:buClr>
                <a:srgbClr val="F07F09"/>
              </a:buClr>
              <a:buSzPct val="80000"/>
              <a:buFont typeface="Wingdings 2" panose="05020102010507070707" pitchFamily="18" charset="2"/>
              <a:buChar char=""/>
              <a:defRPr sz="3300">
                <a:solidFill>
                  <a:srgbClr val="000000"/>
                </a:solidFill>
                <a:latin typeface="Verdana" panose="020B0604030504040204" pitchFamily="34" charset="0"/>
                <a:ea typeface="宋体" panose="02010600030101010101" pitchFamily="2" charset="-122"/>
              </a:defRPr>
            </a:lvl1pPr>
            <a:lvl2pPr marL="650875" indent="-238125">
              <a:spcBef>
                <a:spcPts val="300"/>
              </a:spcBef>
              <a:buClr>
                <a:srgbClr val="F07F09"/>
              </a:buClr>
              <a:buFont typeface="Verdana" panose="020B0604030504040204" pitchFamily="34" charset="0"/>
              <a:buChar char="◦"/>
              <a:defRPr sz="2900">
                <a:solidFill>
                  <a:srgbClr val="000000"/>
                </a:solidFill>
                <a:latin typeface="Verdana" panose="020B0604030504040204" pitchFamily="34" charset="0"/>
                <a:ea typeface="宋体" panose="02010600030101010101" pitchFamily="2" charset="-122"/>
              </a:defRPr>
            </a:lvl2pPr>
            <a:lvl3pPr marL="935355" indent="-217805">
              <a:spcBef>
                <a:spcPts val="300"/>
              </a:spcBef>
              <a:buClr>
                <a:srgbClr val="ED3742"/>
              </a:buClr>
              <a:buFont typeface="Wingdings 2" panose="05020102010507070707" pitchFamily="18" charset="2"/>
              <a:buChar char=""/>
              <a:defRPr sz="2600">
                <a:solidFill>
                  <a:srgbClr val="000000"/>
                </a:solidFill>
                <a:latin typeface="Verdana" panose="020B0604030504040204" pitchFamily="34" charset="0"/>
                <a:ea typeface="宋体" panose="02010600030101010101" pitchFamily="2" charset="-122"/>
              </a:defRPr>
            </a:lvl3pPr>
            <a:lvl4pPr marL="1219200" indent="-217805">
              <a:spcBef>
                <a:spcPts val="250"/>
              </a:spcBef>
              <a:buClr>
                <a:srgbClr val="ED3742"/>
              </a:buClr>
              <a:buSzPct val="112000"/>
              <a:buFont typeface="Verdana" panose="020B0604030504040204" pitchFamily="34" charset="0"/>
              <a:buChar char="◦"/>
              <a:defRPr sz="2300">
                <a:solidFill>
                  <a:srgbClr val="000000"/>
                </a:solidFill>
                <a:latin typeface="Verdana" panose="020B0604030504040204" pitchFamily="34" charset="0"/>
                <a:ea typeface="宋体" panose="02010600030101010101" pitchFamily="2" charset="-122"/>
              </a:defRPr>
            </a:lvl4pPr>
            <a:lvl5pPr marL="1520825" indent="-215900">
              <a:spcBef>
                <a:spcPts val="300"/>
              </a:spcBef>
              <a:buClr>
                <a:srgbClr val="4A85BF"/>
              </a:buClr>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5pPr>
            <a:lvl6pPr marL="19780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6pPr>
            <a:lvl7pPr marL="24352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7pPr>
            <a:lvl8pPr marL="28924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8pPr>
            <a:lvl9pPr marL="3349625" indent="-215900" defTabSz="911225" fontAlgn="base">
              <a:spcBef>
                <a:spcPts val="300"/>
              </a:spcBef>
              <a:spcAft>
                <a:spcPct val="0"/>
              </a:spcAft>
              <a:buClr>
                <a:srgbClr val="4A85BF"/>
              </a:buClr>
              <a:buSzTx/>
              <a:buFont typeface="Wingdings 2" panose="05020102010507070707" pitchFamily="18" charset="2"/>
              <a:buChar char=""/>
              <a:defRPr sz="2100">
                <a:solidFill>
                  <a:srgbClr val="000000"/>
                </a:solidFill>
                <a:latin typeface="Verdana" panose="020B0604030504040204" pitchFamily="34" charset="0"/>
                <a:ea typeface="宋体" panose="02010600030101010101" pitchFamily="2" charset="-122"/>
              </a:defRPr>
            </a:lvl9pPr>
          </a:lstStyle>
          <a:p>
            <a:pPr marL="0" marR="0" lvl="0" indent="0" algn="l" defTabSz="911225" rtl="0" eaLnBrk="1" fontAlgn="base" latinLnBrk="0" hangingPunct="1">
              <a:lnSpc>
                <a:spcPct val="120000"/>
              </a:lnSpc>
              <a:spcBef>
                <a:spcPct val="50000"/>
              </a:spcBef>
              <a:spcAft>
                <a:spcPct val="0"/>
              </a:spcAft>
              <a:buClrTx/>
              <a:buSzTx/>
              <a:buFont typeface="Wingdings 2" panose="05020102010507070707" pitchFamily="18" charset="2"/>
              <a:buNone/>
              <a:defRPr/>
            </a:pPr>
            <a:r>
              <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rPr>
              <a:t>本文主要运用了什么艺术手法？</a:t>
            </a:r>
            <a:endPar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Arial" panose="020B0604020202020204"/>
            </a:endParaRPr>
          </a:p>
        </p:txBody>
      </p:sp>
      <p:sp>
        <p:nvSpPr>
          <p:cNvPr id="6" name="文本框 3"/>
          <p:cNvSpPr/>
          <p:nvPr>
            <p:custDataLst>
              <p:tags r:id="rId2"/>
            </p:custDataLst>
          </p:nvPr>
        </p:nvSpPr>
        <p:spPr>
          <a:xfrm>
            <a:off x="579207" y="2900680"/>
            <a:ext cx="11033586" cy="1525659"/>
          </a:xfrm>
          <a:prstGeom prst="rect">
            <a:avLst/>
          </a:prstGeom>
          <a:noFill/>
          <a:ln>
            <a:noFill/>
            <a:miter lim="800000"/>
          </a:ln>
        </p:spPr>
        <p:txBody>
          <a:bodyPr wrap="square" lIns="108825" tIns="54412" rIns="108825" bIns="54412">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lvl="0" indent="0" defTabSz="1085850">
              <a:spcBef>
                <a:spcPct val="50000"/>
              </a:spcBef>
              <a:buClrTx/>
              <a:buSzTx/>
              <a:buNone/>
            </a:pPr>
            <a:r>
              <a:rPr lang="zh-CN" altLang="en-US" sz="360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象征</a:t>
            </a:r>
            <a:r>
              <a:rPr lang="zh-CN" altLang="en-US" sz="280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。作者运用象征的手法，表现了</a:t>
            </a:r>
            <a:r>
              <a:rPr lang="zh-CN" altLang="en-US" sz="2800" u="sng">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在金钱主导的社会在机器生产和生存竞争的高压下人被异化为非人</a:t>
            </a:r>
            <a:r>
              <a:rPr lang="zh-CN" altLang="en-US" sz="280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的社会现状，揭露了</a:t>
            </a:r>
            <a:r>
              <a:rPr lang="zh-CN" altLang="en-US" sz="2800" u="sng">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金钱主导的社会摧残人性、惟利是图</a:t>
            </a:r>
            <a:r>
              <a:rPr lang="zh-CN" altLang="en-US" sz="280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的本质。</a:t>
            </a:r>
            <a:endParaRPr lang="zh-CN" altLang="en-US" sz="280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endParaRPr>
          </a:p>
        </p:txBody>
      </p:sp>
      <p:pic>
        <p:nvPicPr>
          <p:cNvPr id="5" name="图片 4"/>
          <p:cNvPicPr>
            <a:picLocks noChangeAspect="1"/>
          </p:cNvPicPr>
          <p:nvPr>
            <p:custDataLst>
              <p:tags r:id="rId3"/>
            </p:custDataLst>
          </p:nvPr>
        </p:nvPicPr>
        <p:blipFill>
          <a:blip r:embed="rId4"/>
          <a:stretch>
            <a:fillRect/>
          </a:stretch>
        </p:blipFill>
        <p:spPr>
          <a:xfrm>
            <a:off x="9326793" y="486410"/>
            <a:ext cx="2286000" cy="224790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763730" y="192752"/>
            <a:ext cx="10439401" cy="1241237"/>
          </a:xfrm>
          <a:prstGeom prst="rect">
            <a:avLst/>
          </a:prstGeom>
          <a:solidFill>
            <a:srgbClr val="C00000">
              <a:alpha val="70000"/>
            </a:srgbClr>
          </a:solidFill>
        </p:spPr>
        <p:txBody>
          <a:bodyPr wrap="square" rtlCol="0">
            <a:spAutoFit/>
          </a:bodyPr>
          <a:lstStyle>
            <a:defPPr>
              <a:defRPr lang="zh-CN"/>
            </a:defPPr>
            <a:lvl1pPr defTabSz="1219200">
              <a:defRPr sz="3735">
                <a:solidFill>
                  <a:schemeClr val="bg1"/>
                </a:solidFill>
                <a:latin typeface="方正粗黑宋简体" panose="02000000000000000000" charset="-122"/>
                <a:ea typeface="方正粗黑宋简体" panose="02000000000000000000" charset="-122"/>
                <a:cs typeface="方正粗黑宋简体" panose="02000000000000000000" charset="-122"/>
              </a:defRPr>
            </a:lvl1pPr>
          </a:lstStyle>
          <a:p>
            <a:pPr algn="ctr"/>
            <a:r>
              <a:rPr lang="zh-CN" altLang="zh-CN" dirty="0"/>
              <a:t>小说里所表现的异化有几个方面</a:t>
            </a:r>
            <a:r>
              <a:rPr lang="zh-CN" altLang="en-US" dirty="0"/>
              <a:t>？</a:t>
            </a:r>
            <a:endParaRPr lang="en-US" altLang="zh-CN" dirty="0"/>
          </a:p>
          <a:p>
            <a:pPr algn="ctr"/>
            <a:r>
              <a:rPr lang="zh-CN" altLang="zh-CN" dirty="0"/>
              <a:t>作者这样安排的深意是什么</a:t>
            </a:r>
            <a:r>
              <a:rPr lang="zh-CN" altLang="en-US" dirty="0"/>
              <a:t>？</a:t>
            </a:r>
            <a:endParaRPr lang="zh-CN" altLang="zh-CN" dirty="0"/>
          </a:p>
        </p:txBody>
      </p:sp>
      <p:sp>
        <p:nvSpPr>
          <p:cNvPr id="73" name="任意多边形 72"/>
          <p:cNvSpPr/>
          <p:nvPr>
            <p:custDataLst>
              <p:tags r:id="rId2"/>
            </p:custDataLst>
          </p:nvPr>
        </p:nvSpPr>
        <p:spPr>
          <a:xfrm>
            <a:off x="6035086" y="1888129"/>
            <a:ext cx="93311" cy="4703"/>
          </a:xfrm>
          <a:custGeom>
            <a:avLst/>
            <a:gdLst>
              <a:gd name="connsiteX0" fmla="*/ 34991 w 69983"/>
              <a:gd name="connsiteY0" fmla="*/ 0 h 3527"/>
              <a:gd name="connsiteX1" fmla="*/ 69983 w 69983"/>
              <a:gd name="connsiteY1" fmla="*/ 3527 h 3527"/>
              <a:gd name="connsiteX2" fmla="*/ 0 w 69983"/>
              <a:gd name="connsiteY2" fmla="*/ 3527 h 3527"/>
              <a:gd name="connsiteX3" fmla="*/ 34991 w 69983"/>
              <a:gd name="connsiteY3" fmla="*/ 0 h 3527"/>
            </a:gdLst>
            <a:ahLst/>
            <a:cxnLst>
              <a:cxn ang="0">
                <a:pos x="connsiteX0" y="connsiteY0"/>
              </a:cxn>
              <a:cxn ang="0">
                <a:pos x="connsiteX1" y="connsiteY1"/>
              </a:cxn>
              <a:cxn ang="0">
                <a:pos x="connsiteX2" y="connsiteY2"/>
              </a:cxn>
              <a:cxn ang="0">
                <a:pos x="connsiteX3" y="connsiteY3"/>
              </a:cxn>
            </a:cxnLst>
            <a:rect l="l" t="t" r="r" b="b"/>
            <a:pathLst>
              <a:path w="69983" h="3526">
                <a:moveTo>
                  <a:pt x="34991" y="0"/>
                </a:moveTo>
                <a:lnTo>
                  <a:pt x="69983" y="3527"/>
                </a:lnTo>
                <a:lnTo>
                  <a:pt x="0" y="3527"/>
                </a:lnTo>
                <a:lnTo>
                  <a:pt x="34991" y="0"/>
                </a:lnTo>
                <a:close/>
              </a:path>
            </a:pathLst>
          </a:cu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文本框 36"/>
          <p:cNvSpPr txBox="1"/>
          <p:nvPr>
            <p:custDataLst>
              <p:tags r:id="rId3"/>
            </p:custDataLst>
          </p:nvPr>
        </p:nvSpPr>
        <p:spPr>
          <a:xfrm>
            <a:off x="4380551" y="1732406"/>
            <a:ext cx="7684800" cy="4515660"/>
          </a:xfrm>
          <a:prstGeom prst="rect">
            <a:avLst/>
          </a:prstGeom>
          <a:noFill/>
        </p:spPr>
        <p:txBody>
          <a:bodyPr wrap="square" rtlCol="0">
            <a:spAutoFit/>
          </a:bodyPr>
          <a:lstStyle>
            <a:defPPr>
              <a:defRPr lang="zh-CN"/>
            </a:defPPr>
            <a:lvl1pPr defTabSz="1219200">
              <a:defRPr sz="3735">
                <a:solidFill>
                  <a:schemeClr val="bg1"/>
                </a:solidFill>
                <a:latin typeface="方正粗黑宋简体" panose="02000000000000000000" charset="-122"/>
                <a:ea typeface="方正粗黑宋简体" panose="02000000000000000000" charset="-122"/>
                <a:cs typeface="方正粗黑宋简体" panose="02000000000000000000" charset="-122"/>
              </a:defRPr>
            </a:lvl1pPr>
          </a:lstStyle>
          <a:p>
            <a:pPr>
              <a:lnSpc>
                <a:spcPct val="150000"/>
              </a:lnSpc>
            </a:pPr>
            <a:r>
              <a:rPr lang="en-US" altLang="zh-CN" sz="2800" dirty="0">
                <a:solidFill>
                  <a:schemeClr val="tx1"/>
                </a:solidFill>
                <a:latin typeface="楷体" panose="02010609060101010101" charset="-122"/>
                <a:ea typeface="楷体" panose="02010609060101010101" charset="-122"/>
              </a:rPr>
              <a:t>1. </a:t>
            </a:r>
            <a:r>
              <a:rPr lang="zh-CN" altLang="zh-CN" sz="2800" dirty="0">
                <a:solidFill>
                  <a:schemeClr val="tx1"/>
                </a:solidFill>
                <a:latin typeface="楷体" panose="02010609060101010101" charset="-122"/>
                <a:ea typeface="楷体" panose="02010609060101010101" charset="-122"/>
              </a:rPr>
              <a:t>格里高尔的</a:t>
            </a:r>
            <a:r>
              <a:rPr lang="zh-CN" altLang="zh-CN" sz="2800" b="1" dirty="0">
                <a:solidFill>
                  <a:srgbClr val="C00000"/>
                </a:solidFill>
                <a:latin typeface="楷体" panose="02010609060101010101" charset="-122"/>
                <a:ea typeface="楷体" panose="02010609060101010101" charset="-122"/>
              </a:rPr>
              <a:t>身体异化</a:t>
            </a:r>
            <a:r>
              <a:rPr lang="zh-CN" altLang="zh-CN" sz="2800" dirty="0">
                <a:solidFill>
                  <a:schemeClr val="tx1"/>
                </a:solidFill>
                <a:latin typeface="楷体" panose="02010609060101010101" charset="-122"/>
                <a:ea typeface="楷体" panose="02010609060101010101" charset="-122"/>
              </a:rPr>
              <a:t>，人变成甲虫，本性也变了，从挣钱还清父债、争取独立自由变为安于甲虫生活的自轻自贱</a:t>
            </a:r>
            <a:r>
              <a:rPr lang="en-US" altLang="zh-CN" sz="2800" dirty="0">
                <a:solidFill>
                  <a:schemeClr val="tx1"/>
                </a:solidFill>
                <a:latin typeface="楷体" panose="02010609060101010101" charset="-122"/>
                <a:ea typeface="楷体" panose="02010609060101010101" charset="-122"/>
              </a:rPr>
              <a:t>;</a:t>
            </a:r>
            <a:endParaRPr lang="zh-CN" altLang="zh-CN" sz="2800" dirty="0">
              <a:solidFill>
                <a:schemeClr val="tx1"/>
              </a:solidFill>
              <a:latin typeface="楷体" panose="02010609060101010101" charset="-122"/>
              <a:ea typeface="楷体" panose="02010609060101010101" charset="-122"/>
            </a:endParaRPr>
          </a:p>
          <a:p>
            <a:pPr>
              <a:lnSpc>
                <a:spcPct val="150000"/>
              </a:lnSpc>
            </a:pPr>
            <a:r>
              <a:rPr lang="en-US" altLang="zh-CN" sz="2800" dirty="0">
                <a:solidFill>
                  <a:schemeClr val="tx1"/>
                </a:solidFill>
                <a:latin typeface="楷体" panose="02010609060101010101" charset="-122"/>
                <a:ea typeface="楷体" panose="02010609060101010101" charset="-122"/>
              </a:rPr>
              <a:t>2. </a:t>
            </a:r>
            <a:r>
              <a:rPr lang="zh-CN" altLang="zh-CN" sz="2800" dirty="0">
                <a:solidFill>
                  <a:schemeClr val="tx1"/>
                </a:solidFill>
                <a:latin typeface="楷体" panose="02010609060101010101" charset="-122"/>
                <a:ea typeface="楷体" panose="02010609060101010101" charset="-122"/>
              </a:rPr>
              <a:t>以妹妹为代表的亲人</a:t>
            </a:r>
            <a:r>
              <a:rPr lang="zh-CN" altLang="zh-CN" sz="2800" b="1" dirty="0">
                <a:solidFill>
                  <a:srgbClr val="C00000"/>
                </a:solidFill>
                <a:latin typeface="楷体" panose="02010609060101010101" charset="-122"/>
                <a:ea typeface="楷体" panose="02010609060101010101" charset="-122"/>
              </a:rPr>
              <a:t>亲情异化</a:t>
            </a:r>
            <a:r>
              <a:rPr lang="zh-CN" altLang="zh-CN" sz="2800" dirty="0">
                <a:solidFill>
                  <a:schemeClr val="tx1"/>
                </a:solidFill>
                <a:latin typeface="楷体" panose="02010609060101010101" charset="-122"/>
                <a:ea typeface="楷体" panose="02010609060101010101" charset="-122"/>
              </a:rPr>
              <a:t>，亲情变成仇情，善良变成冷酷。</a:t>
            </a:r>
            <a:endParaRPr lang="en-US" altLang="zh-CN" sz="2800" dirty="0">
              <a:solidFill>
                <a:schemeClr val="tx1"/>
              </a:solidFill>
              <a:latin typeface="楷体" panose="02010609060101010101" charset="-122"/>
              <a:ea typeface="楷体" panose="02010609060101010101" charset="-122"/>
            </a:endParaRPr>
          </a:p>
          <a:p>
            <a:pPr>
              <a:lnSpc>
                <a:spcPct val="150000"/>
              </a:lnSpc>
            </a:pPr>
            <a:r>
              <a:rPr lang="zh-CN" altLang="zh-CN" sz="2800" dirty="0">
                <a:solidFill>
                  <a:schemeClr val="tx1"/>
                </a:solidFill>
                <a:latin typeface="楷体" panose="02010609060101010101" charset="-122"/>
                <a:ea typeface="楷体" panose="02010609060101010101" charset="-122"/>
              </a:rPr>
              <a:t>小说正是通过表现人的异化来</a:t>
            </a:r>
            <a:r>
              <a:rPr lang="zh-CN" altLang="zh-CN" sz="2800" b="1" dirty="0">
                <a:solidFill>
                  <a:srgbClr val="C00000"/>
                </a:solidFill>
                <a:latin typeface="楷体" panose="02010609060101010101" charset="-122"/>
                <a:ea typeface="楷体" panose="02010609060101010101" charset="-122"/>
              </a:rPr>
              <a:t>反映资本主义制度摧残人性的社会本质</a:t>
            </a:r>
            <a:r>
              <a:rPr lang="zh-CN" altLang="zh-CN" sz="2800" dirty="0">
                <a:solidFill>
                  <a:schemeClr val="tx1"/>
                </a:solidFill>
                <a:latin typeface="楷体" panose="02010609060101010101" charset="-122"/>
                <a:ea typeface="楷体" panose="02010609060101010101" charset="-122"/>
              </a:rPr>
              <a:t>。</a:t>
            </a:r>
            <a:endParaRPr lang="zh-CN" altLang="zh-CN" sz="2800" dirty="0">
              <a:solidFill>
                <a:schemeClr val="tx1"/>
              </a:solidFill>
              <a:latin typeface="楷体" panose="02010609060101010101" charset="-122"/>
              <a:ea typeface="楷体" panose="02010609060101010101" charset="-122"/>
            </a:endParaRPr>
          </a:p>
        </p:txBody>
      </p:sp>
      <p:sp>
        <p:nvSpPr>
          <p:cNvPr id="16" name="矩形 15"/>
          <p:cNvSpPr/>
          <p:nvPr>
            <p:custDataLst>
              <p:tags r:id="rId4"/>
            </p:custDataLst>
          </p:nvPr>
        </p:nvSpPr>
        <p:spPr>
          <a:xfrm>
            <a:off x="78504" y="63756"/>
            <a:ext cx="12024000" cy="6732000"/>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kumimoji="1" lang="zh-CN" altLang="en-US"/>
          </a:p>
        </p:txBody>
      </p:sp>
      <p:pic>
        <p:nvPicPr>
          <p:cNvPr id="10" name="Picture 2" descr="https://gimg2.baidu.com/image_search/src=http%3A%2F%2Fimg3.doubanio.com%2Fview%2Fnote%2Fl%2Fpublic%2Fp52529980.jpg&amp;refer=http%3A%2F%2Fimg3.doubanio.com&amp;app=2002&amp;size=f9999,10000&amp;q=a80&amp;n=0&amp;g=0n&amp;fmt=jpeg?sec=1623253235&amp;t=43cec2ddee7826ce9854cd345ec0fba8"/>
          <p:cNvPicPr>
            <a:picLocks noChangeAspect="1" noChangeArrowheads="1"/>
          </p:cNvPicPr>
          <p:nvPr>
            <p:custDataLst>
              <p:tags r:id="rId5"/>
            </p:custDataLst>
          </p:nvPr>
        </p:nvPicPr>
        <p:blipFill>
          <a:blip r:embed="rId6" cstate="email"/>
          <a:stretch>
            <a:fillRect/>
          </a:stretch>
        </p:blipFill>
        <p:spPr bwMode="auto">
          <a:xfrm>
            <a:off x="362239" y="2124134"/>
            <a:ext cx="3981160" cy="3135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7">
                                            <p:txEl>
                                              <p:pRg st="0" end="0"/>
                                            </p:txEl>
                                          </p:spTgt>
                                        </p:tgtEl>
                                        <p:attrNameLst>
                                          <p:attrName>style.visibility</p:attrName>
                                        </p:attrNameLst>
                                      </p:cBhvr>
                                      <p:to>
                                        <p:strVal val="visible"/>
                                      </p:to>
                                    </p:set>
                                    <p:animEffect transition="in" filter="wipe(right)">
                                      <p:cBhvr>
                                        <p:cTn id="12" dur="500"/>
                                        <p:tgtEl>
                                          <p:spTgt spid="3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7">
                                            <p:txEl>
                                              <p:pRg st="1" end="1"/>
                                            </p:txEl>
                                          </p:spTgt>
                                        </p:tgtEl>
                                        <p:attrNameLst>
                                          <p:attrName>style.visibility</p:attrName>
                                        </p:attrNameLst>
                                      </p:cBhvr>
                                      <p:to>
                                        <p:strVal val="visible"/>
                                      </p:to>
                                    </p:set>
                                    <p:animEffect transition="in" filter="wipe(right)">
                                      <p:cBhvr>
                                        <p:cTn id="17" dur="500"/>
                                        <p:tgtEl>
                                          <p:spTgt spid="3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7">
                                            <p:txEl>
                                              <p:pRg st="2" end="2"/>
                                            </p:txEl>
                                          </p:spTgt>
                                        </p:tgtEl>
                                        <p:attrNameLst>
                                          <p:attrName>style.visibility</p:attrName>
                                        </p:attrNameLst>
                                      </p:cBhvr>
                                      <p:to>
                                        <p:strVal val="visible"/>
                                      </p:to>
                                    </p:set>
                                    <p:animEffect transition="in" filter="wipe(right)">
                                      <p:cBhvr>
                                        <p:cTn id="22" dur="5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7" grpId="0" bldLvl="5"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内容占位符 1"/>
          <p:cNvSpPr txBox="1"/>
          <p:nvPr>
            <p:custDataLst>
              <p:tags r:id="rId1"/>
            </p:custDataLst>
          </p:nvPr>
        </p:nvSpPr>
        <p:spPr>
          <a:xfrm>
            <a:off x="838199" y="1470948"/>
            <a:ext cx="10661073" cy="3793779"/>
          </a:xfrm>
          <a:prstGeom prst="rect">
            <a:avLst/>
          </a:prstGeom>
          <a:noFill/>
        </p:spPr>
        <p:txBody>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318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63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nSpc>
                <a:spcPct val="150000"/>
              </a:lnSpc>
              <a:buFont typeface="Arial" panose="020B0604020202020204" pitchFamily="34" charset="0"/>
              <a:buNone/>
            </a:pPr>
            <a:r>
              <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rPr>
              <a:t>    </a:t>
            </a:r>
            <a:r>
              <a:rPr lang="zh-CN" altLang="en-US" sz="32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rPr>
              <a:t>卡夫卡通过人变成甲虫这一荒诞的情节，隐喻着现代社会中存在的普遍问题，严酷而缺乏人情味的社会环境和机械繁重的劳动使每一个生活在其中的人逐渐变得麻木、机械、萎缩，情感冷漠，成为工具，成为“非人”，揭示了人被残酷的社会所“异化”的深刻主题。</a:t>
            </a:r>
            <a:endPar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pic>
        <p:nvPicPr>
          <p:cNvPr id="3" name="New picture"/>
          <p:cNvPicPr/>
          <p:nvPr>
            <p:custDataLst>
              <p:tags r:id="rId2"/>
            </p:custDataLst>
          </p:nvPr>
        </p:nvPicPr>
        <p:blipFill>
          <a:blip r:embed="rId3"/>
          <a:stretch>
            <a:fillRect/>
          </a:stretch>
        </p:blipFill>
        <p:spPr>
          <a:xfrm>
            <a:off x="12357100" y="11734800"/>
            <a:ext cx="355600" cy="266700"/>
          </a:xfrm>
          <a:prstGeom prst="cube">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custDataLst>
              <p:tags r:id="rId1"/>
            </p:custDataLst>
          </p:nvPr>
        </p:nvSpPr>
        <p:spPr>
          <a:xfrm>
            <a:off x="557645" y="479200"/>
            <a:ext cx="11503490" cy="6234683"/>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2"/>
            </p:custDataLst>
          </p:nvPr>
        </p:nvSpPr>
        <p:spPr>
          <a:xfrm>
            <a:off x="914401" y="571638"/>
            <a:ext cx="10626436" cy="492443"/>
          </a:xfrm>
          <a:prstGeom prst="rect">
            <a:avLst/>
          </a:prstGeom>
          <a:noFill/>
        </p:spPr>
        <p:txBody>
          <a:bodyPr wrap="square">
            <a:spAutoFit/>
          </a:bodyPr>
          <a:lstStyle/>
          <a:p>
            <a:r>
              <a:rPr lang="zh-CN" altLang="en-US" sz="2600" b="1">
                <a:solidFill>
                  <a:srgbClr val="C00000"/>
                </a:solidFill>
                <a:latin typeface="方正清刻本悦宋简体" panose="02000000000000000000" pitchFamily="2" charset="-122"/>
                <a:ea typeface="方正清刻本悦宋简体" panose="02000000000000000000" pitchFamily="2" charset="-122"/>
              </a:rPr>
              <a:t>多元的文化背景：</a:t>
            </a:r>
            <a:endParaRPr lang="zh-CN" altLang="en-US" sz="2600" b="1">
              <a:solidFill>
                <a:srgbClr val="C00000"/>
              </a:solidFill>
              <a:latin typeface="方正清刻本悦宋简体" panose="02000000000000000000" pitchFamily="2" charset="-122"/>
              <a:ea typeface="方正清刻本悦宋简体" panose="02000000000000000000" pitchFamily="2" charset="-122"/>
            </a:endParaRPr>
          </a:p>
        </p:txBody>
      </p:sp>
      <p:sp>
        <p:nvSpPr>
          <p:cNvPr id="10" name="文本框 9"/>
          <p:cNvSpPr txBox="1"/>
          <p:nvPr>
            <p:custDataLst>
              <p:tags r:id="rId3"/>
            </p:custDataLst>
          </p:nvPr>
        </p:nvSpPr>
        <p:spPr>
          <a:xfrm>
            <a:off x="734289" y="1064081"/>
            <a:ext cx="8459407" cy="2286395"/>
          </a:xfrm>
          <a:prstGeom prst="rect">
            <a:avLst/>
          </a:prstGeom>
          <a:noFill/>
        </p:spPr>
        <p:txBody>
          <a:bodyPr wrap="square">
            <a:spAutoFit/>
          </a:bodyPr>
          <a:lstStyle/>
          <a:p>
            <a:pPr>
              <a:lnSpc>
                <a:spcPct val="120000"/>
              </a:lnSpc>
            </a:pPr>
            <a:r>
              <a:rPr lang="zh-CN" altLang="en-US" sz="2600" b="1" dirty="0">
                <a:latin typeface="方正清刻本悦宋简体" panose="02000000000000000000" pitchFamily="2" charset="-122"/>
                <a:ea typeface="方正清刻本悦宋简体" panose="02000000000000000000" pitchFamily="2" charset="-122"/>
              </a:rPr>
              <a:t>      </a:t>
            </a:r>
            <a:r>
              <a:rPr lang="zh-CN" altLang="en-US" sz="2400" b="1" dirty="0">
                <a:latin typeface="宋体" panose="02010600030101010101" pitchFamily="2" charset="-122"/>
                <a:ea typeface="宋体" panose="02010600030101010101" pitchFamily="2" charset="-122"/>
              </a:rPr>
              <a:t>卡夫卡作为犹太人，与斯拉夫人没有什么来往，而他长期居住的布拉格的多数民族是斯拉夫人，他接受的是德语教育，这使他与周围人没有共同语言；他既不是完全的奥国人，也不是捷克人。他在一家意大利保险公司做小职员，虽有犹太血统，却又与犹太人的生活、宗教和习俗保持着非常大的距离。</a:t>
            </a:r>
            <a:endParaRPr lang="zh-CN" altLang="en-US" sz="2600" b="1" dirty="0">
              <a:latin typeface="宋体" panose="02010600030101010101" pitchFamily="2" charset="-122"/>
              <a:ea typeface="宋体" panose="02010600030101010101" pitchFamily="2" charset="-122"/>
            </a:endParaRPr>
          </a:p>
        </p:txBody>
      </p:sp>
      <p:sp>
        <p:nvSpPr>
          <p:cNvPr id="12" name="文本框 11"/>
          <p:cNvSpPr txBox="1"/>
          <p:nvPr>
            <p:custDataLst>
              <p:tags r:id="rId4"/>
            </p:custDataLst>
          </p:nvPr>
        </p:nvSpPr>
        <p:spPr>
          <a:xfrm>
            <a:off x="734289" y="4085150"/>
            <a:ext cx="8330046" cy="2249462"/>
          </a:xfrm>
          <a:prstGeom prst="rect">
            <a:avLst/>
          </a:prstGeom>
          <a:noFill/>
        </p:spPr>
        <p:txBody>
          <a:bodyPr wrap="square">
            <a:spAutoFit/>
          </a:bodyPr>
          <a:lstStyle/>
          <a:p>
            <a:pPr>
              <a:lnSpc>
                <a:spcPct val="120000"/>
              </a:lnSpc>
            </a:pPr>
            <a:r>
              <a:rPr lang="zh-CN" altLang="en-US" sz="2400" b="1">
                <a:latin typeface="宋体" panose="02010600030101010101" pitchFamily="2" charset="-122"/>
                <a:ea typeface="宋体" panose="02010600030101010101" pitchFamily="2" charset="-122"/>
              </a:rPr>
              <a:t>    卡夫卡的父亲赫尔曼</a:t>
            </a:r>
            <a:r>
              <a:rPr lang="en-US" altLang="zh-CN" sz="2400" b="1">
                <a:latin typeface="宋体" panose="02010600030101010101" pitchFamily="2" charset="-122"/>
                <a:ea typeface="宋体" panose="02010600030101010101" pitchFamily="2" charset="-122"/>
              </a:rPr>
              <a:t>·</a:t>
            </a:r>
            <a:r>
              <a:rPr lang="zh-CN" altLang="en-US" sz="2400" b="1">
                <a:latin typeface="宋体" panose="02010600030101010101" pitchFamily="2" charset="-122"/>
                <a:ea typeface="宋体" panose="02010600030101010101" pitchFamily="2" charset="-122"/>
              </a:rPr>
              <a:t>卡夫卡是一个白手起家的商人，对儿子粗暴而专制。卡夫卡一生生活在父亲的阴影中。他对于儿子的兴趣无法给予哪怕一丁点儿的理解。</a:t>
            </a:r>
            <a:endParaRPr lang="zh-CN" altLang="en-US" sz="2400" b="1">
              <a:latin typeface="宋体" panose="02010600030101010101" pitchFamily="2" charset="-122"/>
              <a:ea typeface="宋体" panose="02010600030101010101" pitchFamily="2" charset="-122"/>
            </a:endParaRPr>
          </a:p>
          <a:p>
            <a:pPr>
              <a:lnSpc>
                <a:spcPct val="120000"/>
              </a:lnSpc>
            </a:pPr>
            <a:r>
              <a:rPr lang="zh-CN" altLang="en-US" sz="2400" b="1">
                <a:latin typeface="宋体" panose="02010600030101010101" pitchFamily="2" charset="-122"/>
                <a:ea typeface="宋体" panose="02010600030101010101" pitchFamily="2" charset="-122"/>
              </a:rPr>
              <a:t>    在他的作品中，关于万能的、神一样的父亲以及关于罪恶感的题材都经常有所表现，体现了卡夫卡矛盾的审父心理。</a:t>
            </a:r>
            <a:endParaRPr lang="zh-CN" altLang="en-US" sz="2400" b="1">
              <a:latin typeface="宋体" panose="02010600030101010101" pitchFamily="2" charset="-122"/>
              <a:ea typeface="宋体" panose="02010600030101010101" pitchFamily="2" charset="-122"/>
            </a:endParaRPr>
          </a:p>
        </p:txBody>
      </p:sp>
      <p:sp>
        <p:nvSpPr>
          <p:cNvPr id="13" name="文本框 12"/>
          <p:cNvSpPr txBox="1"/>
          <p:nvPr>
            <p:custDataLst>
              <p:tags r:id="rId5"/>
            </p:custDataLst>
          </p:nvPr>
        </p:nvSpPr>
        <p:spPr>
          <a:xfrm>
            <a:off x="1007919" y="3507525"/>
            <a:ext cx="10626436" cy="492443"/>
          </a:xfrm>
          <a:prstGeom prst="rect">
            <a:avLst/>
          </a:prstGeom>
          <a:noFill/>
        </p:spPr>
        <p:txBody>
          <a:bodyPr wrap="square">
            <a:spAutoFit/>
          </a:bodyPr>
          <a:lstStyle/>
          <a:p>
            <a:r>
              <a:rPr lang="zh-CN" altLang="en-US" sz="2600" b="1" dirty="0">
                <a:solidFill>
                  <a:srgbClr val="C00000"/>
                </a:solidFill>
                <a:latin typeface="方正清刻本悦宋简体" panose="02000000000000000000" pitchFamily="2" charset="-122"/>
                <a:ea typeface="方正清刻本悦宋简体" panose="02000000000000000000" pitchFamily="2" charset="-122"/>
              </a:rPr>
              <a:t>紧张的父子关系：</a:t>
            </a:r>
            <a:endParaRPr lang="zh-CN" altLang="en-US" sz="2600" b="1" dirty="0">
              <a:solidFill>
                <a:srgbClr val="C00000"/>
              </a:solidFill>
              <a:latin typeface="方正清刻本悦宋简体" panose="02000000000000000000" pitchFamily="2" charset="-122"/>
              <a:ea typeface="方正清刻本悦宋简体" panose="02000000000000000000" pitchFamily="2" charset="-122"/>
            </a:endParaRPr>
          </a:p>
        </p:txBody>
      </p:sp>
      <p:pic>
        <p:nvPicPr>
          <p:cNvPr id="3" name="图片 2"/>
          <p:cNvPicPr>
            <a:picLocks noChangeAspect="1"/>
          </p:cNvPicPr>
          <p:nvPr>
            <p:custDataLst>
              <p:tags r:id="rId6"/>
            </p:custDataLst>
          </p:nvPr>
        </p:nvPicPr>
        <p:blipFill>
          <a:blip r:embed="rId7" cstate="email"/>
          <a:stretch>
            <a:fillRect/>
          </a:stretch>
        </p:blipFill>
        <p:spPr>
          <a:xfrm>
            <a:off x="9380841" y="1648120"/>
            <a:ext cx="2569243" cy="4534715"/>
          </a:xfrm>
          <a:prstGeom prst="rect">
            <a:avLst/>
          </a:prstGeom>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557645" y="623454"/>
            <a:ext cx="11357264" cy="5992091"/>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2"/>
            </p:custDataLst>
          </p:nvPr>
        </p:nvSpPr>
        <p:spPr>
          <a:xfrm>
            <a:off x="1007918" y="873736"/>
            <a:ext cx="10626436" cy="2893100"/>
          </a:xfrm>
          <a:prstGeom prst="rect">
            <a:avLst/>
          </a:prstGeom>
          <a:noFill/>
        </p:spPr>
        <p:txBody>
          <a:bodyPr wrap="square">
            <a:spAutoFit/>
          </a:bodyPr>
          <a:lstStyle/>
          <a:p>
            <a:pPr>
              <a:lnSpc>
                <a:spcPct val="150000"/>
              </a:lnSpc>
            </a:pPr>
            <a:r>
              <a:rPr lang="zh-CN" altLang="en-US" sz="2600" b="1" dirty="0">
                <a:solidFill>
                  <a:srgbClr val="C00000"/>
                </a:solidFill>
                <a:latin typeface="方正清刻本悦宋简体" panose="02000000000000000000" pitchFamily="2" charset="-122"/>
                <a:ea typeface="方正清刻本悦宋简体" panose="02000000000000000000" pitchFamily="2" charset="-122"/>
              </a:rPr>
              <a:t>个人化写作</a:t>
            </a:r>
            <a:r>
              <a:rPr lang="en-US" altLang="zh-CN" sz="2600" b="1" dirty="0">
                <a:solidFill>
                  <a:srgbClr val="C00000"/>
                </a:solidFill>
                <a:latin typeface="方正清刻本悦宋简体" panose="02000000000000000000" pitchFamily="2" charset="-122"/>
                <a:ea typeface="方正清刻本悦宋简体" panose="02000000000000000000" pitchFamily="2" charset="-122"/>
              </a:rPr>
              <a:t>:</a:t>
            </a:r>
            <a:endParaRPr lang="en-US" altLang="zh-CN" sz="2600" b="1" dirty="0">
              <a:solidFill>
                <a:srgbClr val="C00000"/>
              </a:solidFill>
              <a:latin typeface="方正清刻本悦宋简体" panose="02000000000000000000" pitchFamily="2" charset="-122"/>
              <a:ea typeface="方正清刻本悦宋简体" panose="02000000000000000000" pitchFamily="2" charset="-122"/>
            </a:endParaRPr>
          </a:p>
          <a:p>
            <a:pPr>
              <a:lnSpc>
                <a:spcPct val="150000"/>
              </a:lnSpc>
            </a:pPr>
            <a:r>
              <a:rPr lang="zh-CN" altLang="en-US" sz="2600" b="1" dirty="0">
                <a:latin typeface="方正清刻本悦宋简体" panose="02000000000000000000" pitchFamily="2" charset="-122"/>
                <a:ea typeface="方正清刻本悦宋简体" panose="02000000000000000000" pitchFamily="2" charset="-122"/>
              </a:rPr>
              <a:t>他后悔对他的“日常工作”，即（“生计”）投入了过多的关注。</a:t>
            </a:r>
            <a:endParaRPr lang="zh-CN" altLang="en-US" sz="2600" b="1" dirty="0">
              <a:latin typeface="方正清刻本悦宋简体" panose="02000000000000000000" pitchFamily="2" charset="-122"/>
              <a:ea typeface="方正清刻本悦宋简体" panose="02000000000000000000" pitchFamily="2" charset="-122"/>
            </a:endParaRPr>
          </a:p>
          <a:p>
            <a:pPr>
              <a:lnSpc>
                <a:spcPct val="150000"/>
              </a:lnSpc>
            </a:pPr>
            <a:r>
              <a:rPr lang="zh-CN" altLang="en-US" sz="2600" b="1" dirty="0">
                <a:latin typeface="方正清刻本悦宋简体" panose="02000000000000000000" pitchFamily="2" charset="-122"/>
                <a:ea typeface="方正清刻本悦宋简体" panose="02000000000000000000" pitchFamily="2" charset="-122"/>
              </a:rPr>
              <a:t>仅有少部分卡夫卡的作品是在他生前出版的：故事集</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沉思</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、故事集</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乡村医生</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和刊登在文学杂志上的单一故事作品（如：</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变形记</a:t>
            </a:r>
            <a:r>
              <a:rPr lang="en-US" altLang="zh-CN" sz="2600" b="1" dirty="0">
                <a:latin typeface="方正清刻本悦宋简体" panose="02000000000000000000" pitchFamily="2" charset="-122"/>
                <a:ea typeface="方正清刻本悦宋简体" panose="02000000000000000000" pitchFamily="2" charset="-122"/>
              </a:rPr>
              <a:t>》</a:t>
            </a:r>
            <a:r>
              <a:rPr lang="zh-CN" altLang="en-US" sz="2600" b="1" dirty="0">
                <a:latin typeface="方正清刻本悦宋简体" panose="02000000000000000000" pitchFamily="2" charset="-122"/>
                <a:ea typeface="方正清刻本悦宋简体" panose="02000000000000000000" pitchFamily="2" charset="-122"/>
              </a:rPr>
              <a:t>）。</a:t>
            </a:r>
            <a:endParaRPr lang="zh-CN" altLang="en-US" sz="2600" b="1" dirty="0">
              <a:latin typeface="方正清刻本悦宋简体" panose="02000000000000000000" pitchFamily="2" charset="-122"/>
              <a:ea typeface="方正清刻本悦宋简体" panose="02000000000000000000" pitchFamily="2" charset="-122"/>
            </a:endParaRPr>
          </a:p>
          <a:p>
            <a:endParaRPr lang="zh-CN" altLang="en-US" sz="26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文本框 6"/>
          <p:cNvSpPr txBox="1"/>
          <p:nvPr>
            <p:custDataLst>
              <p:tags r:id="rId3"/>
            </p:custDataLst>
          </p:nvPr>
        </p:nvSpPr>
        <p:spPr>
          <a:xfrm>
            <a:off x="1007918" y="3305207"/>
            <a:ext cx="10626436" cy="3026278"/>
          </a:xfrm>
          <a:prstGeom prst="rect">
            <a:avLst/>
          </a:prstGeom>
          <a:noFill/>
        </p:spPr>
        <p:txBody>
          <a:bodyPr wrap="square">
            <a:spAutoFit/>
          </a:bodyPr>
          <a:lstStyle/>
          <a:p>
            <a:pPr>
              <a:lnSpc>
                <a:spcPct val="150000"/>
              </a:lnSpc>
            </a:pPr>
            <a:r>
              <a:rPr lang="zh-CN" altLang="en-US" sz="2600" b="1">
                <a:latin typeface="仿宋" panose="02010609060101010101" pitchFamily="49" charset="-122"/>
                <a:ea typeface="仿宋" panose="02010609060101010101" pitchFamily="49" charset="-122"/>
              </a:rPr>
              <a:t>卡夫卡说：“为了我的写作我需要孤独，不是‘像一个隐居者’，仅仅这样是不够的，而是像一个死人。写作在这个意义上是一种更酣的睡眠，即死亡。正如人们不会也不能够把死人从坟墓中拉出来一样，也不可能在夜里把我从写字台边拉开。”</a:t>
            </a:r>
            <a:endParaRPr lang="zh-CN" altLang="en-US" sz="2600" b="1">
              <a:latin typeface="仿宋" panose="02010609060101010101" pitchFamily="49" charset="-122"/>
              <a:ea typeface="仿宋" panose="02010609060101010101" pitchFamily="49" charset="-122"/>
            </a:endParaRPr>
          </a:p>
          <a:p>
            <a:pPr>
              <a:lnSpc>
                <a:spcPct val="150000"/>
              </a:lnSpc>
            </a:pPr>
            <a:r>
              <a:rPr lang="zh-CN" altLang="en-US" sz="2600" b="1">
                <a:solidFill>
                  <a:srgbClr val="C00000"/>
                </a:solidFill>
                <a:latin typeface="方正清刻本悦宋简体" panose="02000000000000000000" pitchFamily="2" charset="-122"/>
                <a:ea typeface="方正清刻本悦宋简体" panose="02000000000000000000" pitchFamily="2" charset="-122"/>
              </a:rPr>
              <a:t>写作被他视为唯一立足之地的精神生活</a:t>
            </a:r>
            <a:endParaRPr lang="zh-CN" altLang="en-US" sz="2600" b="1">
              <a:solidFill>
                <a:srgbClr val="C00000"/>
              </a:solidFill>
              <a:latin typeface="方正清刻本悦宋简体" panose="02000000000000000000" pitchFamily="2" charset="-122"/>
              <a:ea typeface="方正清刻本悦宋简体" panose="02000000000000000000"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2432384" y="2721114"/>
            <a:ext cx="7327231" cy="707886"/>
          </a:xfrm>
          <a:prstGeom prst="rect">
            <a:avLst/>
          </a:prstGeom>
          <a:noFill/>
        </p:spPr>
        <p:txBody>
          <a:bodyPr wrap="square">
            <a:spAutoFit/>
          </a:bodyPr>
          <a:lstStyle/>
          <a:p>
            <a:r>
              <a:rPr kumimoji="0" lang="zh-CN" altLang="en-US" sz="4000" b="0" i="0" u="none" strike="noStrike" kern="1200" cap="none" spc="0" normalizeH="0" baseline="0" noProof="0">
                <a:ln>
                  <a:noFill/>
                </a:ln>
                <a:solidFill>
                  <a:srgbClr val="FFFFFF"/>
                </a:solidFill>
                <a:effectLst/>
                <a:uLnTx/>
                <a:uFillTx/>
                <a:latin typeface="华文行楷" panose="02010800040101010101" pitchFamily="2" charset="-122"/>
                <a:ea typeface="华文行楷" panose="02010800040101010101" pitchFamily="2" charset="-122"/>
                <a:cs typeface="楷体" panose="02010609060101010101" charset="-122"/>
              </a:rPr>
              <a:t>1914</a:t>
            </a:r>
            <a:r>
              <a:rPr kumimoji="0" lang="en-US" altLang="zh-CN" sz="4000" b="0" i="0" u="none" strike="noStrike" kern="1200" cap="none" spc="0" normalizeH="0" baseline="0" noProof="0">
                <a:ln>
                  <a:noFill/>
                </a:ln>
                <a:solidFill>
                  <a:srgbClr val="FFFFFF"/>
                </a:solidFill>
                <a:effectLst/>
                <a:uLnTx/>
                <a:uFillTx/>
                <a:latin typeface="华文行楷" panose="02010800040101010101" pitchFamily="2" charset="-122"/>
                <a:ea typeface="华文行楷" panose="02010800040101010101" pitchFamily="2" charset="-122"/>
                <a:cs typeface="楷体" panose="02010609060101010101" charset="-122"/>
              </a:rPr>
              <a:t>-</a:t>
            </a:r>
            <a:r>
              <a:rPr kumimoji="0" lang="zh-CN" altLang="en-US" sz="4000" b="0" i="0" u="none" strike="noStrike" kern="1200" cap="none" spc="0" normalizeH="0" baseline="0" noProof="0">
                <a:ln>
                  <a:noFill/>
                </a:ln>
                <a:solidFill>
                  <a:srgbClr val="FFFFFF"/>
                </a:solidFill>
                <a:effectLst/>
                <a:uLnTx/>
                <a:uFillTx/>
                <a:latin typeface="华文行楷" panose="02010800040101010101" pitchFamily="2" charset="-122"/>
                <a:ea typeface="华文行楷" panose="02010800040101010101" pitchFamily="2" charset="-122"/>
                <a:cs typeface="楷体" panose="02010609060101010101" charset="-122"/>
              </a:rPr>
              <a:t>1918，第一次世界大战</a:t>
            </a:r>
            <a:r>
              <a:rPr kumimoji="0" lang="en-US" altLang="zh-CN" sz="4000" b="0" i="0" u="none" strike="noStrike" kern="1200" cap="none" spc="0" normalizeH="0" baseline="0" noProof="0">
                <a:ln>
                  <a:noFill/>
                </a:ln>
                <a:solidFill>
                  <a:srgbClr val="FFFFFF"/>
                </a:solidFill>
                <a:effectLst/>
                <a:uLnTx/>
                <a:uFillTx/>
                <a:latin typeface="华文行楷" panose="02010800040101010101" pitchFamily="2" charset="-122"/>
                <a:ea typeface="华文行楷" panose="02010800040101010101" pitchFamily="2" charset="-122"/>
                <a:cs typeface="楷体" panose="02010609060101010101" charset="-122"/>
              </a:rPr>
              <a:t>……</a:t>
            </a:r>
            <a:endParaRPr lang="zh-CN" altLang="en-US" sz="2800">
              <a:latin typeface="华文行楷" panose="02010800040101010101" pitchFamily="2" charset="-122"/>
              <a:ea typeface="华文行楷" panose="02010800040101010101" pitchFamily="2"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557645" y="623454"/>
            <a:ext cx="11357264" cy="5992091"/>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2"/>
            </p:custDataLst>
          </p:nvPr>
        </p:nvSpPr>
        <p:spPr>
          <a:xfrm>
            <a:off x="1064779" y="1797455"/>
            <a:ext cx="10342995" cy="3908634"/>
          </a:xfrm>
          <a:prstGeom prst="rect">
            <a:avLst/>
          </a:prstGeom>
          <a:noFill/>
        </p:spPr>
        <p:txBody>
          <a:bodyPr wrap="square" rtlCol="0" anchor="t">
            <a:spAutoFit/>
          </a:bodyPr>
          <a:lstStyle/>
          <a:p>
            <a:pPr indent="720090" fontAlgn="auto">
              <a:lnSpc>
                <a:spcPct val="150000"/>
              </a:lnSpc>
            </a:pPr>
            <a:r>
              <a:rPr lang="zh-CN" altLang="en-US" sz="2400" b="1" dirty="0">
                <a:latin typeface="方正清刻本悦宋简体" panose="02000000000000000000" pitchFamily="2" charset="-122"/>
                <a:ea typeface="方正清刻本悦宋简体" panose="02000000000000000000" pitchFamily="2" charset="-122"/>
                <a:cs typeface="隶书" panose="02010509060101010101" charset="-122"/>
              </a:rPr>
              <a:t>1914年至1918年的第一次世界大战，使许多资本主义国家经济萧条，社会动荡，人民生活在水深火热之中。黑暗的现实，痛苦的生活，使得</a:t>
            </a:r>
            <a:r>
              <a:rPr lang="zh-CN" altLang="en-US" sz="2400" b="1" dirty="0">
                <a:solidFill>
                  <a:srgbClr val="C00000"/>
                </a:solidFill>
                <a:latin typeface="方正清刻本悦宋简体" panose="02000000000000000000" pitchFamily="2" charset="-122"/>
                <a:ea typeface="方正清刻本悦宋简体" panose="02000000000000000000" pitchFamily="2" charset="-122"/>
                <a:cs typeface="隶书" panose="02010509060101010101" charset="-122"/>
              </a:rPr>
              <a:t>人们对资本主义社会失去信心</a:t>
            </a:r>
            <a:r>
              <a:rPr lang="zh-CN" altLang="en-US" sz="2400" b="1" dirty="0">
                <a:latin typeface="方正清刻本悦宋简体" panose="02000000000000000000" pitchFamily="2" charset="-122"/>
                <a:ea typeface="方正清刻本悦宋简体" panose="02000000000000000000" pitchFamily="2" charset="-122"/>
                <a:cs typeface="隶书" panose="02010509060101010101" charset="-122"/>
              </a:rPr>
              <a:t>，一方面寻求出路，锐意改革，一方面又陷于孤独、颓废、绝望之中。19世纪末至20世纪初，一些思想敏锐的艺术家认为世界是混乱的、荒诞的，他们著书立说，</a:t>
            </a:r>
            <a:r>
              <a:rPr lang="zh-CN" altLang="en-US" sz="2400" b="1" dirty="0">
                <a:solidFill>
                  <a:srgbClr val="C00000"/>
                </a:solidFill>
                <a:latin typeface="方正清刻本悦宋简体" panose="02000000000000000000" pitchFamily="2" charset="-122"/>
                <a:ea typeface="方正清刻本悦宋简体" panose="02000000000000000000" pitchFamily="2" charset="-122"/>
                <a:cs typeface="隶书" panose="02010509060101010101" charset="-122"/>
              </a:rPr>
              <a:t>批判资本主义的人际关系，批判摧残人性的社会制度</a:t>
            </a:r>
            <a:r>
              <a:rPr lang="zh-CN" altLang="en-US" sz="2400" b="1" dirty="0">
                <a:latin typeface="方正清刻本悦宋简体" panose="02000000000000000000" pitchFamily="2" charset="-122"/>
                <a:ea typeface="方正清刻本悦宋简体" panose="02000000000000000000" pitchFamily="2" charset="-122"/>
                <a:cs typeface="隶书" panose="02010509060101010101" charset="-122"/>
              </a:rPr>
              <a:t>。第一次世界大战前后和第二次世界大战前后，现代主义文学应运而生。</a:t>
            </a:r>
            <a:endParaRPr lang="zh-CN" altLang="en-US" sz="2400" b="1" dirty="0">
              <a:latin typeface="方正清刻本悦宋简体" panose="02000000000000000000" pitchFamily="2" charset="-122"/>
              <a:ea typeface="方正清刻本悦宋简体" panose="02000000000000000000" pitchFamily="2" charset="-122"/>
              <a:cs typeface="隶书" panose="02010509060101010101" charset="-122"/>
            </a:endParaRPr>
          </a:p>
        </p:txBody>
      </p:sp>
      <p:sp>
        <p:nvSpPr>
          <p:cNvPr id="9" name="文本框 8"/>
          <p:cNvSpPr txBox="1"/>
          <p:nvPr>
            <p:custDataLst>
              <p:tags r:id="rId3"/>
            </p:custDataLst>
          </p:nvPr>
        </p:nvSpPr>
        <p:spPr>
          <a:xfrm>
            <a:off x="768351" y="695504"/>
            <a:ext cx="2441694" cy="769441"/>
          </a:xfrm>
          <a:prstGeom prst="rect">
            <a:avLst/>
          </a:prstGeom>
          <a:noFill/>
        </p:spPr>
        <p:txBody>
          <a:bodyPr wrap="none" rtlCol="0" anchor="t">
            <a:spAutoFit/>
          </a:bodyPr>
          <a:lstStyle/>
          <a:p>
            <a:r>
              <a:rPr lang="zh-CN" altLang="en-US" sz="4400" dirty="0">
                <a:solidFill>
                  <a:srgbClr val="C00000"/>
                </a:solidFill>
                <a:latin typeface="方正清刻本悦宋简体" panose="02000000000000000000" pitchFamily="2" charset="-122"/>
                <a:ea typeface="方正清刻本悦宋简体" panose="02000000000000000000" pitchFamily="2" charset="-122"/>
                <a:cs typeface="隶书" panose="02010509060101010101" charset="-122"/>
                <a:sym typeface="+mn-ea"/>
              </a:rPr>
              <a:t>背景介绍</a:t>
            </a:r>
            <a:endParaRPr lang="zh-CN" altLang="en-US" sz="4400" dirty="0">
              <a:solidFill>
                <a:srgbClr val="C00000"/>
              </a:solidFill>
              <a:latin typeface="方正清刻本悦宋简体" panose="02000000000000000000" pitchFamily="2" charset="-122"/>
              <a:ea typeface="方正清刻本悦宋简体" panose="02000000000000000000" pitchFamily="2" charset="-122"/>
              <a:cs typeface="隶书" panose="02010509060101010101" charset="-122"/>
              <a:sym typeface="+mn-ea"/>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3010656" y="1051718"/>
            <a:ext cx="6170687" cy="4754563"/>
            <a:chOff x="3099556" y="1460500"/>
            <a:chExt cx="6170687" cy="4754563"/>
          </a:xfrm>
        </p:grpSpPr>
        <p:pic>
          <p:nvPicPr>
            <p:cNvPr id="2" name="内容占位符 1"/>
            <p:cNvPicPr>
              <a:picLocks noChangeAspect="1"/>
            </p:cNvPicPr>
            <p:nvPr>
              <p:custDataLst>
                <p:tags r:id="rId2"/>
              </p:custDataLst>
            </p:nvPr>
          </p:nvPicPr>
          <p:blipFill>
            <a:blip r:embed="rId3" cstate="email"/>
            <a:stretch>
              <a:fillRect/>
            </a:stretch>
          </p:blipFill>
          <p:spPr>
            <a:xfrm>
              <a:off x="3099556" y="1460500"/>
              <a:ext cx="6170687" cy="4754563"/>
            </a:xfrm>
            <a:prstGeom prst="rect">
              <a:avLst/>
            </a:prstGeom>
          </p:spPr>
        </p:pic>
        <p:sp>
          <p:nvSpPr>
            <p:cNvPr id="3" name="标题 2"/>
            <p:cNvSpPr txBox="1"/>
            <p:nvPr>
              <p:custDataLst>
                <p:tags r:id="rId4"/>
              </p:custDataLst>
            </p:nvPr>
          </p:nvSpPr>
          <p:spPr>
            <a:xfrm>
              <a:off x="3099556" y="5596774"/>
              <a:ext cx="6170687" cy="618289"/>
            </a:xfrm>
            <a:prstGeom prst="rect">
              <a:avLst/>
            </a:prstGeom>
            <a:solidFill>
              <a:schemeClr val="bg1"/>
            </a:solidFill>
            <a:ln>
              <a:solidFill>
                <a:schemeClr val="tx1"/>
              </a:solidFill>
            </a:ln>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zh-CN" altLang="en-US" sz="3600">
                  <a:latin typeface="华文行楷" panose="02010800040101010101" pitchFamily="2" charset="-122"/>
                  <a:ea typeface="华文行楷" panose="02010800040101010101" pitchFamily="2" charset="-122"/>
                </a:rPr>
                <a:t>卓别林</a:t>
              </a:r>
              <a:r>
                <a:rPr lang="en-US" altLang="zh-CN" sz="3600">
                  <a:latin typeface="华文行楷" panose="02010800040101010101" pitchFamily="2" charset="-122"/>
                  <a:ea typeface="华文行楷" panose="02010800040101010101" pitchFamily="2" charset="-122"/>
                </a:rPr>
                <a:t>《</a:t>
              </a:r>
              <a:r>
                <a:rPr lang="zh-CN" altLang="en-US" sz="3600">
                  <a:latin typeface="华文行楷" panose="02010800040101010101" pitchFamily="2" charset="-122"/>
                  <a:ea typeface="华文行楷" panose="02010800040101010101" pitchFamily="2" charset="-122"/>
                </a:rPr>
                <a:t>摩登时代</a:t>
              </a:r>
              <a:r>
                <a:rPr lang="en-US" altLang="zh-CN" sz="3600">
                  <a:latin typeface="华文行楷" panose="02010800040101010101" pitchFamily="2" charset="-122"/>
                  <a:ea typeface="华文行楷" panose="02010800040101010101" pitchFamily="2" charset="-122"/>
                </a:rPr>
                <a:t>》</a:t>
              </a:r>
              <a:endParaRPr lang="zh-CN" altLang="en-US" sz="3600">
                <a:solidFill>
                  <a:srgbClr val="FF0000"/>
                </a:solidFill>
                <a:latin typeface="华文行楷" panose="02010800040101010101" pitchFamily="2" charset="-122"/>
                <a:ea typeface="华文行楷" panose="02010800040101010101" pitchFamily="2" charset="-122"/>
              </a:endParaRPr>
            </a:p>
          </p:txBody>
        </p:sp>
      </p:grpSp>
      <p:pic>
        <p:nvPicPr>
          <p:cNvPr id="5" name="内容占位符 13"/>
          <p:cNvPicPr>
            <a:picLocks noChangeAspect="1"/>
          </p:cNvPicPr>
          <p:nvPr>
            <p:custDataLst>
              <p:tags r:id="rId5"/>
            </p:custDataLst>
          </p:nvPr>
        </p:nvPicPr>
        <p:blipFill>
          <a:blip r:embed="rId6"/>
          <a:stretch>
            <a:fillRect/>
          </a:stretch>
        </p:blipFill>
        <p:spPr>
          <a:xfrm>
            <a:off x="633809" y="521983"/>
            <a:ext cx="5406000" cy="4155863"/>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custDataLst>
              <p:tags r:id="rId7"/>
            </p:custDataLst>
          </p:nvPr>
        </p:nvPicPr>
        <p:blipFill>
          <a:blip r:embed="rId8" cstate="email"/>
          <a:srcRect/>
          <a:stretch>
            <a:fillRect/>
          </a:stretch>
        </p:blipFill>
        <p:spPr>
          <a:xfrm>
            <a:off x="2256796" y="1465615"/>
            <a:ext cx="5237506" cy="4139897"/>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custDataLst>
              <p:tags r:id="rId9"/>
            </p:custDataLst>
          </p:nvPr>
        </p:nvPicPr>
        <p:blipFill>
          <a:blip r:embed="rId10"/>
          <a:stretch>
            <a:fillRect/>
          </a:stretch>
        </p:blipFill>
        <p:spPr>
          <a:xfrm>
            <a:off x="5370897" y="1287098"/>
            <a:ext cx="4280753" cy="525245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图片 7"/>
          <p:cNvPicPr>
            <a:picLocks noChangeAspect="1"/>
          </p:cNvPicPr>
          <p:nvPr>
            <p:custDataLst>
              <p:tags r:id="rId11"/>
            </p:custDataLst>
          </p:nvPr>
        </p:nvPicPr>
        <p:blipFill>
          <a:blip r:embed="rId12" cstate="email"/>
          <a:srcRect/>
          <a:stretch>
            <a:fillRect/>
          </a:stretch>
        </p:blipFill>
        <p:spPr>
          <a:xfrm>
            <a:off x="5487138" y="629490"/>
            <a:ext cx="6071790" cy="3721129"/>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New picture"/>
          <p:cNvPicPr/>
          <p:nvPr>
            <p:custDataLst>
              <p:tags r:id="rId13"/>
            </p:custDataLst>
          </p:nvPr>
        </p:nvPicPr>
        <p:blipFill>
          <a:blip r:embed="rId14"/>
          <a:stretch>
            <a:fillRect/>
          </a:stretch>
        </p:blipFill>
        <p:spPr>
          <a:xfrm>
            <a:off x="12280900" y="11137900"/>
            <a:ext cx="355600" cy="2540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4450"/>
          <p:cNvSpPr/>
          <p:nvPr>
            <p:custDataLst>
              <p:tags r:id="rId1"/>
            </p:custDataLst>
          </p:nvPr>
        </p:nvSpPr>
        <p:spPr>
          <a:xfrm>
            <a:off x="706894" y="1515802"/>
            <a:ext cx="10727919" cy="3822521"/>
          </a:xfrm>
          <a:prstGeom prst="rect">
            <a:avLst/>
          </a:prstGeom>
          <a:noFill/>
          <a:ln>
            <a:noFill/>
            <a:miter lim="800000"/>
          </a:ln>
        </p:spPr>
        <p:txBody>
          <a:bodyPr wrap="square">
            <a:spAutoFit/>
          </a:bodyPr>
          <a:lstStyle>
            <a:lvl1pPr marL="315595" indent="-315595" algn="l" defTabSz="1089025" rtl="0" eaLnBrk="1" fontAlgn="base" hangingPunct="1">
              <a:lnSpc>
                <a:spcPct val="100000"/>
              </a:lnSpc>
              <a:spcBef>
                <a:spcPts val="300"/>
              </a:spcBef>
              <a:spcAft>
                <a:spcPct val="0"/>
              </a:spcAft>
              <a:buClr>
                <a:schemeClr val="accent1"/>
              </a:buClr>
              <a:buSzPct val="80000"/>
              <a:buFont typeface="Wingdings 2" panose="05020102010507070707" pitchFamily="18" charset="2"/>
              <a:buChar char=""/>
              <a:defRPr kumimoji="0" lang="zh-CN" altLang="en-US" sz="3300" b="0" i="0" u="none" baseline="0">
                <a:solidFill>
                  <a:schemeClr val="tx1"/>
                </a:solidFill>
                <a:effectLst/>
                <a:latin typeface="Verdana" panose="020B0604030504040204" pitchFamily="34" charset="0"/>
                <a:ea typeface="宋体" panose="02010600030101010101" pitchFamily="2" charset="-122"/>
              </a:defRPr>
            </a:lvl1pPr>
            <a:lvl2pPr marL="652145" indent="-238125" algn="l" defTabSz="1089025" rtl="0" eaLnBrk="1" fontAlgn="base" hangingPunct="1">
              <a:lnSpc>
                <a:spcPct val="100000"/>
              </a:lnSpc>
              <a:spcBef>
                <a:spcPts val="300"/>
              </a:spcBef>
              <a:spcAft>
                <a:spcPct val="0"/>
              </a:spcAft>
              <a:buClr>
                <a:schemeClr val="accent1"/>
              </a:buClr>
              <a:buSzTx/>
              <a:buFont typeface="Verdana" panose="020B0604030504040204" pitchFamily="34" charset="0"/>
              <a:buChar char="◦"/>
              <a:defRPr kumimoji="0" lang="zh-CN" altLang="en-US" sz="2900" b="0" i="0" u="none" baseline="0">
                <a:solidFill>
                  <a:schemeClr val="tx1"/>
                </a:solidFill>
                <a:effectLst/>
                <a:latin typeface="Verdana" panose="020B0604030504040204" pitchFamily="34" charset="0"/>
                <a:ea typeface="宋体" panose="02010600030101010101" pitchFamily="2" charset="-122"/>
              </a:defRPr>
            </a:lvl2pPr>
            <a:lvl3pPr marL="935355" indent="-217805" algn="l" defTabSz="1089025" rtl="0" eaLnBrk="1" fontAlgn="base" hangingPunct="1">
              <a:lnSpc>
                <a:spcPct val="100000"/>
              </a:lnSpc>
              <a:spcBef>
                <a:spcPts val="300"/>
              </a:spcBef>
              <a:spcAft>
                <a:spcPct val="0"/>
              </a:spcAft>
              <a:buClr>
                <a:srgbClr val="ED3742"/>
              </a:buClr>
              <a:buSzTx/>
              <a:buFont typeface="Wingdings 2" panose="05020102010507070707" pitchFamily="18" charset="2"/>
              <a:buChar char=""/>
              <a:defRPr kumimoji="0" lang="zh-CN" altLang="en-US" sz="2600" b="0" i="0" u="none" baseline="0">
                <a:solidFill>
                  <a:schemeClr val="tx1"/>
                </a:solidFill>
                <a:effectLst/>
                <a:latin typeface="Verdana" panose="020B0604030504040204" pitchFamily="34" charset="0"/>
                <a:ea typeface="宋体" panose="02010600030101010101" pitchFamily="2" charset="-122"/>
              </a:defRPr>
            </a:lvl3pPr>
            <a:lvl4pPr marL="1219200" indent="-217805" algn="l" defTabSz="1089025" rtl="0" eaLnBrk="1" fontAlgn="base" hangingPunct="1">
              <a:lnSpc>
                <a:spcPct val="100000"/>
              </a:lnSpc>
              <a:spcBef>
                <a:spcPts val="260"/>
              </a:spcBef>
              <a:spcAft>
                <a:spcPct val="0"/>
              </a:spcAft>
              <a:buClr>
                <a:srgbClr val="ED3742"/>
              </a:buClr>
              <a:buSzPct val="112000"/>
              <a:buFont typeface="Verdana" panose="020B0604030504040204" pitchFamily="34" charset="0"/>
              <a:buChar char="◦"/>
              <a:defRPr kumimoji="0" lang="zh-CN" altLang="en-US" sz="2300" b="0" i="0" u="none" baseline="0">
                <a:solidFill>
                  <a:schemeClr val="tx1"/>
                </a:solidFill>
                <a:effectLst/>
                <a:latin typeface="Verdana" panose="020B0604030504040204" pitchFamily="34" charset="0"/>
                <a:ea typeface="宋体" panose="02010600030101010101" pitchFamily="2" charset="-122"/>
              </a:defRPr>
            </a:lvl4pPr>
            <a:lvl5pPr marL="1522095" indent="-215900" algn="l" defTabSz="1089025" rtl="0" eaLnBrk="1" fontAlgn="base" hangingPunct="1">
              <a:lnSpc>
                <a:spcPct val="100000"/>
              </a:lnSpc>
              <a:spcBef>
                <a:spcPts val="300"/>
              </a:spcBef>
              <a:spcAft>
                <a:spcPct val="0"/>
              </a:spcAft>
              <a:buClr>
                <a:srgbClr val="4A85BF"/>
              </a:buClr>
              <a:buSzTx/>
              <a:buFont typeface="Wingdings 2" panose="05020102010507070707" pitchFamily="18" charset="2"/>
              <a:buChar char=""/>
              <a:defRPr kumimoji="0" lang="zh-CN" altLang="en-US" sz="2100" b="0" i="0" u="none" baseline="0">
                <a:solidFill>
                  <a:schemeClr val="tx1"/>
                </a:solidFill>
                <a:effectLst/>
                <a:latin typeface="Verdana" panose="020B0604030504040204" pitchFamily="34" charset="0"/>
                <a:ea typeface="宋体" panose="02010600030101010101" pitchFamily="2" charset="-122"/>
              </a:defRPr>
            </a:lvl5pPr>
          </a:lstStyle>
          <a:p>
            <a:pPr marL="0" indent="0" defTabSz="911225">
              <a:lnSpc>
                <a:spcPct val="110000"/>
              </a:lnSpc>
              <a:buClr>
                <a:srgbClr val="F07F09"/>
              </a:buClr>
              <a:buFont typeface="Wingdings 2" panose="05020102010507070707" pitchFamily="18" charset="2"/>
              <a:buNone/>
            </a:pPr>
            <a:r>
              <a:rPr sz="2800" b="1" dirty="0">
                <a:ln w="9525" cap="flat" cmpd="sng" algn="ctr">
                  <a:noFill/>
                  <a:prstDash val="solid"/>
                  <a:round/>
                  <a:headEnd type="none" w="med" len="med"/>
                  <a:tailEnd type="none" w="med" len="med"/>
                </a:ln>
                <a:solidFill>
                  <a:srgbClr val="FF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       </a:t>
            </a:r>
            <a:r>
              <a:rPr sz="3600" b="1"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现代派文学</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是</a:t>
            </a:r>
            <a:r>
              <a:rPr lang="en-US" altLang="zh-CN"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19</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世纪</a:t>
            </a:r>
            <a:r>
              <a:rPr lang="en-US" altLang="zh-CN"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80</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年代出现的、</a:t>
            </a:r>
            <a:r>
              <a:rPr lang="en-US" altLang="zh-CN"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20</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世纪</a:t>
            </a:r>
            <a:r>
              <a:rPr lang="en-US" altLang="zh-CN"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20</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年代至</a:t>
            </a:r>
            <a:r>
              <a:rPr lang="en-US" altLang="zh-CN"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70</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年代在欧美繁荣的、遍及全球的众多文学流派的总称。它包括</a:t>
            </a:r>
            <a:r>
              <a:rPr sz="2800" b="1"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表现主义</a:t>
            </a:r>
            <a:r>
              <a:rPr sz="2800" b="1" dirty="0">
                <a:ln w="9525" cap="flat" cmpd="sng" algn="ctr">
                  <a:noFill/>
                  <a:prstDash val="solid"/>
                  <a:round/>
                  <a:headEnd type="none" w="med" len="med"/>
                  <a:tailEnd type="none" w="med" len="med"/>
                </a:ln>
                <a:solidFill>
                  <a:srgbClr val="323232"/>
                </a:solidFill>
                <a:latin typeface="华文楷体" panose="02010600040101010101" pitchFamily="2" charset="-122"/>
                <a:ea typeface="华文楷体" panose="02010600040101010101" pitchFamily="2" charset="-122"/>
                <a:cs typeface="Arial" panose="020B0604020202020204"/>
                <a:sym typeface="Wingdings" panose="05000000000000000000" charset="0"/>
              </a:rPr>
              <a:t>、</a:t>
            </a:r>
            <a:r>
              <a:rPr sz="2800" b="1"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意识流小说</a:t>
            </a:r>
            <a:r>
              <a:rPr sz="2800" b="1" dirty="0">
                <a:ln w="9525" cap="flat" cmpd="sng" algn="ctr">
                  <a:noFill/>
                  <a:prstDash val="solid"/>
                  <a:round/>
                  <a:headEnd type="none" w="med" len="med"/>
                  <a:tailEnd type="none" w="med" len="med"/>
                </a:ln>
                <a:solidFill>
                  <a:srgbClr val="323232"/>
                </a:solidFill>
                <a:latin typeface="华文楷体" panose="02010600040101010101" pitchFamily="2" charset="-122"/>
                <a:ea typeface="华文楷体" panose="02010600040101010101" pitchFamily="2" charset="-122"/>
                <a:cs typeface="Arial" panose="020B0604020202020204"/>
                <a:sym typeface="Wingdings" panose="05000000000000000000" charset="0"/>
              </a:rPr>
              <a:t>、</a:t>
            </a:r>
            <a:r>
              <a:rPr sz="2800" b="1"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荒诞派戏剧</a:t>
            </a:r>
            <a:r>
              <a:rPr sz="2800" b="1" dirty="0">
                <a:ln w="9525" cap="flat" cmpd="sng" algn="ctr">
                  <a:noFill/>
                  <a:prstDash val="solid"/>
                  <a:round/>
                  <a:headEnd type="none" w="med" len="med"/>
                  <a:tailEnd type="none" w="med" len="med"/>
                </a:ln>
                <a:solidFill>
                  <a:srgbClr val="323232"/>
                </a:solidFill>
                <a:latin typeface="华文楷体" panose="02010600040101010101" pitchFamily="2" charset="-122"/>
                <a:ea typeface="华文楷体" panose="02010600040101010101" pitchFamily="2" charset="-122"/>
                <a:cs typeface="Arial" panose="020B0604020202020204"/>
                <a:sym typeface="Wingdings" panose="05000000000000000000" charset="0"/>
              </a:rPr>
              <a:t>、</a:t>
            </a:r>
            <a:r>
              <a:rPr sz="2800" b="1"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魔幻现实主义</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等流派。</a:t>
            </a:r>
            <a:endPar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endParaRPr>
          </a:p>
          <a:p>
            <a:pPr marL="0" indent="0" defTabSz="911225">
              <a:lnSpc>
                <a:spcPct val="115000"/>
              </a:lnSpc>
              <a:spcBef>
                <a:spcPct val="50000"/>
              </a:spcBef>
              <a:buClrTx/>
              <a:buSzTx/>
              <a:buFont typeface="Wingdings 2" panose="05020102010507070707" pitchFamily="18" charset="2"/>
              <a:buNone/>
            </a:pP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       现代派文学不主张用作品去再现生活，</a:t>
            </a:r>
            <a:r>
              <a:rPr sz="2800" dirty="0">
                <a:ln w="9525" cap="flat" cmpd="sng" algn="ctr">
                  <a:noFill/>
                  <a:prstDash val="solid"/>
                  <a:round/>
                  <a:headEnd type="none" w="med" len="med"/>
                  <a:tailEnd type="none" w="med" len="med"/>
                </a:ln>
                <a:latin typeface="华文楷体" panose="02010600040101010101" pitchFamily="2" charset="-122"/>
                <a:ea typeface="华文楷体" panose="02010600040101010101" pitchFamily="2" charset="-122"/>
                <a:cs typeface="Arial" panose="020B0604020202020204"/>
                <a:sym typeface="Wingdings" panose="05000000000000000000" charset="0"/>
              </a:rPr>
              <a:t>而是</a:t>
            </a:r>
            <a:r>
              <a:rPr sz="2800"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提倡从人的心理感受出发，表现生活对人的压抑和扭曲。主要用象征性、荒诞性、意识流去表现荒诞的世界里异化的人的危机意识</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；在现代主义文学作品中，</a:t>
            </a:r>
            <a:r>
              <a:rPr sz="2800" b="1" u="sng" dirty="0">
                <a:ln w="9525" cap="flat" cmpd="sng" algn="ctr">
                  <a:noFill/>
                  <a:prstDash val="solid"/>
                  <a:round/>
                  <a:headEnd type="none" w="med" len="med"/>
                  <a:tailEnd type="none" w="med" len="med"/>
                </a:ln>
                <a:solidFill>
                  <a:srgbClr val="C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人物往往是变形的，故事往往是荒诞的，主题往往是绝望的</a:t>
            </a:r>
            <a:r>
              <a:rPr sz="2800" dirty="0">
                <a:ln w="9525" cap="flat" cmpd="sng" algn="ctr">
                  <a:noFill/>
                  <a:prstDash val="solid"/>
                  <a:round/>
                  <a:headEnd type="none" w="med" len="med"/>
                  <a:tailEnd type="none" w="med" len="med"/>
                </a:ln>
                <a:solidFill>
                  <a:srgbClr val="000000"/>
                </a:solidFill>
                <a:latin typeface="华文楷体" panose="02010600040101010101" pitchFamily="2" charset="-122"/>
                <a:ea typeface="华文楷体" panose="02010600040101010101" pitchFamily="2" charset="-122"/>
                <a:cs typeface="Arial" panose="020B0604020202020204"/>
                <a:sym typeface="Wingdings" panose="05000000000000000000" charset="0"/>
              </a:rPr>
              <a:t>。</a:t>
            </a:r>
            <a:endParaRPr sz="2800" dirty="0">
              <a:solidFill>
                <a:srgbClr val="000000"/>
              </a:solidFill>
              <a:latin typeface="华文楷体" panose="02010600040101010101" pitchFamily="2" charset="-122"/>
              <a:ea typeface="华文楷体" panose="02010600040101010101" pitchFamily="2" charset="-122"/>
              <a:cs typeface="Arial" panose="020B060402020202020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AS_UNIQUEID" val="484"/>
</p:tagLst>
</file>

<file path=ppt/tags/tag10.xml><?xml version="1.0" encoding="utf-8"?>
<p:tagLst xmlns:p="http://schemas.openxmlformats.org/presentationml/2006/main">
  <p:tag name="AS_UNIQUEID" val="494"/>
</p:tagLst>
</file>

<file path=ppt/tags/tag100.xml><?xml version="1.0" encoding="utf-8"?>
<p:tagLst xmlns:p="http://schemas.openxmlformats.org/presentationml/2006/main">
  <p:tag name="AS_UNIQUEID" val="560"/>
</p:tagLst>
</file>

<file path=ppt/tags/tag101.xml><?xml version="1.0" encoding="utf-8"?>
<p:tagLst xmlns:p="http://schemas.openxmlformats.org/presentationml/2006/main">
  <p:tag name="AS_UNIQUEID" val="561"/>
</p:tagLst>
</file>

<file path=ppt/tags/tag102.xml><?xml version="1.0" encoding="utf-8"?>
<p:tagLst xmlns:p="http://schemas.openxmlformats.org/presentationml/2006/main">
  <p:tag name="AS_UNIQUEID" val="562"/>
</p:tagLst>
</file>

<file path=ppt/tags/tag103.xml><?xml version="1.0" encoding="utf-8"?>
<p:tagLst xmlns:p="http://schemas.openxmlformats.org/presentationml/2006/main">
  <p:tag name="AS_UNIQUEID" val="563"/>
</p:tagLst>
</file>

<file path=ppt/tags/tag104.xml><?xml version="1.0" encoding="utf-8"?>
<p:tagLst xmlns:p="http://schemas.openxmlformats.org/presentationml/2006/main">
  <p:tag name="AS_UNIQUEID" val="564"/>
</p:tagLst>
</file>

<file path=ppt/tags/tag105.xml><?xml version="1.0" encoding="utf-8"?>
<p:tagLst xmlns:p="http://schemas.openxmlformats.org/presentationml/2006/main">
  <p:tag name="AS_UNIQUEID" val="683"/>
</p:tagLst>
</file>

<file path=ppt/tags/tag106.xml><?xml version="1.0" encoding="utf-8"?>
<p:tagLst xmlns:p="http://schemas.openxmlformats.org/presentationml/2006/main">
  <p:tag name="AS_UNIQUEID" val="566"/>
</p:tagLst>
</file>

<file path=ppt/tags/tag107.xml><?xml version="1.0" encoding="utf-8"?>
<p:tagLst xmlns:p="http://schemas.openxmlformats.org/presentationml/2006/main">
  <p:tag name="AS_UNIQUEID" val="567"/>
</p:tagLst>
</file>

<file path=ppt/tags/tag108.xml><?xml version="1.0" encoding="utf-8"?>
<p:tagLst xmlns:p="http://schemas.openxmlformats.org/presentationml/2006/main">
  <p:tag name="AS_UNIQUEID" val="568"/>
</p:tagLst>
</file>

<file path=ppt/tags/tag109.xml><?xml version="1.0" encoding="utf-8"?>
<p:tagLst xmlns:p="http://schemas.openxmlformats.org/presentationml/2006/main">
  <p:tag name="AS_UNIQUEID" val="294"/>
</p:tagLst>
</file>

<file path=ppt/tags/tag11.xml><?xml version="1.0" encoding="utf-8"?>
<p:tagLst xmlns:p="http://schemas.openxmlformats.org/presentationml/2006/main">
  <p:tag name="AS_UNIQUEID" val="496"/>
</p:tagLst>
</file>

<file path=ppt/tags/tag110.xml><?xml version="1.0" encoding="utf-8"?>
<p:tagLst xmlns:p="http://schemas.openxmlformats.org/presentationml/2006/main">
  <p:tag name="AS_UNIQUEID" val="570"/>
</p:tagLst>
</file>

<file path=ppt/tags/tag111.xml><?xml version="1.0" encoding="utf-8"?>
<p:tagLst xmlns:p="http://schemas.openxmlformats.org/presentationml/2006/main">
  <p:tag name="AS_UNIQUEID" val="377"/>
</p:tagLst>
</file>

<file path=ppt/tags/tag112.xml><?xml version="1.0" encoding="utf-8"?>
<p:tagLst xmlns:p="http://schemas.openxmlformats.org/presentationml/2006/main">
  <p:tag name="AS_UNIQUEID" val="375"/>
</p:tagLst>
</file>

<file path=ppt/tags/tag113.xml><?xml version="1.0" encoding="utf-8"?>
<p:tagLst xmlns:p="http://schemas.openxmlformats.org/presentationml/2006/main">
  <p:tag name="AS_UNIQUEID" val="306"/>
</p:tagLst>
</file>

<file path=ppt/tags/tag114.xml><?xml version="1.0" encoding="utf-8"?>
<p:tagLst xmlns:p="http://schemas.openxmlformats.org/presentationml/2006/main">
  <p:tag name="AS_UNIQUEID" val="307"/>
</p:tagLst>
</file>

<file path=ppt/tags/tag115.xml><?xml version="1.0" encoding="utf-8"?>
<p:tagLst xmlns:p="http://schemas.openxmlformats.org/presentationml/2006/main">
  <p:tag name="AS_UNIQUEID" val="308"/>
</p:tagLst>
</file>

<file path=ppt/tags/tag116.xml><?xml version="1.0" encoding="utf-8"?>
<p:tagLst xmlns:p="http://schemas.openxmlformats.org/presentationml/2006/main">
  <p:tag name="AS_UNIQUEID" val="309"/>
</p:tagLst>
</file>

<file path=ppt/tags/tag117.xml><?xml version="1.0" encoding="utf-8"?>
<p:tagLst xmlns:p="http://schemas.openxmlformats.org/presentationml/2006/main">
  <p:tag name="AS_UNIQUEID" val="310"/>
</p:tagLst>
</file>

<file path=ppt/tags/tag118.xml><?xml version="1.0" encoding="utf-8"?>
<p:tagLst xmlns:p="http://schemas.openxmlformats.org/presentationml/2006/main">
  <p:tag name="AS_UNIQUEID" val="311"/>
</p:tagLst>
</file>

<file path=ppt/tags/tag119.xml><?xml version="1.0" encoding="utf-8"?>
<p:tagLst xmlns:p="http://schemas.openxmlformats.org/presentationml/2006/main">
  <p:tag name="AS_UNIQUEID" val="312"/>
</p:tagLst>
</file>

<file path=ppt/tags/tag12.xml><?xml version="1.0" encoding="utf-8"?>
<p:tagLst xmlns:p="http://schemas.openxmlformats.org/presentationml/2006/main">
  <p:tag name="AS_UNIQUEID" val="497"/>
</p:tagLst>
</file>

<file path=ppt/tags/tag120.xml><?xml version="1.0" encoding="utf-8"?>
<p:tagLst xmlns:p="http://schemas.openxmlformats.org/presentationml/2006/main">
  <p:tag name="AS_UNIQUEID" val="313"/>
</p:tagLst>
</file>

<file path=ppt/tags/tag121.xml><?xml version="1.0" encoding="utf-8"?>
<p:tagLst xmlns:p="http://schemas.openxmlformats.org/presentationml/2006/main">
  <p:tag name="AS_UNIQUEID" val="315"/>
</p:tagLst>
</file>

<file path=ppt/tags/tag122.xml><?xml version="1.0" encoding="utf-8"?>
<p:tagLst xmlns:p="http://schemas.openxmlformats.org/presentationml/2006/main">
  <p:tag name="AS_UNIQUEID" val="694"/>
</p:tagLst>
</file>

<file path=ppt/tags/tag123.xml><?xml version="1.0" encoding="utf-8"?>
<p:tagLst xmlns:p="http://schemas.openxmlformats.org/presentationml/2006/main">
  <p:tag name="AS_UNIQUEID" val="695"/>
</p:tagLst>
</file>

<file path=ppt/tags/tag124.xml><?xml version="1.0" encoding="utf-8"?>
<p:tagLst xmlns:p="http://schemas.openxmlformats.org/presentationml/2006/main">
  <p:tag name="AS_UNIQUEID" val="696"/>
</p:tagLst>
</file>

<file path=ppt/tags/tag125.xml><?xml version="1.0" encoding="utf-8"?>
<p:tagLst xmlns:p="http://schemas.openxmlformats.org/presentationml/2006/main">
  <p:tag name="AS_UNIQUEID" val="697"/>
</p:tagLst>
</file>

<file path=ppt/tags/tag126.xml><?xml version="1.0" encoding="utf-8"?>
<p:tagLst xmlns:p="http://schemas.openxmlformats.org/presentationml/2006/main">
  <p:tag name="AS_UNIQUEID" val="698"/>
</p:tagLst>
</file>

<file path=ppt/tags/tag127.xml><?xml version="1.0" encoding="utf-8"?>
<p:tagLst xmlns:p="http://schemas.openxmlformats.org/presentationml/2006/main">
  <p:tag name="AS_UNIQUEID" val="699"/>
</p:tagLst>
</file>

<file path=ppt/tags/tag128.xml><?xml version="1.0" encoding="utf-8"?>
<p:tagLst xmlns:p="http://schemas.openxmlformats.org/presentationml/2006/main">
  <p:tag name="AS_UNIQUEID" val="700"/>
</p:tagLst>
</file>

<file path=ppt/tags/tag129.xml><?xml version="1.0" encoding="utf-8"?>
<p:tagLst xmlns:p="http://schemas.openxmlformats.org/presentationml/2006/main">
  <p:tag name="AS_UNIQUEID" val="701"/>
</p:tagLst>
</file>

<file path=ppt/tags/tag13.xml><?xml version="1.0" encoding="utf-8"?>
<p:tagLst xmlns:p="http://schemas.openxmlformats.org/presentationml/2006/main">
  <p:tag name="AS_UNIQUEID" val="498"/>
</p:tagLst>
</file>

<file path=ppt/tags/tag130.xml><?xml version="1.0" encoding="utf-8"?>
<p:tagLst xmlns:p="http://schemas.openxmlformats.org/presentationml/2006/main">
  <p:tag name="AS_UNIQUEID" val="702"/>
</p:tagLst>
</file>

<file path=ppt/tags/tag131.xml><?xml version="1.0" encoding="utf-8"?>
<p:tagLst xmlns:p="http://schemas.openxmlformats.org/presentationml/2006/main">
  <p:tag name="AS_UNIQUEID" val="703"/>
</p:tagLst>
</file>

<file path=ppt/tags/tag132.xml><?xml version="1.0" encoding="utf-8"?>
<p:tagLst xmlns:p="http://schemas.openxmlformats.org/presentationml/2006/main">
  <p:tag name="AS_UNIQUEID" val="704"/>
</p:tagLst>
</file>

<file path=ppt/tags/tag133.xml><?xml version="1.0" encoding="utf-8"?>
<p:tagLst xmlns:p="http://schemas.openxmlformats.org/presentationml/2006/main">
  <p:tag name="AS_UNIQUEID" val="705"/>
</p:tagLst>
</file>

<file path=ppt/tags/tag134.xml><?xml version="1.0" encoding="utf-8"?>
<p:tagLst xmlns:p="http://schemas.openxmlformats.org/presentationml/2006/main">
  <p:tag name="AS_UNIQUEID" val="706"/>
</p:tagLst>
</file>

<file path=ppt/tags/tag135.xml><?xml version="1.0" encoding="utf-8"?>
<p:tagLst xmlns:p="http://schemas.openxmlformats.org/presentationml/2006/main">
  <p:tag name="AS_UNIQUEID" val="707"/>
</p:tagLst>
</file>

<file path=ppt/tags/tag136.xml><?xml version="1.0" encoding="utf-8"?>
<p:tagLst xmlns:p="http://schemas.openxmlformats.org/presentationml/2006/main">
  <p:tag name="AS_UNIQUEID" val="690"/>
</p:tagLst>
</file>

<file path=ppt/tags/tag137.xml><?xml version="1.0" encoding="utf-8"?>
<p:tagLst xmlns:p="http://schemas.openxmlformats.org/presentationml/2006/main">
  <p:tag name="AS_UNIQUEID" val="691"/>
</p:tagLst>
</file>

<file path=ppt/tags/tag138.xml><?xml version="1.0" encoding="utf-8"?>
<p:tagLst xmlns:p="http://schemas.openxmlformats.org/presentationml/2006/main">
  <p:tag name="AS_UNIQUEID" val="692"/>
</p:tagLst>
</file>

<file path=ppt/tags/tag139.xml><?xml version="1.0" encoding="utf-8"?>
<p:tagLst xmlns:p="http://schemas.openxmlformats.org/presentationml/2006/main">
  <p:tag name="AS_UNIQUEID" val="323"/>
</p:tagLst>
</file>

<file path=ppt/tags/tag14.xml><?xml version="1.0" encoding="utf-8"?>
<p:tagLst xmlns:p="http://schemas.openxmlformats.org/presentationml/2006/main">
  <p:tag name="AS_UNIQUEID" val="499"/>
</p:tagLst>
</file>

<file path=ppt/tags/tag140.xml><?xml version="1.0" encoding="utf-8"?>
<p:tagLst xmlns:p="http://schemas.openxmlformats.org/presentationml/2006/main">
  <p:tag name="AS_UNIQUEID" val="324"/>
</p:tagLst>
</file>

<file path=ppt/tags/tag141.xml><?xml version="1.0" encoding="utf-8"?>
<p:tagLst xmlns:p="http://schemas.openxmlformats.org/presentationml/2006/main">
  <p:tag name="AS_UNIQUEID" val="325"/>
</p:tagLst>
</file>

<file path=ppt/tags/tag142.xml><?xml version="1.0" encoding="utf-8"?>
<p:tagLst xmlns:p="http://schemas.openxmlformats.org/presentationml/2006/main">
  <p:tag name="AS_UNIQUEID" val="278"/>
</p:tagLst>
</file>

<file path=ppt/tags/tag143.xml><?xml version="1.0" encoding="utf-8"?>
<p:tagLst xmlns:p="http://schemas.openxmlformats.org/presentationml/2006/main">
  <p:tag name="AS_UNIQUEID" val="279"/>
</p:tagLst>
</file>

<file path=ppt/tags/tag144.xml><?xml version="1.0" encoding="utf-8"?>
<p:tagLst xmlns:p="http://schemas.openxmlformats.org/presentationml/2006/main">
  <p:tag name="AS_UNIQUEID" val="287"/>
</p:tagLst>
</file>

<file path=ppt/tags/tag145.xml><?xml version="1.0" encoding="utf-8"?>
<p:tagLst xmlns:p="http://schemas.openxmlformats.org/presentationml/2006/main">
  <p:tag name="AS_UNIQUEID" val="288"/>
</p:tagLst>
</file>

<file path=ppt/tags/tag146.xml><?xml version="1.0" encoding="utf-8"?>
<p:tagLst xmlns:p="http://schemas.openxmlformats.org/presentationml/2006/main">
  <p:tag name="AS_UNIQUEID" val="289"/>
</p:tagLst>
</file>

<file path=ppt/tags/tag147.xml><?xml version="1.0" encoding="utf-8"?>
<p:tagLst xmlns:p="http://schemas.openxmlformats.org/presentationml/2006/main">
  <p:tag name="AS_UNIQUEID" val="290"/>
</p:tagLst>
</file>

<file path=ppt/tags/tag148.xml><?xml version="1.0" encoding="utf-8"?>
<p:tagLst xmlns:p="http://schemas.openxmlformats.org/presentationml/2006/main">
  <p:tag name="AS_UNIQUEID" val="291"/>
</p:tagLst>
</file>

<file path=ppt/tags/tag149.xml><?xml version="1.0" encoding="utf-8"?>
<p:tagLst xmlns:p="http://schemas.openxmlformats.org/presentationml/2006/main">
  <p:tag name="AS_UNIQUEID" val="292"/>
</p:tagLst>
</file>

<file path=ppt/tags/tag15.xml><?xml version="1.0" encoding="utf-8"?>
<p:tagLst xmlns:p="http://schemas.openxmlformats.org/presentationml/2006/main">
  <p:tag name="AS_UNIQUEID" val="500"/>
</p:tagLst>
</file>

<file path=ppt/tags/tag150.xml><?xml version="1.0" encoding="utf-8"?>
<p:tagLst xmlns:p="http://schemas.openxmlformats.org/presentationml/2006/main">
  <p:tag name="AS_UNIQUEID" val="712"/>
</p:tagLst>
</file>

<file path=ppt/tags/tag151.xml><?xml version="1.0" encoding="utf-8"?>
<p:tagLst xmlns:p="http://schemas.openxmlformats.org/presentationml/2006/main">
  <p:tag name="AS_UNIQUEID" val="713"/>
</p:tagLst>
</file>

<file path=ppt/tags/tag152.xml><?xml version="1.0" encoding="utf-8"?>
<p:tagLst xmlns:p="http://schemas.openxmlformats.org/presentationml/2006/main">
  <p:tag name="AS_UNIQUEID" val="714"/>
</p:tagLst>
</file>

<file path=ppt/tags/tag153.xml><?xml version="1.0" encoding="utf-8"?>
<p:tagLst xmlns:p="http://schemas.openxmlformats.org/presentationml/2006/main">
  <p:tag name="AS_UNIQUEID" val="720"/>
</p:tagLst>
</file>

<file path=ppt/tags/tag154.xml><?xml version="1.0" encoding="utf-8"?>
<p:tagLst xmlns:p="http://schemas.openxmlformats.org/presentationml/2006/main">
  <p:tag name="AS_UNIQUEID" val="721"/>
</p:tagLst>
</file>

<file path=ppt/tags/tag155.xml><?xml version="1.0" encoding="utf-8"?>
<p:tagLst xmlns:p="http://schemas.openxmlformats.org/presentationml/2006/main">
  <p:tag name="AS_UNIQUEID" val="722"/>
</p:tagLst>
</file>

<file path=ppt/tags/tag156.xml><?xml version="1.0" encoding="utf-8"?>
<p:tagLst xmlns:p="http://schemas.openxmlformats.org/presentationml/2006/main">
  <p:tag name="AS_UNIQUEID" val="723"/>
</p:tagLst>
</file>

<file path=ppt/tags/tag157.xml><?xml version="1.0" encoding="utf-8"?>
<p:tagLst xmlns:p="http://schemas.openxmlformats.org/presentationml/2006/main">
  <p:tag name="AS_UNIQUEID" val="724"/>
</p:tagLst>
</file>

<file path=ppt/tags/tag158.xml><?xml version="1.0" encoding="utf-8"?>
<p:tagLst xmlns:p="http://schemas.openxmlformats.org/presentationml/2006/main">
  <p:tag name="AS_UNIQUEID" val="725"/>
</p:tagLst>
</file>

<file path=ppt/tags/tag159.xml><?xml version="1.0" encoding="utf-8"?>
<p:tagLst xmlns:p="http://schemas.openxmlformats.org/presentationml/2006/main">
  <p:tag name="AS_UNIQUEID" val="726"/>
</p:tagLst>
</file>

<file path=ppt/tags/tag16.xml><?xml version="1.0" encoding="utf-8"?>
<p:tagLst xmlns:p="http://schemas.openxmlformats.org/presentationml/2006/main">
  <p:tag name="AS_UNIQUEID" val="501"/>
</p:tagLst>
</file>

<file path=ppt/tags/tag160.xml><?xml version="1.0" encoding="utf-8"?>
<p:tagLst xmlns:p="http://schemas.openxmlformats.org/presentationml/2006/main">
  <p:tag name="AS_UNIQUEID" val="727"/>
</p:tagLst>
</file>

<file path=ppt/tags/tag161.xml><?xml version="1.0" encoding="utf-8"?>
<p:tagLst xmlns:p="http://schemas.openxmlformats.org/presentationml/2006/main">
  <p:tag name="AS_UNIQUEID" val="728"/>
</p:tagLst>
</file>

<file path=ppt/tags/tag162.xml><?xml version="1.0" encoding="utf-8"?>
<p:tagLst xmlns:p="http://schemas.openxmlformats.org/presentationml/2006/main">
  <p:tag name="AS_UNIQUEID" val="729"/>
</p:tagLst>
</file>

<file path=ppt/tags/tag163.xml><?xml version="1.0" encoding="utf-8"?>
<p:tagLst xmlns:p="http://schemas.openxmlformats.org/presentationml/2006/main">
  <p:tag name="AS_UNIQUEID" val="730"/>
</p:tagLst>
</file>

<file path=ppt/tags/tag164.xml><?xml version="1.0" encoding="utf-8"?>
<p:tagLst xmlns:p="http://schemas.openxmlformats.org/presentationml/2006/main">
  <p:tag name="AS_UNIQUEID" val="731"/>
</p:tagLst>
</file>

<file path=ppt/tags/tag165.xml><?xml version="1.0" encoding="utf-8"?>
<p:tagLst xmlns:p="http://schemas.openxmlformats.org/presentationml/2006/main">
  <p:tag name="AS_UNIQUEID" val="732"/>
</p:tagLst>
</file>

<file path=ppt/tags/tag166.xml><?xml version="1.0" encoding="utf-8"?>
<p:tagLst xmlns:p="http://schemas.openxmlformats.org/presentationml/2006/main">
  <p:tag name="AS_UNIQUEID" val="733"/>
</p:tagLst>
</file>

<file path=ppt/tags/tag167.xml><?xml version="1.0" encoding="utf-8"?>
<p:tagLst xmlns:p="http://schemas.openxmlformats.org/presentationml/2006/main">
  <p:tag name="AS_UNIQUEID" val="348"/>
</p:tagLst>
</file>

<file path=ppt/tags/tag168.xml><?xml version="1.0" encoding="utf-8"?>
<p:tagLst xmlns:p="http://schemas.openxmlformats.org/presentationml/2006/main">
  <p:tag name="AS_UNIQUEID" val="716"/>
</p:tagLst>
</file>

<file path=ppt/tags/tag169.xml><?xml version="1.0" encoding="utf-8"?>
<p:tagLst xmlns:p="http://schemas.openxmlformats.org/presentationml/2006/main">
  <p:tag name="AS_UNIQUEID" val="717"/>
</p:tagLst>
</file>

<file path=ppt/tags/tag17.xml><?xml version="1.0" encoding="utf-8"?>
<p:tagLst xmlns:p="http://schemas.openxmlformats.org/presentationml/2006/main">
  <p:tag name="AS_UNIQUEID" val="502"/>
</p:tagLst>
</file>

<file path=ppt/tags/tag170.xml><?xml version="1.0" encoding="utf-8"?>
<p:tagLst xmlns:p="http://schemas.openxmlformats.org/presentationml/2006/main">
  <p:tag name="AS_UNIQUEID" val="718"/>
</p:tagLst>
</file>

<file path=ppt/tags/tag171.xml><?xml version="1.0" encoding="utf-8"?>
<p:tagLst xmlns:p="http://schemas.openxmlformats.org/presentationml/2006/main">
  <p:tag name="AS_UNIQUEID" val="330"/>
</p:tagLst>
</file>

<file path=ppt/tags/tag172.xml><?xml version="1.0" encoding="utf-8"?>
<p:tagLst xmlns:p="http://schemas.openxmlformats.org/presentationml/2006/main">
  <p:tag name="AS_UNIQUEID" val="331"/>
</p:tagLst>
</file>

<file path=ppt/tags/tag173.xml><?xml version="1.0" encoding="utf-8"?>
<p:tagLst xmlns:p="http://schemas.openxmlformats.org/presentationml/2006/main">
  <p:tag name="AS_UNIQUEID" val="332"/>
</p:tagLst>
</file>

<file path=ppt/tags/tag174.xml><?xml version="1.0" encoding="utf-8"?>
<p:tagLst xmlns:p="http://schemas.openxmlformats.org/presentationml/2006/main">
  <p:tag name="AS_UNIQUEID" val="333"/>
</p:tagLst>
</file>

<file path=ppt/tags/tag175.xml><?xml version="1.0" encoding="utf-8"?>
<p:tagLst xmlns:p="http://schemas.openxmlformats.org/presentationml/2006/main">
  <p:tag name="AS_UNIQUEID" val="334"/>
</p:tagLst>
</file>

<file path=ppt/tags/tag176.xml><?xml version="1.0" encoding="utf-8"?>
<p:tagLst xmlns:p="http://schemas.openxmlformats.org/presentationml/2006/main">
  <p:tag name="AS_UNIQUEID" val="336"/>
</p:tagLst>
</file>

<file path=ppt/tags/tag177.xml><?xml version="1.0" encoding="utf-8"?>
<p:tagLst xmlns:p="http://schemas.openxmlformats.org/presentationml/2006/main">
  <p:tag name="AS_UNIQUEID" val="337"/>
</p:tagLst>
</file>

<file path=ppt/tags/tag178.xml><?xml version="1.0" encoding="utf-8"?>
<p:tagLst xmlns:p="http://schemas.openxmlformats.org/presentationml/2006/main">
  <p:tag name="AS_UNIQUEID" val="338"/>
</p:tagLst>
</file>

<file path=ppt/tags/tag179.xml><?xml version="1.0" encoding="utf-8"?>
<p:tagLst xmlns:p="http://schemas.openxmlformats.org/presentationml/2006/main">
  <p:tag name="AS_UNIQUEID" val="339"/>
</p:tagLst>
</file>

<file path=ppt/tags/tag18.xml><?xml version="1.0" encoding="utf-8"?>
<p:tagLst xmlns:p="http://schemas.openxmlformats.org/presentationml/2006/main">
  <p:tag name="AS_UNIQUEID" val="503"/>
</p:tagLst>
</file>

<file path=ppt/tags/tag180.xml><?xml version="1.0" encoding="utf-8"?>
<p:tagLst xmlns:p="http://schemas.openxmlformats.org/presentationml/2006/main">
  <p:tag name="AS_UNIQUEID" val="341"/>
</p:tagLst>
</file>

<file path=ppt/tags/tag181.xml><?xml version="1.0" encoding="utf-8"?>
<p:tagLst xmlns:p="http://schemas.openxmlformats.org/presentationml/2006/main">
  <p:tag name="AS_UNIQUEID" val="342"/>
</p:tagLst>
</file>

<file path=ppt/tags/tag182.xml><?xml version="1.0" encoding="utf-8"?>
<p:tagLst xmlns:p="http://schemas.openxmlformats.org/presentationml/2006/main">
  <p:tag name="AS_UNIQUEID" val="343"/>
</p:tagLst>
</file>

<file path=ppt/tags/tag183.xml><?xml version="1.0" encoding="utf-8"?>
<p:tagLst xmlns:p="http://schemas.openxmlformats.org/presentationml/2006/main">
  <p:tag name="AS_UNIQUEID" val="344"/>
</p:tagLst>
</file>

<file path=ppt/tags/tag184.xml><?xml version="1.0" encoding="utf-8"?>
<p:tagLst xmlns:p="http://schemas.openxmlformats.org/presentationml/2006/main">
  <p:tag name="AS_UNIQUEID" val="346"/>
</p:tagLst>
</file>

<file path=ppt/tags/tag185.xml><?xml version="1.0" encoding="utf-8"?>
<p:tagLst xmlns:p="http://schemas.openxmlformats.org/presentationml/2006/main">
  <p:tag name="AS_UNIQUEID" val="614"/>
</p:tagLst>
</file>

<file path=ppt/tags/tag186.xml><?xml version="1.0" encoding="utf-8"?>
<p:tagLst xmlns:p="http://schemas.openxmlformats.org/presentationml/2006/main">
  <p:tag name="AS_UNIQUEID" val="615"/>
</p:tagLst>
</file>

<file path=ppt/tags/tag187.xml><?xml version="1.0" encoding="utf-8"?>
<p:tagLst xmlns:p="http://schemas.openxmlformats.org/presentationml/2006/main">
  <p:tag name="AS_UNIQUEID" val="53"/>
</p:tagLst>
</file>

<file path=ppt/tags/tag188.xml><?xml version="1.0" encoding="utf-8"?>
<p:tagLst xmlns:p="http://schemas.openxmlformats.org/presentationml/2006/main">
  <p:tag name="AS_UNIQUEID" val="354"/>
</p:tagLst>
</file>

<file path=ppt/tags/tag189.xml><?xml version="1.0" encoding="utf-8"?>
<p:tagLst xmlns:p="http://schemas.openxmlformats.org/presentationml/2006/main">
  <p:tag name="AS_UNIQUEID" val="617"/>
</p:tagLst>
</file>

<file path=ppt/tags/tag19.xml><?xml version="1.0" encoding="utf-8"?>
<p:tagLst xmlns:p="http://schemas.openxmlformats.org/presentationml/2006/main">
  <p:tag name="AS_UNIQUEID" val="505"/>
</p:tagLst>
</file>

<file path=ppt/tags/tag190.xml><?xml version="1.0" encoding="utf-8"?>
<p:tagLst xmlns:p="http://schemas.openxmlformats.org/presentationml/2006/main">
  <p:tag name="AS_UNIQUEID" val="618"/>
</p:tagLst>
</file>

<file path=ppt/tags/tag191.xml><?xml version="1.0" encoding="utf-8"?>
<p:tagLst xmlns:p="http://schemas.openxmlformats.org/presentationml/2006/main">
  <p:tag name="AS_UNIQUEID" val="620"/>
</p:tagLst>
</file>

<file path=ppt/tags/tag192.xml><?xml version="1.0" encoding="utf-8"?>
<p:tagLst xmlns:p="http://schemas.openxmlformats.org/presentationml/2006/main">
  <p:tag name="AS_UNIQUEID" val="621"/>
</p:tagLst>
</file>

<file path=ppt/tags/tag193.xml><?xml version="1.0" encoding="utf-8"?>
<p:tagLst xmlns:p="http://schemas.openxmlformats.org/presentationml/2006/main">
  <p:tag name="AS_UNIQUEID" val="622"/>
</p:tagLst>
</file>

<file path=ppt/tags/tag194.xml><?xml version="1.0" encoding="utf-8"?>
<p:tagLst xmlns:p="http://schemas.openxmlformats.org/presentationml/2006/main">
  <p:tag name="AS_UNIQUEID" val="320"/>
</p:tagLst>
</file>

<file path=ppt/tags/tag195.xml><?xml version="1.0" encoding="utf-8"?>
<p:tagLst xmlns:p="http://schemas.openxmlformats.org/presentationml/2006/main">
  <p:tag name="AS_UNIQUEID" val="743"/>
</p:tagLst>
</file>

<file path=ppt/tags/tag196.xml><?xml version="1.0" encoding="utf-8"?>
<p:tagLst xmlns:p="http://schemas.openxmlformats.org/presentationml/2006/main">
  <p:tag name="AS_UNIQUEID" val="744"/>
  <p:tag name="KSO_WM_UNIT_PLACING_PICTURE_USER_VIEWPORT" val="{&quot;height&quot;:4845,&quot;width&quot;:6555}"/>
  <p:tag name="REFSHAPE" val="638722324"/>
</p:tagLst>
</file>

<file path=ppt/tags/tag197.xml><?xml version="1.0" encoding="utf-8"?>
<p:tagLst xmlns:p="http://schemas.openxmlformats.org/presentationml/2006/main">
  <p:tag name="AS_UNIQUEID" val="745"/>
</p:tagLst>
</file>

<file path=ppt/tags/tag198.xml><?xml version="1.0" encoding="utf-8"?>
<p:tagLst xmlns:p="http://schemas.openxmlformats.org/presentationml/2006/main">
  <p:tag name="AS_UNIQUEID" val="746"/>
</p:tagLst>
</file>

<file path=ppt/tags/tag199.xml><?xml version="1.0" encoding="utf-8"?>
<p:tagLst xmlns:p="http://schemas.openxmlformats.org/presentationml/2006/main">
  <p:tag name="AS_UNIQUEID" val="747"/>
</p:tagLst>
</file>

<file path=ppt/tags/tag2.xml><?xml version="1.0" encoding="utf-8"?>
<p:tagLst xmlns:p="http://schemas.openxmlformats.org/presentationml/2006/main">
  <p:tag name="AS_UNIQUEID" val="485"/>
</p:tagLst>
</file>

<file path=ppt/tags/tag20.xml><?xml version="1.0" encoding="utf-8"?>
<p:tagLst xmlns:p="http://schemas.openxmlformats.org/presentationml/2006/main">
  <p:tag name="AS_UNIQUEID" val="506"/>
</p:tagLst>
</file>

<file path=ppt/tags/tag200.xml><?xml version="1.0" encoding="utf-8"?>
<p:tagLst xmlns:p="http://schemas.openxmlformats.org/presentationml/2006/main">
  <p:tag name="AS_UNIQUEID" val="749"/>
</p:tagLst>
</file>

<file path=ppt/tags/tag201.xml><?xml version="1.0" encoding="utf-8"?>
<p:tagLst xmlns:p="http://schemas.openxmlformats.org/presentationml/2006/main">
  <p:tag name="AS_UNIQUEID" val="750"/>
</p:tagLst>
</file>

<file path=ppt/tags/tag202.xml><?xml version="1.0" encoding="utf-8"?>
<p:tagLst xmlns:p="http://schemas.openxmlformats.org/presentationml/2006/main">
  <p:tag name="AS_UNIQUEID" val="603"/>
</p:tagLst>
</file>

<file path=ppt/tags/tag203.xml><?xml version="1.0" encoding="utf-8"?>
<p:tagLst xmlns:p="http://schemas.openxmlformats.org/presentationml/2006/main">
  <p:tag name="AS_UNIQUEID" val="429"/>
</p:tagLst>
</file>

<file path=ppt/tags/tag204.xml><?xml version="1.0" encoding="utf-8"?>
<p:tagLst xmlns:p="http://schemas.openxmlformats.org/presentationml/2006/main">
  <p:tag name="AS_UNIQUEID" val="430"/>
</p:tagLst>
</file>

<file path=ppt/tags/tag205.xml><?xml version="1.0" encoding="utf-8"?>
<p:tagLst xmlns:p="http://schemas.openxmlformats.org/presentationml/2006/main">
  <p:tag name="AS_UNIQUEID" val="431"/>
</p:tagLst>
</file>

<file path=ppt/tags/tag206.xml><?xml version="1.0" encoding="utf-8"?>
<p:tagLst xmlns:p="http://schemas.openxmlformats.org/presentationml/2006/main">
  <p:tag name="AS_UNIQUEID" val="432"/>
</p:tagLst>
</file>

<file path=ppt/tags/tag207.xml><?xml version="1.0" encoding="utf-8"?>
<p:tagLst xmlns:p="http://schemas.openxmlformats.org/presentationml/2006/main">
  <p:tag name="AS_UNIQUEID" val="433"/>
</p:tagLst>
</file>

<file path=ppt/tags/tag208.xml><?xml version="1.0" encoding="utf-8"?>
<p:tagLst xmlns:p="http://schemas.openxmlformats.org/presentationml/2006/main">
  <p:tag name="AS_UNIQUEID" val="434"/>
</p:tagLst>
</file>

<file path=ppt/tags/tag209.xml><?xml version="1.0" encoding="utf-8"?>
<p:tagLst xmlns:p="http://schemas.openxmlformats.org/presentationml/2006/main">
  <p:tag name="AS_UNIQUEID" val="604"/>
</p:tagLst>
</file>

<file path=ppt/tags/tag21.xml><?xml version="1.0" encoding="utf-8"?>
<p:tagLst xmlns:p="http://schemas.openxmlformats.org/presentationml/2006/main">
  <p:tag name="AS_UNIQUEID" val="507"/>
</p:tagLst>
</file>

<file path=ppt/tags/tag210.xml><?xml version="1.0" encoding="utf-8"?>
<p:tagLst xmlns:p="http://schemas.openxmlformats.org/presentationml/2006/main">
  <p:tag name="AS_UNIQUEID" val="605"/>
</p:tagLst>
</file>

<file path=ppt/tags/tag211.xml><?xml version="1.0" encoding="utf-8"?>
<p:tagLst xmlns:p="http://schemas.openxmlformats.org/presentationml/2006/main">
  <p:tag name="AS_UNIQUEID" val="607"/>
</p:tagLst>
</file>

<file path=ppt/tags/tag212.xml><?xml version="1.0" encoding="utf-8"?>
<p:tagLst xmlns:p="http://schemas.openxmlformats.org/presentationml/2006/main">
  <p:tag name="AS_UNIQUEID" val="436"/>
</p:tagLst>
</file>

<file path=ppt/tags/tag213.xml><?xml version="1.0" encoding="utf-8"?>
<p:tagLst xmlns:p="http://schemas.openxmlformats.org/presentationml/2006/main">
  <p:tag name="AS_UNIQUEID" val="608"/>
</p:tagLst>
</file>

<file path=ppt/tags/tag214.xml><?xml version="1.0" encoding="utf-8"?>
<p:tagLst xmlns:p="http://schemas.openxmlformats.org/presentationml/2006/main">
  <p:tag name="AS_UNIQUEID" val="438"/>
</p:tagLst>
</file>

<file path=ppt/tags/tag215.xml><?xml version="1.0" encoding="utf-8"?>
<p:tagLst xmlns:p="http://schemas.openxmlformats.org/presentationml/2006/main">
  <p:tag name="AS_UNIQUEID" val="440"/>
</p:tagLst>
</file>

<file path=ppt/tags/tag216.xml><?xml version="1.0" encoding="utf-8"?>
<p:tagLst xmlns:p="http://schemas.openxmlformats.org/presentationml/2006/main">
  <p:tag name="AS_UNIQUEID" val="439"/>
</p:tagLst>
</file>

<file path=ppt/tags/tag217.xml><?xml version="1.0" encoding="utf-8"?>
<p:tagLst xmlns:p="http://schemas.openxmlformats.org/presentationml/2006/main">
  <p:tag name="AS_UNIQUEID" val="755"/>
</p:tagLst>
</file>

<file path=ppt/tags/tag218.xml><?xml version="1.0" encoding="utf-8"?>
<p:tagLst xmlns:p="http://schemas.openxmlformats.org/presentationml/2006/main">
  <p:tag name="AS_UNIQUEID" val="756"/>
</p:tagLst>
</file>

<file path=ppt/tags/tag219.xml><?xml version="1.0" encoding="utf-8"?>
<p:tagLst xmlns:p="http://schemas.openxmlformats.org/presentationml/2006/main">
  <p:tag name="AS_UNIQUEID" val="757"/>
</p:tagLst>
</file>

<file path=ppt/tags/tag22.xml><?xml version="1.0" encoding="utf-8"?>
<p:tagLst xmlns:p="http://schemas.openxmlformats.org/presentationml/2006/main">
  <p:tag name="AS_UNIQUEID" val="508"/>
</p:tagLst>
</file>

<file path=ppt/tags/tag220.xml><?xml version="1.0" encoding="utf-8"?>
<p:tagLst xmlns:p="http://schemas.openxmlformats.org/presentationml/2006/main">
  <p:tag name="AS_UNIQUEID" val="758"/>
</p:tagLst>
</file>

<file path=ppt/tags/tag221.xml><?xml version="1.0" encoding="utf-8"?>
<p:tagLst xmlns:p="http://schemas.openxmlformats.org/presentationml/2006/main">
  <p:tag name="AS_UNIQUEID" val="759"/>
</p:tagLst>
</file>

<file path=ppt/tags/tag222.xml><?xml version="1.0" encoding="utf-8"?>
<p:tagLst xmlns:p="http://schemas.openxmlformats.org/presentationml/2006/main">
  <p:tag name="AS_UNIQUEID" val="760"/>
</p:tagLst>
</file>

<file path=ppt/tags/tag223.xml><?xml version="1.0" encoding="utf-8"?>
<p:tagLst xmlns:p="http://schemas.openxmlformats.org/presentationml/2006/main">
  <p:tag name="AS_UNIQUEID" val="761"/>
</p:tagLst>
</file>

<file path=ppt/tags/tag224.xml><?xml version="1.0" encoding="utf-8"?>
<p:tagLst xmlns:p="http://schemas.openxmlformats.org/presentationml/2006/main">
  <p:tag name="AS_UNIQUEID" val="762"/>
</p:tagLst>
</file>

<file path=ppt/tags/tag225.xml><?xml version="1.0" encoding="utf-8"?>
<p:tagLst xmlns:p="http://schemas.openxmlformats.org/presentationml/2006/main">
  <p:tag name="AS_UNIQUEID" val="763"/>
</p:tagLst>
</file>

<file path=ppt/tags/tag226.xml><?xml version="1.0" encoding="utf-8"?>
<p:tagLst xmlns:p="http://schemas.openxmlformats.org/presentationml/2006/main">
  <p:tag name="AS_UNIQUEID" val="764"/>
</p:tagLst>
</file>

<file path=ppt/tags/tag227.xml><?xml version="1.0" encoding="utf-8"?>
<p:tagLst xmlns:p="http://schemas.openxmlformats.org/presentationml/2006/main">
  <p:tag name="AS_UNIQUEID" val="765"/>
</p:tagLst>
</file>

<file path=ppt/tags/tag228.xml><?xml version="1.0" encoding="utf-8"?>
<p:tagLst xmlns:p="http://schemas.openxmlformats.org/presentationml/2006/main">
  <p:tag name="AS_UNIQUEID" val="766"/>
</p:tagLst>
</file>

<file path=ppt/tags/tag229.xml><?xml version="1.0" encoding="utf-8"?>
<p:tagLst xmlns:p="http://schemas.openxmlformats.org/presentationml/2006/main">
  <p:tag name="AS_UNIQUEID" val="767"/>
</p:tagLst>
</file>

<file path=ppt/tags/tag23.xml><?xml version="1.0" encoding="utf-8"?>
<p:tagLst xmlns:p="http://schemas.openxmlformats.org/presentationml/2006/main">
  <p:tag name="AS_UNIQUEID" val="510"/>
</p:tagLst>
</file>

<file path=ppt/tags/tag230.xml><?xml version="1.0" encoding="utf-8"?>
<p:tagLst xmlns:p="http://schemas.openxmlformats.org/presentationml/2006/main">
  <p:tag name="AS_UNIQUEID" val="371"/>
</p:tagLst>
</file>

<file path=ppt/tags/tag231.xml><?xml version="1.0" encoding="utf-8"?>
<p:tagLst xmlns:p="http://schemas.openxmlformats.org/presentationml/2006/main">
  <p:tag name="AS_UNIQUEID" val="372"/>
</p:tagLst>
</file>

<file path=ppt/tags/tag232.xml><?xml version="1.0" encoding="utf-8"?>
<p:tagLst xmlns:p="http://schemas.openxmlformats.org/presentationml/2006/main">
  <p:tag name="AS_UNIQUEID" val="374"/>
</p:tagLst>
</file>

<file path=ppt/tags/tag233.xml><?xml version="1.0" encoding="utf-8"?>
<p:tagLst xmlns:p="http://schemas.openxmlformats.org/presentationml/2006/main">
  <p:tag name="AS_UNIQUEID" val="375"/>
</p:tagLst>
</file>

<file path=ppt/tags/tag234.xml><?xml version="1.0" encoding="utf-8"?>
<p:tagLst xmlns:p="http://schemas.openxmlformats.org/presentationml/2006/main">
  <p:tag name="AS_UNIQUEID" val="376"/>
</p:tagLst>
</file>

<file path=ppt/tags/tag235.xml><?xml version="1.0" encoding="utf-8"?>
<p:tagLst xmlns:p="http://schemas.openxmlformats.org/presentationml/2006/main">
  <p:tag name="AS_UNIQUEID" val="378"/>
</p:tagLst>
</file>

<file path=ppt/tags/tag236.xml><?xml version="1.0" encoding="utf-8"?>
<p:tagLst xmlns:p="http://schemas.openxmlformats.org/presentationml/2006/main">
  <p:tag name="AS_UNIQUEID" val="379"/>
</p:tagLst>
</file>

<file path=ppt/tags/tag237.xml><?xml version="1.0" encoding="utf-8"?>
<p:tagLst xmlns:p="http://schemas.openxmlformats.org/presentationml/2006/main">
  <p:tag name="AS_UNIQUEID" val="380"/>
</p:tagLst>
</file>

<file path=ppt/tags/tag238.xml><?xml version="1.0" encoding="utf-8"?>
<p:tagLst xmlns:p="http://schemas.openxmlformats.org/presentationml/2006/main">
  <p:tag name="AS_UNIQUEID" val="776"/>
</p:tagLst>
</file>

<file path=ppt/tags/tag239.xml><?xml version="1.0" encoding="utf-8"?>
<p:tagLst xmlns:p="http://schemas.openxmlformats.org/presentationml/2006/main">
  <p:tag name="AS_UNIQUEID" val="777"/>
</p:tagLst>
</file>

<file path=ppt/tags/tag24.xml><?xml version="1.0" encoding="utf-8"?>
<p:tagLst xmlns:p="http://schemas.openxmlformats.org/presentationml/2006/main">
  <p:tag name="AS_UNIQUEID" val="511"/>
</p:tagLst>
</file>

<file path=ppt/tags/tag240.xml><?xml version="1.0" encoding="utf-8"?>
<p:tagLst xmlns:p="http://schemas.openxmlformats.org/presentationml/2006/main">
  <p:tag name="AS_UNIQUEID" val="778"/>
</p:tagLst>
</file>

<file path=ppt/tags/tag241.xml><?xml version="1.0" encoding="utf-8"?>
<p:tagLst xmlns:p="http://schemas.openxmlformats.org/presentationml/2006/main">
  <p:tag name="AS_UNIQUEID" val="779"/>
</p:tagLst>
</file>

<file path=ppt/tags/tag242.xml><?xml version="1.0" encoding="utf-8"?>
<p:tagLst xmlns:p="http://schemas.openxmlformats.org/presentationml/2006/main">
  <p:tag name="AS_UNIQUEID" val="780"/>
</p:tagLst>
</file>

<file path=ppt/tags/tag243.xml><?xml version="1.0" encoding="utf-8"?>
<p:tagLst xmlns:p="http://schemas.openxmlformats.org/presentationml/2006/main">
  <p:tag name="AS_UNIQUEID" val="772"/>
</p:tagLst>
</file>

<file path=ppt/tags/tag244.xml><?xml version="1.0" encoding="utf-8"?>
<p:tagLst xmlns:p="http://schemas.openxmlformats.org/presentationml/2006/main">
  <p:tag name="AS_UNIQUEID" val="773"/>
</p:tagLst>
</file>

<file path=ppt/tags/tag245.xml><?xml version="1.0" encoding="utf-8"?>
<p:tagLst xmlns:p="http://schemas.openxmlformats.org/presentationml/2006/main">
  <p:tag name="AS_UNIQUEID" val="774"/>
</p:tagLst>
</file>

<file path=ppt/tags/tag246.xml><?xml version="1.0" encoding="utf-8"?>
<p:tagLst xmlns:p="http://schemas.openxmlformats.org/presentationml/2006/main">
  <p:tag name="AS_UNIQUEID" val="382"/>
</p:tagLst>
</file>

<file path=ppt/tags/tag247.xml><?xml version="1.0" encoding="utf-8"?>
<p:tagLst xmlns:p="http://schemas.openxmlformats.org/presentationml/2006/main">
  <p:tag name="AS_UNIQUEID" val="782"/>
</p:tagLst>
</file>

<file path=ppt/tags/tag248.xml><?xml version="1.0" encoding="utf-8"?>
<p:tagLst xmlns:p="http://schemas.openxmlformats.org/presentationml/2006/main">
  <p:tag name="AS_UNIQUEID" val="673"/>
</p:tagLst>
</file>

<file path=ppt/tags/tag249.xml><?xml version="1.0" encoding="utf-8"?>
<p:tagLst xmlns:p="http://schemas.openxmlformats.org/presentationml/2006/main">
  <p:tag name="AS_UNIQUEID" val="674"/>
</p:tagLst>
</file>

<file path=ppt/tags/tag25.xml><?xml version="1.0" encoding="utf-8"?>
<p:tagLst xmlns:p="http://schemas.openxmlformats.org/presentationml/2006/main">
  <p:tag name="AS_UNIQUEID" val="512"/>
</p:tagLst>
</file>

<file path=ppt/tags/tag250.xml><?xml version="1.0" encoding="utf-8"?>
<p:tagLst xmlns:p="http://schemas.openxmlformats.org/presentationml/2006/main">
  <p:tag name="AS_UNIQUEID" val="675"/>
</p:tagLst>
</file>

<file path=ppt/tags/tag251.xml><?xml version="1.0" encoding="utf-8"?>
<p:tagLst xmlns:p="http://schemas.openxmlformats.org/presentationml/2006/main">
  <p:tag name="AS_UNIQUEID" val="676"/>
</p:tagLst>
</file>

<file path=ppt/tags/tag252.xml><?xml version="1.0" encoding="utf-8"?>
<p:tagLst xmlns:p="http://schemas.openxmlformats.org/presentationml/2006/main">
  <p:tag name="AS_UNIQUEID" val="677"/>
</p:tagLst>
</file>

<file path=ppt/tags/tag253.xml><?xml version="1.0" encoding="utf-8"?>
<p:tagLst xmlns:p="http://schemas.openxmlformats.org/presentationml/2006/main">
  <p:tag name="AS_UNIQUEID" val="678"/>
</p:tagLst>
</file>

<file path=ppt/tags/tag254.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ags/tag26.xml><?xml version="1.0" encoding="utf-8"?>
<p:tagLst xmlns:p="http://schemas.openxmlformats.org/presentationml/2006/main">
  <p:tag name="AS_UNIQUEID" val="514"/>
</p:tagLst>
</file>

<file path=ppt/tags/tag27.xml><?xml version="1.0" encoding="utf-8"?>
<p:tagLst xmlns:p="http://schemas.openxmlformats.org/presentationml/2006/main">
  <p:tag name="AS_UNIQUEID" val="515"/>
</p:tagLst>
</file>

<file path=ppt/tags/tag28.xml><?xml version="1.0" encoding="utf-8"?>
<p:tagLst xmlns:p="http://schemas.openxmlformats.org/presentationml/2006/main">
  <p:tag name="AS_UNIQUEID" val="516"/>
</p:tagLst>
</file>

<file path=ppt/tags/tag29.xml><?xml version="1.0" encoding="utf-8"?>
<p:tagLst xmlns:p="http://schemas.openxmlformats.org/presentationml/2006/main">
  <p:tag name="AS_UNIQUEID" val="517"/>
</p:tagLst>
</file>

<file path=ppt/tags/tag3.xml><?xml version="1.0" encoding="utf-8"?>
<p:tagLst xmlns:p="http://schemas.openxmlformats.org/presentationml/2006/main">
  <p:tag name="AS_UNIQUEID" val="486"/>
</p:tagLst>
</file>

<file path=ppt/tags/tag30.xml><?xml version="1.0" encoding="utf-8"?>
<p:tagLst xmlns:p="http://schemas.openxmlformats.org/presentationml/2006/main">
  <p:tag name="AS_UNIQUEID" val="518"/>
</p:tagLst>
</file>

<file path=ppt/tags/tag31.xml><?xml version="1.0" encoding="utf-8"?>
<p:tagLst xmlns:p="http://schemas.openxmlformats.org/presentationml/2006/main">
  <p:tag name="AS_UNIQUEID" val="519"/>
</p:tagLst>
</file>

<file path=ppt/tags/tag32.xml><?xml version="1.0" encoding="utf-8"?>
<p:tagLst xmlns:p="http://schemas.openxmlformats.org/presentationml/2006/main">
  <p:tag name="AS_UNIQUEID" val="521"/>
</p:tagLst>
</file>

<file path=ppt/tags/tag33.xml><?xml version="1.0" encoding="utf-8"?>
<p:tagLst xmlns:p="http://schemas.openxmlformats.org/presentationml/2006/main">
  <p:tag name="AS_UNIQUEID" val="522"/>
</p:tagLst>
</file>

<file path=ppt/tags/tag34.xml><?xml version="1.0" encoding="utf-8"?>
<p:tagLst xmlns:p="http://schemas.openxmlformats.org/presentationml/2006/main">
  <p:tag name="AS_UNIQUEID" val="523"/>
</p:tagLst>
</file>

<file path=ppt/tags/tag35.xml><?xml version="1.0" encoding="utf-8"?>
<p:tagLst xmlns:p="http://schemas.openxmlformats.org/presentationml/2006/main">
  <p:tag name="AS_UNIQUEID" val="524"/>
</p:tagLst>
</file>

<file path=ppt/tags/tag36.xml><?xml version="1.0" encoding="utf-8"?>
<p:tagLst xmlns:p="http://schemas.openxmlformats.org/presentationml/2006/main">
  <p:tag name="AS_UNIQUEID" val="525"/>
</p:tagLst>
</file>

<file path=ppt/tags/tag37.xml><?xml version="1.0" encoding="utf-8"?>
<p:tagLst xmlns:p="http://schemas.openxmlformats.org/presentationml/2006/main">
  <p:tag name="AS_UNIQUEID" val="526"/>
</p:tagLst>
</file>

<file path=ppt/tags/tag38.xml><?xml version="1.0" encoding="utf-8"?>
<p:tagLst xmlns:p="http://schemas.openxmlformats.org/presentationml/2006/main">
  <p:tag name="AS_UNIQUEID" val="528"/>
</p:tagLst>
</file>

<file path=ppt/tags/tag39.xml><?xml version="1.0" encoding="utf-8"?>
<p:tagLst xmlns:p="http://schemas.openxmlformats.org/presentationml/2006/main">
  <p:tag name="AS_UNIQUEID" val="529"/>
</p:tagLst>
</file>

<file path=ppt/tags/tag4.xml><?xml version="1.0" encoding="utf-8"?>
<p:tagLst xmlns:p="http://schemas.openxmlformats.org/presentationml/2006/main">
  <p:tag name="AS_UNIQUEID" val="487"/>
</p:tagLst>
</file>

<file path=ppt/tags/tag40.xml><?xml version="1.0" encoding="utf-8"?>
<p:tagLst xmlns:p="http://schemas.openxmlformats.org/presentationml/2006/main">
  <p:tag name="AS_UNIQUEID" val="530"/>
</p:tagLst>
</file>

<file path=ppt/tags/tag41.xml><?xml version="1.0" encoding="utf-8"?>
<p:tagLst xmlns:p="http://schemas.openxmlformats.org/presentationml/2006/main">
  <p:tag name="AS_UNIQUEID" val="531"/>
</p:tagLst>
</file>

<file path=ppt/tags/tag42.xml><?xml version="1.0" encoding="utf-8"?>
<p:tagLst xmlns:p="http://schemas.openxmlformats.org/presentationml/2006/main">
  <p:tag name="AS_UNIQUEID" val="532"/>
</p:tagLst>
</file>

<file path=ppt/tags/tag43.xml><?xml version="1.0" encoding="utf-8"?>
<p:tagLst xmlns:p="http://schemas.openxmlformats.org/presentationml/2006/main">
  <p:tag name="AS_UNIQUEID" val="534"/>
</p:tagLst>
</file>

<file path=ppt/tags/tag44.xml><?xml version="1.0" encoding="utf-8"?>
<p:tagLst xmlns:p="http://schemas.openxmlformats.org/presentationml/2006/main">
  <p:tag name="AS_UNIQUEID" val="535"/>
</p:tagLst>
</file>

<file path=ppt/tags/tag45.xml><?xml version="1.0" encoding="utf-8"?>
<p:tagLst xmlns:p="http://schemas.openxmlformats.org/presentationml/2006/main">
  <p:tag name="AS_UNIQUEID" val="536"/>
</p:tagLst>
</file>

<file path=ppt/tags/tag46.xml><?xml version="1.0" encoding="utf-8"?>
<p:tagLst xmlns:p="http://schemas.openxmlformats.org/presentationml/2006/main">
  <p:tag name="AS_UNIQUEID" val="537"/>
</p:tagLst>
</file>

<file path=ppt/tags/tag47.xml><?xml version="1.0" encoding="utf-8"?>
<p:tagLst xmlns:p="http://schemas.openxmlformats.org/presentationml/2006/main">
  <p:tag name="AS_UNIQUEID" val="538"/>
</p:tagLst>
</file>

<file path=ppt/tags/tag48.xml><?xml version="1.0" encoding="utf-8"?>
<p:tagLst xmlns:p="http://schemas.openxmlformats.org/presentationml/2006/main">
  <p:tag name="AS_UNIQUEID" val="217"/>
</p:tagLst>
</file>

<file path=ppt/tags/tag49.xml><?xml version="1.0" encoding="utf-8"?>
<p:tagLst xmlns:p="http://schemas.openxmlformats.org/presentationml/2006/main">
  <p:tag name="AS_UNIQUEID" val="218"/>
</p:tagLst>
</file>

<file path=ppt/tags/tag5.xml><?xml version="1.0" encoding="utf-8"?>
<p:tagLst xmlns:p="http://schemas.openxmlformats.org/presentationml/2006/main">
  <p:tag name="AS_UNIQUEID" val="489"/>
</p:tagLst>
</file>

<file path=ppt/tags/tag50.xml><?xml version="1.0" encoding="utf-8"?>
<p:tagLst xmlns:p="http://schemas.openxmlformats.org/presentationml/2006/main">
  <p:tag name="AS_UNIQUEID" val="219"/>
</p:tagLst>
</file>

<file path=ppt/tags/tag51.xml><?xml version="1.0" encoding="utf-8"?>
<p:tagLst xmlns:p="http://schemas.openxmlformats.org/presentationml/2006/main">
  <p:tag name="AS_UNIQUEID" val="220"/>
</p:tagLst>
</file>

<file path=ppt/tags/tag52.xml><?xml version="1.0" encoding="utf-8"?>
<p:tagLst xmlns:p="http://schemas.openxmlformats.org/presentationml/2006/main">
  <p:tag name="AS_UNIQUEID" val="221"/>
</p:tagLst>
</file>

<file path=ppt/tags/tag53.xml><?xml version="1.0" encoding="utf-8"?>
<p:tagLst xmlns:p="http://schemas.openxmlformats.org/presentationml/2006/main">
  <p:tag name="AS_UNIQUEID" val="46"/>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54.xml><?xml version="1.0" encoding="utf-8"?>
<p:tagLst xmlns:p="http://schemas.openxmlformats.org/presentationml/2006/main">
  <p:tag name="AS_UNIQUEID" val="47"/>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55.xml><?xml version="1.0" encoding="utf-8"?>
<p:tagLst xmlns:p="http://schemas.openxmlformats.org/presentationml/2006/main">
  <p:tag name="AS_UNIQUEID" val="48"/>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56.xml><?xml version="1.0" encoding="utf-8"?>
<p:tagLst xmlns:p="http://schemas.openxmlformats.org/presentationml/2006/main">
  <p:tag name="AS_UNIQUEID" val="49"/>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57.xml><?xml version="1.0" encoding="utf-8"?>
<p:tagLst xmlns:p="http://schemas.openxmlformats.org/presentationml/2006/main">
  <p:tag name="AS_UNIQUEID" val="50"/>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58.xml><?xml version="1.0" encoding="utf-8"?>
<p:tagLst xmlns:p="http://schemas.openxmlformats.org/presentationml/2006/main">
  <p:tag name="AS_UNIQUEID" val="651"/>
</p:tagLst>
</file>

<file path=ppt/tags/tag59.xml><?xml version="1.0" encoding="utf-8"?>
<p:tagLst xmlns:p="http://schemas.openxmlformats.org/presentationml/2006/main">
  <p:tag name="AS_UNIQUEID" val="652"/>
</p:tagLst>
</file>

<file path=ppt/tags/tag6.xml><?xml version="1.0" encoding="utf-8"?>
<p:tagLst xmlns:p="http://schemas.openxmlformats.org/presentationml/2006/main">
  <p:tag name="AS_UNIQUEID" val="490"/>
</p:tagLst>
</file>

<file path=ppt/tags/tag60.xml><?xml version="1.0" encoding="utf-8"?>
<p:tagLst xmlns:p="http://schemas.openxmlformats.org/presentationml/2006/main">
  <p:tag name="AS_UNIQUEID" val="653"/>
</p:tagLst>
</file>

<file path=ppt/tags/tag61.xml><?xml version="1.0" encoding="utf-8"?>
<p:tagLst xmlns:p="http://schemas.openxmlformats.org/presentationml/2006/main">
  <p:tag name="AS_UNIQUEID" val="655"/>
</p:tagLst>
</file>

<file path=ppt/tags/tag62.xml><?xml version="1.0" encoding="utf-8"?>
<p:tagLst xmlns:p="http://schemas.openxmlformats.org/presentationml/2006/main">
  <p:tag name="AS_UNIQUEID" val="40"/>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3.xml><?xml version="1.0" encoding="utf-8"?>
<p:tagLst xmlns:p="http://schemas.openxmlformats.org/presentationml/2006/main">
  <p:tag name="AS_UNIQUEID" val="41"/>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4.xml><?xml version="1.0" encoding="utf-8"?>
<p:tagLst xmlns:p="http://schemas.openxmlformats.org/presentationml/2006/main">
  <p:tag name="AS_UNIQUEID" val="42"/>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5.xml><?xml version="1.0" encoding="utf-8"?>
<p:tagLst xmlns:p="http://schemas.openxmlformats.org/presentationml/2006/main">
  <p:tag name="AS_UNIQUEID" val="43"/>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6.xml><?xml version="1.0" encoding="utf-8"?>
<p:tagLst xmlns:p="http://schemas.openxmlformats.org/presentationml/2006/main">
  <p:tag name="AS_UNIQUEID" val="44"/>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7.xml><?xml version="1.0" encoding="utf-8"?>
<p:tagLst xmlns:p="http://schemas.openxmlformats.org/presentationml/2006/main">
  <p:tag name="AS_UNIQUEID" val="487"/>
</p:tagLst>
</file>

<file path=ppt/tags/tag68.xml><?xml version="1.0" encoding="utf-8"?>
<p:tagLst xmlns:p="http://schemas.openxmlformats.org/presentationml/2006/main">
  <p:tag name="AS_UNIQUEID" val="487"/>
</p:tagLst>
</file>

<file path=ppt/tags/tag69.xml><?xml version="1.0" encoding="utf-8"?>
<p:tagLst xmlns:p="http://schemas.openxmlformats.org/presentationml/2006/main">
  <p:tag name="AS_UNIQUEID" val="487"/>
</p:tagLst>
</file>

<file path=ppt/tags/tag7.xml><?xml version="1.0" encoding="utf-8"?>
<p:tagLst xmlns:p="http://schemas.openxmlformats.org/presentationml/2006/main">
  <p:tag name="AS_UNIQUEID" val="491"/>
</p:tagLst>
</file>

<file path=ppt/tags/tag70.xml><?xml version="1.0" encoding="utf-8"?>
<p:tagLst xmlns:p="http://schemas.openxmlformats.org/presentationml/2006/main">
  <p:tag name="AS_UNIQUEID" val="487"/>
</p:tagLst>
</file>

<file path=ppt/tags/tag71.xml><?xml version="1.0" encoding="utf-8"?>
<p:tagLst xmlns:p="http://schemas.openxmlformats.org/presentationml/2006/main">
  <p:tag name="AS_UNIQUEID" val="487"/>
</p:tagLst>
</file>

<file path=ppt/tags/tag72.xml><?xml version="1.0" encoding="utf-8"?>
<p:tagLst xmlns:p="http://schemas.openxmlformats.org/presentationml/2006/main">
  <p:tag name="AS_UNIQUEID" val="487"/>
</p:tagLst>
</file>

<file path=ppt/tags/tag73.xml><?xml version="1.0" encoding="utf-8"?>
<p:tagLst xmlns:p="http://schemas.openxmlformats.org/presentationml/2006/main">
  <p:tag name="AS_UNIQUEID" val="77"/>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4.xml><?xml version="1.0" encoding="utf-8"?>
<p:tagLst xmlns:p="http://schemas.openxmlformats.org/presentationml/2006/main">
  <p:tag name="AS_UNIQUEID" val="78"/>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5.xml><?xml version="1.0" encoding="utf-8"?>
<p:tagLst xmlns:p="http://schemas.openxmlformats.org/presentationml/2006/main">
  <p:tag name="AS_UNIQUEID" val="79"/>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6.xml><?xml version="1.0" encoding="utf-8"?>
<p:tagLst xmlns:p="http://schemas.openxmlformats.org/presentationml/2006/main">
  <p:tag name="AS_UNIQUEID" val="80"/>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7.xml><?xml version="1.0" encoding="utf-8"?>
<p:tagLst xmlns:p="http://schemas.openxmlformats.org/presentationml/2006/main">
  <p:tag name="AS_UNIQUEID" val="81"/>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8.xml><?xml version="1.0" encoding="utf-8"?>
<p:tagLst xmlns:p="http://schemas.openxmlformats.org/presentationml/2006/main">
  <p:tag name="AS_UNIQUEID" val="82"/>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79.xml><?xml version="1.0" encoding="utf-8"?>
<p:tagLst xmlns:p="http://schemas.openxmlformats.org/presentationml/2006/main">
  <p:tag name="AS_UNIQUEID" val="90"/>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xml><?xml version="1.0" encoding="utf-8"?>
<p:tagLst xmlns:p="http://schemas.openxmlformats.org/presentationml/2006/main">
  <p:tag name="AS_UNIQUEID" val="492"/>
</p:tagLst>
</file>

<file path=ppt/tags/tag80.xml><?xml version="1.0" encoding="utf-8"?>
<p:tagLst xmlns:p="http://schemas.openxmlformats.org/presentationml/2006/main">
  <p:tag name="AS_UNIQUEID" val="91"/>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1.xml><?xml version="1.0" encoding="utf-8"?>
<p:tagLst xmlns:p="http://schemas.openxmlformats.org/presentationml/2006/main">
  <p:tag name="AS_UNIQUEID" val="92"/>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2.xml><?xml version="1.0" encoding="utf-8"?>
<p:tagLst xmlns:p="http://schemas.openxmlformats.org/presentationml/2006/main">
  <p:tag name="AS_UNIQUEID" val="93"/>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83.xml><?xml version="1.0" encoding="utf-8"?>
<p:tagLst xmlns:p="http://schemas.openxmlformats.org/presentationml/2006/main">
  <p:tag name="AS_UNIQUEID" val="95"/>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84.xml><?xml version="1.0" encoding="utf-8"?>
<p:tagLst xmlns:p="http://schemas.openxmlformats.org/presentationml/2006/main">
  <p:tag name="AS_UNIQUEID" val="96"/>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85.xml><?xml version="1.0" encoding="utf-8"?>
<p:tagLst xmlns:p="http://schemas.openxmlformats.org/presentationml/2006/main">
  <p:tag name="AS_UNIQUEID" val="97"/>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86.xml><?xml version="1.0" encoding="utf-8"?>
<p:tagLst xmlns:p="http://schemas.openxmlformats.org/presentationml/2006/main">
  <p:tag name="AS_UNIQUEID" val="98"/>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87.xml><?xml version="1.0" encoding="utf-8"?>
<p:tagLst xmlns:p="http://schemas.openxmlformats.org/presentationml/2006/main">
  <p:tag name="AS_UNIQUEID" val="99"/>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88.xml><?xml version="1.0" encoding="utf-8"?>
<p:tagLst xmlns:p="http://schemas.openxmlformats.org/presentationml/2006/main">
  <p:tag name="AS_UNIQUEID" val="541"/>
</p:tagLst>
</file>

<file path=ppt/tags/tag89.xml><?xml version="1.0" encoding="utf-8"?>
<p:tagLst xmlns:p="http://schemas.openxmlformats.org/presentationml/2006/main">
  <p:tag name="AS_UNIQUEID" val="542"/>
</p:tagLst>
</file>

<file path=ppt/tags/tag9.xml><?xml version="1.0" encoding="utf-8"?>
<p:tagLst xmlns:p="http://schemas.openxmlformats.org/presentationml/2006/main">
  <p:tag name="AS_UNIQUEID" val="493"/>
</p:tagLst>
</file>

<file path=ppt/tags/tag90.xml><?xml version="1.0" encoding="utf-8"?>
<p:tagLst xmlns:p="http://schemas.openxmlformats.org/presentationml/2006/main">
  <p:tag name="AS_UNIQUEID" val="543"/>
</p:tagLst>
</file>

<file path=ppt/tags/tag91.xml><?xml version="1.0" encoding="utf-8"?>
<p:tagLst xmlns:p="http://schemas.openxmlformats.org/presentationml/2006/main">
  <p:tag name="AS_UNIQUEID" val="544"/>
</p:tagLst>
</file>

<file path=ppt/tags/tag92.xml><?xml version="1.0" encoding="utf-8"?>
<p:tagLst xmlns:p="http://schemas.openxmlformats.org/presentationml/2006/main">
  <p:tag name="AS_UNIQUEID" val="545"/>
</p:tagLst>
</file>

<file path=ppt/tags/tag93.xml><?xml version="1.0" encoding="utf-8"?>
<p:tagLst xmlns:p="http://schemas.openxmlformats.org/presentationml/2006/main">
  <p:tag name="AS_UNIQUEID" val="671"/>
</p:tagLst>
</file>

<file path=ppt/tags/tag94.xml><?xml version="1.0" encoding="utf-8"?>
<p:tagLst xmlns:p="http://schemas.openxmlformats.org/presentationml/2006/main">
  <p:tag name="AS_UNIQUEID" val="554"/>
</p:tagLst>
</file>

<file path=ppt/tags/tag95.xml><?xml version="1.0" encoding="utf-8"?>
<p:tagLst xmlns:p="http://schemas.openxmlformats.org/presentationml/2006/main">
  <p:tag name="AS_UNIQUEID" val="555"/>
</p:tagLst>
</file>

<file path=ppt/tags/tag96.xml><?xml version="1.0" encoding="utf-8"?>
<p:tagLst xmlns:p="http://schemas.openxmlformats.org/presentationml/2006/main">
  <p:tag name="AS_UNIQUEID" val="320"/>
</p:tagLst>
</file>

<file path=ppt/tags/tag97.xml><?xml version="1.0" encoding="utf-8"?>
<p:tagLst xmlns:p="http://schemas.openxmlformats.org/presentationml/2006/main">
  <p:tag name="AS_UNIQUEID" val="557"/>
</p:tagLst>
</file>

<file path=ppt/tags/tag98.xml><?xml version="1.0" encoding="utf-8"?>
<p:tagLst xmlns:p="http://schemas.openxmlformats.org/presentationml/2006/main">
  <p:tag name="AS_UNIQUEID" val="558"/>
</p:tagLst>
</file>

<file path=ppt/tags/tag99.xml><?xml version="1.0" encoding="utf-8"?>
<p:tagLst xmlns:p="http://schemas.openxmlformats.org/presentationml/2006/main">
  <p:tag name="AS_UNIQUEID" val="373"/>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4996</Words>
  <Application>WPS 演示</Application>
  <PresentationFormat>自定义</PresentationFormat>
  <Paragraphs>235</Paragraphs>
  <Slides>33</Slides>
  <Notes>3</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33</vt:i4>
      </vt:variant>
    </vt:vector>
  </HeadingPairs>
  <TitlesOfParts>
    <vt:vector size="58" baseType="lpstr">
      <vt:lpstr>Arial</vt:lpstr>
      <vt:lpstr>宋体</vt:lpstr>
      <vt:lpstr>Wingdings</vt:lpstr>
      <vt:lpstr>华文中宋</vt:lpstr>
      <vt:lpstr>Arial</vt:lpstr>
      <vt:lpstr>微软雅黑</vt:lpstr>
      <vt:lpstr>华文行楷</vt:lpstr>
      <vt:lpstr>隶书</vt:lpstr>
      <vt:lpstr>方正清刻本悦宋简体</vt:lpstr>
      <vt:lpstr>仿宋</vt:lpstr>
      <vt:lpstr>楷体</vt:lpstr>
      <vt:lpstr>Wingdings 2</vt:lpstr>
      <vt:lpstr>Verdana</vt:lpstr>
      <vt:lpstr>华文楷体</vt:lpstr>
      <vt:lpstr>Wingdings</vt:lpstr>
      <vt:lpstr>方正粗黑宋简体</vt:lpstr>
      <vt:lpstr>Arial Unicode MS</vt:lpstr>
      <vt:lpstr>等线 Light</vt:lpstr>
      <vt:lpstr>等线</vt:lpstr>
      <vt:lpstr>Times New Roman</vt:lpstr>
      <vt:lpstr>楷体_GB2312</vt:lpstr>
      <vt:lpstr>新宋体</vt:lpstr>
      <vt:lpstr>楷体_GB2312</vt:lpstr>
      <vt:lpstr>Calibri</vt:lpstr>
      <vt:lpstr>第一PPT模板网-WWW.1PPT.COM</vt:lpstr>
      <vt:lpstr>PowerPoint 演示文稿</vt:lpstr>
      <vt:lpstr>心脏是一座有两间卧室的房子， 一间住着痛苦，另一间住着快乐。 人不能笑得太响，否则笑声会吵醒隔壁房间的痛苦。</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一个“社畜”变甲虫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格里高尔虽然成了甲虫，但作为人的思想感情还在。他为不能按时上班而着急，他为老板要炒他的“鱿鱼”而焦虑，他为父亲暗暗地存了一笔钱而欣慰，他为妹妹明年上音乐学院的事而筹划，他为今后一家人的生计而忧心……他工作认真、努力；他对家庭负责、担当；他对亲情渴望、忍耐；他对自己却麻木、压抑。他善良、忠厚、富有责任感，同时渴望得到别人的理解和接受，是一个善良、勤劳、正直、有责任心的小人物。</vt:lpstr>
      <vt:lpstr>PowerPoint 演示文稿</vt:lpstr>
      <vt:lpstr>PowerPoint 演示文稿</vt:lpstr>
      <vt:lpstr>PowerPoint 演示文稿</vt:lpstr>
      <vt:lpstr>PowerPoint 演示文稿</vt:lpstr>
      <vt:lpstr>PowerPoint 演示文稿</vt:lpstr>
      <vt:lpstr>小结与回顾</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8</cp:revision>
  <cp:lastPrinted>2022-12-02T11:02:00Z</cp:lastPrinted>
  <dcterms:created xsi:type="dcterms:W3CDTF">2022-12-02T11:02:00Z</dcterms:created>
  <dcterms:modified xsi:type="dcterms:W3CDTF">2023-10-26T02:26:52Z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9AC201214F934CA298CEE023A39AC9C3_12</vt:lpwstr>
  </property>
  <property fmtid="{D5CDD505-2E9C-101B-9397-08002B2CF9AE}" pid="3" name="KSOProductBuildVer">
    <vt:lpwstr>2052-12.1.0.15712</vt:lpwstr>
  </property>
</Properties>
</file>