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727" r:id="rId3"/>
  </p:sldMasterIdLst>
  <p:notesMasterIdLst>
    <p:notesMasterId r:id="rId26"/>
  </p:notesMasterIdLst>
  <p:sldIdLst>
    <p:sldId id="256" r:id="rId4"/>
    <p:sldId id="274" r:id="rId5"/>
    <p:sldId id="275" r:id="rId6"/>
    <p:sldId id="281" r:id="rId7"/>
    <p:sldId id="276" r:id="rId8"/>
    <p:sldId id="282" r:id="rId9"/>
    <p:sldId id="283" r:id="rId10"/>
    <p:sldId id="277" r:id="rId11"/>
    <p:sldId id="284" r:id="rId12"/>
    <p:sldId id="285" r:id="rId13"/>
    <p:sldId id="286" r:id="rId14"/>
    <p:sldId id="287" r:id="rId15"/>
    <p:sldId id="278" r:id="rId16"/>
    <p:sldId id="288" r:id="rId17"/>
    <p:sldId id="289" r:id="rId18"/>
    <p:sldId id="279" r:id="rId19"/>
    <p:sldId id="291" r:id="rId20"/>
    <p:sldId id="290" r:id="rId21"/>
    <p:sldId id="280" r:id="rId22"/>
    <p:sldId id="292" r:id="rId23"/>
    <p:sldId id="293" r:id="rId24"/>
    <p:sldId id="273" r:id="rId25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1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06" userDrawn="1">
          <p15:clr>
            <a:srgbClr val="A4A3A4"/>
          </p15:clr>
        </p15:guide>
        <p15:guide id="4" pos="7123" userDrawn="1">
          <p15:clr>
            <a:srgbClr val="A4A3A4"/>
          </p15:clr>
        </p15:guide>
        <p15:guide id="5" orient="horz" pos="3697" userDrawn="1">
          <p15:clr>
            <a:srgbClr val="A4A3A4"/>
          </p15:clr>
        </p15:guide>
        <p15:guide id="6" orient="horz" pos="1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4819"/>
    <a:srgbClr val="E82217"/>
    <a:srgbClr val="F6C04D"/>
    <a:srgbClr val="E6E6E6"/>
    <a:srgbClr val="F7B959"/>
    <a:srgbClr val="FCF5E5"/>
    <a:srgbClr val="F2C2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058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1206" y="-1176"/>
      </p:cViewPr>
      <p:guideLst>
        <p:guide orient="horz" pos="481"/>
        <p:guide pos="3840"/>
        <p:guide pos="506"/>
        <p:guide pos="7123"/>
        <p:guide orient="horz" pos="3697"/>
        <p:guide orient="horz" pos="19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1.xml"/><Relationship Id="rId3" Type="http://schemas.openxmlformats.org/officeDocument/2006/relationships/slideMaster" Target="slideMasters/slideMaster2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9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0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6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453650" y="0"/>
            <a:ext cx="54006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9" Type="http://schemas.openxmlformats.org/officeDocument/2006/relationships/theme" Target="../theme/theme1.xml"/><Relationship Id="rId78" Type="http://schemas.openxmlformats.org/officeDocument/2006/relationships/slideLayout" Target="../slideLayouts/slideLayout78.xml"/><Relationship Id="rId77" Type="http://schemas.openxmlformats.org/officeDocument/2006/relationships/slideLayout" Target="../slideLayouts/slideLayout77.xml"/><Relationship Id="rId76" Type="http://schemas.openxmlformats.org/officeDocument/2006/relationships/slideLayout" Target="../slideLayouts/slideLayout76.xml"/><Relationship Id="rId75" Type="http://schemas.openxmlformats.org/officeDocument/2006/relationships/slideLayout" Target="../slideLayouts/slideLayout75.xml"/><Relationship Id="rId74" Type="http://schemas.openxmlformats.org/officeDocument/2006/relationships/slideLayout" Target="../slideLayouts/slideLayout74.xml"/><Relationship Id="rId73" Type="http://schemas.openxmlformats.org/officeDocument/2006/relationships/slideLayout" Target="../slideLayouts/slideLayout73.xml"/><Relationship Id="rId72" Type="http://schemas.openxmlformats.org/officeDocument/2006/relationships/slideLayout" Target="../slideLayouts/slideLayout72.xml"/><Relationship Id="rId71" Type="http://schemas.openxmlformats.org/officeDocument/2006/relationships/slideLayout" Target="../slideLayouts/slideLayout71.xml"/><Relationship Id="rId70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.xml"/><Relationship Id="rId69" Type="http://schemas.openxmlformats.org/officeDocument/2006/relationships/slideLayout" Target="../slideLayouts/slideLayout69.xml"/><Relationship Id="rId68" Type="http://schemas.openxmlformats.org/officeDocument/2006/relationships/slideLayout" Target="../slideLayouts/slideLayout68.xml"/><Relationship Id="rId67" Type="http://schemas.openxmlformats.org/officeDocument/2006/relationships/slideLayout" Target="../slideLayouts/slideLayout67.xml"/><Relationship Id="rId66" Type="http://schemas.openxmlformats.org/officeDocument/2006/relationships/slideLayout" Target="../slideLayouts/slideLayout66.xml"/><Relationship Id="rId65" Type="http://schemas.openxmlformats.org/officeDocument/2006/relationships/slideLayout" Target="../slideLayouts/slideLayout65.xml"/><Relationship Id="rId64" Type="http://schemas.openxmlformats.org/officeDocument/2006/relationships/slideLayout" Target="../slideLayouts/slideLayout64.xml"/><Relationship Id="rId63" Type="http://schemas.openxmlformats.org/officeDocument/2006/relationships/slideLayout" Target="../slideLayouts/slideLayout63.xml"/><Relationship Id="rId62" Type="http://schemas.openxmlformats.org/officeDocument/2006/relationships/slideLayout" Target="../slideLayouts/slideLayout62.xml"/><Relationship Id="rId61" Type="http://schemas.openxmlformats.org/officeDocument/2006/relationships/slideLayout" Target="../slideLayouts/slideLayout61.xml"/><Relationship Id="rId60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.xml"/><Relationship Id="rId59" Type="http://schemas.openxmlformats.org/officeDocument/2006/relationships/slideLayout" Target="../slideLayouts/slideLayout59.xml"/><Relationship Id="rId58" Type="http://schemas.openxmlformats.org/officeDocument/2006/relationships/slideLayout" Target="../slideLayouts/slideLayout58.xml"/><Relationship Id="rId57" Type="http://schemas.openxmlformats.org/officeDocument/2006/relationships/slideLayout" Target="../slideLayouts/slideLayout57.xml"/><Relationship Id="rId56" Type="http://schemas.openxmlformats.org/officeDocument/2006/relationships/slideLayout" Target="../slideLayouts/slideLayout56.xml"/><Relationship Id="rId55" Type="http://schemas.openxmlformats.org/officeDocument/2006/relationships/slideLayout" Target="../slideLayouts/slideLayout55.xml"/><Relationship Id="rId54" Type="http://schemas.openxmlformats.org/officeDocument/2006/relationships/slideLayout" Target="../slideLayouts/slideLayout54.xml"/><Relationship Id="rId53" Type="http://schemas.openxmlformats.org/officeDocument/2006/relationships/slideLayout" Target="../slideLayouts/slideLayout53.xml"/><Relationship Id="rId52" Type="http://schemas.openxmlformats.org/officeDocument/2006/relationships/slideLayout" Target="../slideLayouts/slideLayout52.xml"/><Relationship Id="rId51" Type="http://schemas.openxmlformats.org/officeDocument/2006/relationships/slideLayout" Target="../slideLayouts/slideLayout51.xml"/><Relationship Id="rId50" Type="http://schemas.openxmlformats.org/officeDocument/2006/relationships/slideLayout" Target="../slideLayouts/slideLayout50.xml"/><Relationship Id="rId5" Type="http://schemas.openxmlformats.org/officeDocument/2006/relationships/slideLayout" Target="../slideLayouts/slideLayout5.xml"/><Relationship Id="rId49" Type="http://schemas.openxmlformats.org/officeDocument/2006/relationships/slideLayout" Target="../slideLayouts/slideLayout4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81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D42D61-F1B8-4FA5-8CE3-7A7B80C26B0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E7D712-8B5D-47E3-A34D-D124286D021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  <p:sldLayoutId id="2147483708" r:id="rId60"/>
    <p:sldLayoutId id="2147483709" r:id="rId61"/>
    <p:sldLayoutId id="2147483710" r:id="rId62"/>
    <p:sldLayoutId id="2147483711" r:id="rId63"/>
    <p:sldLayoutId id="2147483712" r:id="rId64"/>
    <p:sldLayoutId id="2147483713" r:id="rId65"/>
    <p:sldLayoutId id="2147483714" r:id="rId66"/>
    <p:sldLayoutId id="2147483715" r:id="rId67"/>
    <p:sldLayoutId id="2147483716" r:id="rId68"/>
    <p:sldLayoutId id="2147483717" r:id="rId69"/>
    <p:sldLayoutId id="2147483718" r:id="rId70"/>
    <p:sldLayoutId id="2147483719" r:id="rId71"/>
    <p:sldLayoutId id="2147483720" r:id="rId72"/>
    <p:sldLayoutId id="2147483721" r:id="rId73"/>
    <p:sldLayoutId id="2147483722" r:id="rId74"/>
    <p:sldLayoutId id="2147483723" r:id="rId75"/>
    <p:sldLayoutId id="2147483724" r:id="rId76"/>
    <p:sldLayoutId id="2147483725" r:id="rId77"/>
    <p:sldLayoutId id="2147483726" r:id="rId78"/>
  </p:sldLayoutIdLst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4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4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4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4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4.xml"/><Relationship Id="rId6" Type="http://schemas.microsoft.com/office/2007/relationships/hdphoto" Target="../media/image9.wdp"/><Relationship Id="rId5" Type="http://schemas.openxmlformats.org/officeDocument/2006/relationships/image" Target="../media/image8.png"/><Relationship Id="rId4" Type="http://schemas.microsoft.com/office/2007/relationships/hdphoto" Target="../media/image6.wdp"/><Relationship Id="rId3" Type="http://schemas.openxmlformats.org/officeDocument/2006/relationships/image" Target="../media/image7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4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4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4.xml"/><Relationship Id="rId6" Type="http://schemas.microsoft.com/office/2007/relationships/hdphoto" Target="../media/image9.wdp"/><Relationship Id="rId5" Type="http://schemas.openxmlformats.org/officeDocument/2006/relationships/image" Target="../media/image8.png"/><Relationship Id="rId4" Type="http://schemas.microsoft.com/office/2007/relationships/hdphoto" Target="../media/image6.wdp"/><Relationship Id="rId3" Type="http://schemas.openxmlformats.org/officeDocument/2006/relationships/image" Target="../media/image7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4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4.xml"/><Relationship Id="rId6" Type="http://schemas.microsoft.com/office/2007/relationships/hdphoto" Target="../media/image9.wdp"/><Relationship Id="rId5" Type="http://schemas.openxmlformats.org/officeDocument/2006/relationships/image" Target="../media/image8.png"/><Relationship Id="rId4" Type="http://schemas.microsoft.com/office/2007/relationships/hdphoto" Target="../media/image6.wdp"/><Relationship Id="rId3" Type="http://schemas.openxmlformats.org/officeDocument/2006/relationships/image" Target="../media/image7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4.xml"/><Relationship Id="rId4" Type="http://schemas.microsoft.com/office/2007/relationships/hdphoto" Target="../media/image6.wdp"/><Relationship Id="rId3" Type="http://schemas.openxmlformats.org/officeDocument/2006/relationships/image" Target="../media/image5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4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4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4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4.xml"/><Relationship Id="rId6" Type="http://schemas.microsoft.com/office/2007/relationships/hdphoto" Target="../media/image9.wdp"/><Relationship Id="rId5" Type="http://schemas.openxmlformats.org/officeDocument/2006/relationships/image" Target="../media/image8.png"/><Relationship Id="rId4" Type="http://schemas.microsoft.com/office/2007/relationships/hdphoto" Target="../media/image6.wdp"/><Relationship Id="rId3" Type="http://schemas.openxmlformats.org/officeDocument/2006/relationships/image" Target="../media/image7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4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4.xml"/><Relationship Id="rId6" Type="http://schemas.microsoft.com/office/2007/relationships/hdphoto" Target="../media/image9.wdp"/><Relationship Id="rId5" Type="http://schemas.openxmlformats.org/officeDocument/2006/relationships/image" Target="../media/image8.png"/><Relationship Id="rId4" Type="http://schemas.microsoft.com/office/2007/relationships/hdphoto" Target="../media/image6.wdp"/><Relationship Id="rId3" Type="http://schemas.openxmlformats.org/officeDocument/2006/relationships/image" Target="../media/image7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4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4.xml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4.xml"/><Relationship Id="rId6" Type="http://schemas.microsoft.com/office/2007/relationships/hdphoto" Target="../media/image9.wdp"/><Relationship Id="rId5" Type="http://schemas.openxmlformats.org/officeDocument/2006/relationships/image" Target="../media/image8.png"/><Relationship Id="rId4" Type="http://schemas.microsoft.com/office/2007/relationships/hdphoto" Target="../media/image6.wdp"/><Relationship Id="rId3" Type="http://schemas.openxmlformats.org/officeDocument/2006/relationships/image" Target="../media/image7.png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4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19000"/>
                    </a14:imgEffect>
                    <a14:imgEffect>
                      <a14:saturation sat="93000"/>
                    </a14:imgEffect>
                    <a14:imgEffect>
                      <a14:sharpenSoften amoun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3238607"/>
            <a:ext cx="12192000" cy="3619393"/>
          </a:xfrm>
          <a:custGeom>
            <a:avLst/>
            <a:gdLst>
              <a:gd name="connsiteX0" fmla="*/ 0 w 12192000"/>
              <a:gd name="connsiteY0" fmla="*/ 0 h 3619393"/>
              <a:gd name="connsiteX1" fmla="*/ 12192000 w 12192000"/>
              <a:gd name="connsiteY1" fmla="*/ 0 h 3619393"/>
              <a:gd name="connsiteX2" fmla="*/ 12192000 w 12192000"/>
              <a:gd name="connsiteY2" fmla="*/ 3619393 h 3619393"/>
              <a:gd name="connsiteX3" fmla="*/ 0 w 12192000"/>
              <a:gd name="connsiteY3" fmla="*/ 3619393 h 3619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619393">
                <a:moveTo>
                  <a:pt x="0" y="0"/>
                </a:moveTo>
                <a:lnTo>
                  <a:pt x="12192000" y="0"/>
                </a:lnTo>
                <a:lnTo>
                  <a:pt x="12192000" y="3619393"/>
                </a:lnTo>
                <a:lnTo>
                  <a:pt x="0" y="3619393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-601671" y="-1097280"/>
            <a:ext cx="13395342" cy="9052560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2315038" y="1296085"/>
            <a:ext cx="4033520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6600" spc="600" dirty="0">
                <a:solidFill>
                  <a:srgbClr val="A04819"/>
                </a:solidFill>
                <a:latin typeface="汉仪大宋简" pitchFamily="49" charset="-122"/>
                <a:ea typeface="汉仪大宋简" pitchFamily="49" charset="-122"/>
                <a:sym typeface="Arial" panose="020B0604020202020204"/>
              </a:rPr>
              <a:t>读书分享</a:t>
            </a:r>
            <a:endParaRPr lang="en-US" altLang="zh-CN" sz="6600" spc="600" dirty="0">
              <a:solidFill>
                <a:srgbClr val="A04819"/>
              </a:solidFill>
              <a:latin typeface="汉仪大宋简" pitchFamily="49" charset="-122"/>
              <a:ea typeface="汉仪大宋简" pitchFamily="49" charset="-122"/>
              <a:sym typeface="Arial" panose="020B0604020202020204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832141" y="1819306"/>
            <a:ext cx="3983862" cy="584775"/>
            <a:chOff x="5203663" y="1862133"/>
            <a:chExt cx="3983862" cy="584775"/>
          </a:xfrm>
        </p:grpSpPr>
        <p:grpSp>
          <p:nvGrpSpPr>
            <p:cNvPr id="21" name="组合 20"/>
            <p:cNvGrpSpPr/>
            <p:nvPr/>
          </p:nvGrpSpPr>
          <p:grpSpPr>
            <a:xfrm>
              <a:off x="7840754" y="1954465"/>
              <a:ext cx="1346771" cy="400110"/>
              <a:chOff x="5591192" y="4454279"/>
              <a:chExt cx="1346771" cy="400110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5591192" y="4639094"/>
                <a:ext cx="366298" cy="0"/>
              </a:xfrm>
              <a:prstGeom prst="line">
                <a:avLst/>
              </a:prstGeom>
              <a:ln>
                <a:solidFill>
                  <a:srgbClr val="EAB56F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文本框 23"/>
              <p:cNvSpPr txBox="1"/>
              <p:nvPr/>
            </p:nvSpPr>
            <p:spPr>
              <a:xfrm>
                <a:off x="5919391" y="4454279"/>
                <a:ext cx="101857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000" b="1" dirty="0">
                    <a:solidFill>
                      <a:srgbClr val="A04819"/>
                    </a:solidFill>
                    <a:latin typeface="Arial" panose="020B0604020202020204"/>
                    <a:ea typeface="微软雅黑" panose="020B0503020204020204" pitchFamily="34" charset="-122"/>
                    <a:sym typeface="Arial" panose="020B0604020202020204"/>
                  </a:rPr>
                  <a:t>毛泽东</a:t>
                </a:r>
                <a:endParaRPr lang="zh-CN" altLang="en-US" sz="2000" b="1" dirty="0">
                  <a:solidFill>
                    <a:srgbClr val="A04819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5203663" y="1862133"/>
              <a:ext cx="2763520" cy="584775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A04819"/>
                  </a:solidFill>
                  <a:latin typeface="汉仪大宋简" pitchFamily="49" charset="-122"/>
                  <a:ea typeface="汉仪大宋简" pitchFamily="49" charset="-122"/>
                  <a:sym typeface="Arial" panose="020B0604020202020204"/>
                </a:rPr>
                <a:t>《</a:t>
              </a:r>
              <a:r>
                <a:rPr lang="zh-CN" altLang="en-US" sz="3200" dirty="0">
                  <a:solidFill>
                    <a:srgbClr val="A04819"/>
                  </a:solidFill>
                  <a:latin typeface="汉仪大宋简" pitchFamily="49" charset="-122"/>
                  <a:ea typeface="汉仪大宋简" pitchFamily="49" charset="-122"/>
                  <a:sym typeface="Arial" panose="020B0604020202020204"/>
                </a:rPr>
                <a:t>七律长征</a:t>
              </a:r>
              <a:r>
                <a:rPr lang="en-US" altLang="zh-CN" sz="3200" dirty="0">
                  <a:solidFill>
                    <a:srgbClr val="A04819"/>
                  </a:solidFill>
                  <a:latin typeface="汉仪大宋简" pitchFamily="49" charset="-122"/>
                  <a:ea typeface="汉仪大宋简" pitchFamily="49" charset="-122"/>
                  <a:sym typeface="Arial" panose="020B0604020202020204"/>
                </a:rPr>
                <a:t>》</a:t>
              </a:r>
              <a:endParaRPr lang="en-US" altLang="zh-CN" sz="3200" dirty="0">
                <a:solidFill>
                  <a:srgbClr val="A04819"/>
                </a:solidFill>
                <a:latin typeface="汉仪大宋简" pitchFamily="49" charset="-122"/>
                <a:ea typeface="汉仪大宋简" pitchFamily="49" charset="-122"/>
                <a:sym typeface="Arial" panose="020B0604020202020204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2265680" y="2710424"/>
            <a:ext cx="7660640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红军不怕远征难，万水千山只等闲。五岭逶迤腾细浪，乌蒙磅礴走泥丸。金沙水拍云崖暖，大渡桥横铁索寒。更喜岷山千里雪，三军过后尽开颜。</a:t>
            </a:r>
            <a:endParaRPr lang="en-US" altLang="zh-CN" sz="1050" dirty="0">
              <a:solidFill>
                <a:srgbClr val="A04819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673600" y="731262"/>
            <a:ext cx="284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spc="300" dirty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BOOK SHARING</a:t>
            </a:r>
            <a:endParaRPr lang="zh-CN" altLang="en-US" sz="2000" b="1" spc="300" dirty="0">
              <a:solidFill>
                <a:srgbClr val="A04819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cxnSp>
        <p:nvCxnSpPr>
          <p:cNvPr id="37" name="直接连接符 36"/>
          <p:cNvCxnSpPr/>
          <p:nvPr/>
        </p:nvCxnSpPr>
        <p:spPr>
          <a:xfrm flipH="1">
            <a:off x="6014720" y="2498320"/>
            <a:ext cx="4074160" cy="0"/>
          </a:xfrm>
          <a:prstGeom prst="line">
            <a:avLst/>
          </a:prstGeom>
          <a:ln w="19050" cap="rnd">
            <a:gradFill>
              <a:gsLst>
                <a:gs pos="0">
                  <a:srgbClr val="A04819"/>
                </a:gs>
                <a:gs pos="100000">
                  <a:srgbClr val="A0481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3657600" y="1279120"/>
            <a:ext cx="579120" cy="0"/>
          </a:xfrm>
          <a:prstGeom prst="line">
            <a:avLst/>
          </a:prstGeom>
          <a:ln w="19050" cap="rnd">
            <a:gradFill>
              <a:gsLst>
                <a:gs pos="0">
                  <a:srgbClr val="A04819"/>
                </a:gs>
                <a:gs pos="100000">
                  <a:srgbClr val="A0481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1757680" y="2508480"/>
            <a:ext cx="487680" cy="0"/>
          </a:xfrm>
          <a:prstGeom prst="line">
            <a:avLst/>
          </a:prstGeom>
          <a:ln w="19050" cap="rnd">
            <a:gradFill>
              <a:gsLst>
                <a:gs pos="0">
                  <a:srgbClr val="A04819"/>
                </a:gs>
                <a:gs pos="100000">
                  <a:srgbClr val="A0481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4673600" y="3362960"/>
            <a:ext cx="284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主讲人</a:t>
            </a:r>
            <a:r>
              <a:rPr lang="zh-CN" altLang="en-US" sz="2000" spc="300" dirty="0" smtClean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：第一</a:t>
            </a:r>
            <a:r>
              <a:rPr lang="en-US" altLang="zh-CN" sz="2000" spc="300" dirty="0" smtClean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PPT</a:t>
            </a:r>
            <a:endParaRPr lang="zh-CN" altLang="en-US" sz="2000" spc="300" dirty="0">
              <a:solidFill>
                <a:srgbClr val="A04819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8" name="图文框 47"/>
          <p:cNvSpPr/>
          <p:nvPr/>
        </p:nvSpPr>
        <p:spPr>
          <a:xfrm>
            <a:off x="381000" y="386080"/>
            <a:ext cx="11430000" cy="4307840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/>
              </a:gs>
              <a:gs pos="100000">
                <a:srgbClr val="A04819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9" name="图文框 48"/>
          <p:cNvSpPr/>
          <p:nvPr/>
        </p:nvSpPr>
        <p:spPr>
          <a:xfrm>
            <a:off x="508000" y="507999"/>
            <a:ext cx="11176000" cy="4138055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>
                  <a:alpha val="38000"/>
                </a:srgbClr>
              </a:gs>
              <a:gs pos="100000">
                <a:srgbClr val="A04819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5" grpId="0"/>
      <p:bldP spid="36" grpId="0"/>
      <p:bldP spid="47" grpId="0"/>
      <p:bldP spid="48" grpId="0" animBg="1"/>
      <p:bldP spid="4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601671" y="-1097280"/>
            <a:ext cx="13395342" cy="9052560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709916" y="659477"/>
            <a:ext cx="435979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 spc="60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Arial" panose="020B0604020202020204"/>
              </a:rPr>
              <a:t>七律</a:t>
            </a:r>
            <a:r>
              <a:rPr lang="en-US" altLang="zh-CN" dirty="0">
                <a:sym typeface="Arial" panose="020B0604020202020204"/>
              </a:rPr>
              <a:t>·</a:t>
            </a:r>
            <a:r>
              <a:rPr lang="zh-CN" altLang="en-US" dirty="0">
                <a:sym typeface="Arial" panose="020B0604020202020204"/>
              </a:rPr>
              <a:t>长征</a:t>
            </a:r>
            <a:endParaRPr lang="zh-CN" altLang="en-US" dirty="0">
              <a:sym typeface="Arial" panose="020B0604020202020204"/>
            </a:endParaRPr>
          </a:p>
        </p:txBody>
      </p:sp>
      <p:sp>
        <p:nvSpPr>
          <p:cNvPr id="48" name="图文框 47"/>
          <p:cNvSpPr/>
          <p:nvPr/>
        </p:nvSpPr>
        <p:spPr>
          <a:xfrm>
            <a:off x="381000" y="386079"/>
            <a:ext cx="11430000" cy="5933697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/>
              </a:gs>
              <a:gs pos="100000">
                <a:srgbClr val="A04819">
                  <a:alpha val="7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9" name="图文框 48"/>
          <p:cNvSpPr/>
          <p:nvPr/>
        </p:nvSpPr>
        <p:spPr>
          <a:xfrm>
            <a:off x="508000" y="507999"/>
            <a:ext cx="11176000" cy="5690524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>
                  <a:alpha val="38000"/>
                </a:srgbClr>
              </a:gs>
              <a:gs pos="100000">
                <a:srgbClr val="A04819">
                  <a:alpha val="2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7079" y="1233851"/>
            <a:ext cx="2677481" cy="81022"/>
            <a:chOff x="787079" y="1213531"/>
            <a:chExt cx="2677481" cy="81022"/>
          </a:xfrm>
        </p:grpSpPr>
        <p:cxnSp>
          <p:nvCxnSpPr>
            <p:cNvPr id="70" name="直接连接符 69"/>
            <p:cNvCxnSpPr/>
            <p:nvPr/>
          </p:nvCxnSpPr>
          <p:spPr>
            <a:xfrm flipH="1">
              <a:off x="2565466" y="1213531"/>
              <a:ext cx="899094" cy="0"/>
            </a:xfrm>
            <a:prstGeom prst="line">
              <a:avLst/>
            </a:prstGeom>
            <a:ln w="9525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>
              <a:off x="787079" y="1294553"/>
              <a:ext cx="2106592" cy="0"/>
            </a:xfrm>
            <a:prstGeom prst="line">
              <a:avLst/>
            </a:prstGeom>
            <a:ln w="19050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文本框 73"/>
          <p:cNvSpPr txBox="1"/>
          <p:nvPr/>
        </p:nvSpPr>
        <p:spPr>
          <a:xfrm>
            <a:off x="8574268" y="751810"/>
            <a:ext cx="2844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spc="300" dirty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BOOK SHARING</a:t>
            </a:r>
            <a:endParaRPr lang="zh-CN" altLang="en-US" sz="1600" spc="300" dirty="0">
              <a:solidFill>
                <a:schemeClr val="bg1">
                  <a:lumMod val="8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028851" y="2666984"/>
            <a:ext cx="5648528" cy="26037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红军不怕远征难，万水千山只等闲。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algn="ctr">
              <a:lnSpc>
                <a:spcPct val="17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五岭逶迤腾细浪，乌蒙磅礴走泥丸。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algn="ctr">
              <a:lnSpc>
                <a:spcPct val="17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金沙水拍云崖暖，大渡桥横铁索寒。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algn="ctr">
              <a:lnSpc>
                <a:spcPct val="17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更喜岷山千里雪，三军过后尽开颜。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8000036" y="1916406"/>
            <a:ext cx="1608880" cy="462987"/>
          </a:xfrm>
          <a:prstGeom prst="roundRect">
            <a:avLst>
              <a:gd name="adj" fmla="val 50000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毛泽东</a:t>
            </a:r>
            <a:endParaRPr lang="zh-CN" alt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2" name="矩形: 圆角 21"/>
          <p:cNvSpPr/>
          <p:nvPr/>
        </p:nvSpPr>
        <p:spPr>
          <a:xfrm>
            <a:off x="4210559" y="2937811"/>
            <a:ext cx="1421346" cy="312581"/>
          </a:xfrm>
          <a:prstGeom prst="roundRect">
            <a:avLst>
              <a:gd name="adj" fmla="val 50000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首联</a:t>
            </a:r>
            <a:endParaRPr lang="zh-CN" alt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3" name="矩形: 圆角 22"/>
          <p:cNvSpPr/>
          <p:nvPr/>
        </p:nvSpPr>
        <p:spPr>
          <a:xfrm>
            <a:off x="4210559" y="3566866"/>
            <a:ext cx="1421346" cy="312581"/>
          </a:xfrm>
          <a:prstGeom prst="roundRect">
            <a:avLst>
              <a:gd name="adj" fmla="val 50000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颔联</a:t>
            </a:r>
            <a:endParaRPr lang="zh-CN" alt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4" name="矩形: 圆角 23"/>
          <p:cNvSpPr/>
          <p:nvPr/>
        </p:nvSpPr>
        <p:spPr>
          <a:xfrm>
            <a:off x="4210559" y="4195921"/>
            <a:ext cx="1421346" cy="312581"/>
          </a:xfrm>
          <a:prstGeom prst="roundRect">
            <a:avLst>
              <a:gd name="adj" fmla="val 50000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颈联</a:t>
            </a:r>
            <a:endParaRPr lang="zh-CN" alt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5" name="矩形: 圆角 24"/>
          <p:cNvSpPr/>
          <p:nvPr/>
        </p:nvSpPr>
        <p:spPr>
          <a:xfrm>
            <a:off x="4210559" y="4824977"/>
            <a:ext cx="1421346" cy="312581"/>
          </a:xfrm>
          <a:prstGeom prst="roundRect">
            <a:avLst>
              <a:gd name="adj" fmla="val 50000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尾联</a:t>
            </a:r>
            <a:endParaRPr lang="zh-CN" alt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94191" y="1758387"/>
            <a:ext cx="3953718" cy="39537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8" grpId="0" animBg="1"/>
      <p:bldP spid="49" grpId="0" animBg="1"/>
      <p:bldP spid="74" grpId="0"/>
      <p:bldP spid="20" grpId="0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601671" y="-1097280"/>
            <a:ext cx="13395342" cy="9052560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709916" y="659477"/>
            <a:ext cx="435979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 spc="60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Arial" panose="020B0604020202020204"/>
              </a:rPr>
              <a:t>七律</a:t>
            </a:r>
            <a:r>
              <a:rPr lang="en-US" altLang="zh-CN" dirty="0">
                <a:sym typeface="Arial" panose="020B0604020202020204"/>
              </a:rPr>
              <a:t>·</a:t>
            </a:r>
            <a:r>
              <a:rPr lang="zh-CN" altLang="en-US" dirty="0">
                <a:sym typeface="Arial" panose="020B0604020202020204"/>
              </a:rPr>
              <a:t>长征</a:t>
            </a:r>
            <a:endParaRPr lang="zh-CN" altLang="en-US" dirty="0">
              <a:sym typeface="Arial" panose="020B0604020202020204"/>
            </a:endParaRPr>
          </a:p>
        </p:txBody>
      </p:sp>
      <p:sp>
        <p:nvSpPr>
          <p:cNvPr id="48" name="图文框 47"/>
          <p:cNvSpPr/>
          <p:nvPr/>
        </p:nvSpPr>
        <p:spPr>
          <a:xfrm>
            <a:off x="381000" y="386079"/>
            <a:ext cx="11430000" cy="5933697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/>
              </a:gs>
              <a:gs pos="100000">
                <a:srgbClr val="A04819">
                  <a:alpha val="7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9" name="图文框 48"/>
          <p:cNvSpPr/>
          <p:nvPr/>
        </p:nvSpPr>
        <p:spPr>
          <a:xfrm>
            <a:off x="508000" y="507999"/>
            <a:ext cx="11176000" cy="5690524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>
                  <a:alpha val="38000"/>
                </a:srgbClr>
              </a:gs>
              <a:gs pos="100000">
                <a:srgbClr val="A04819">
                  <a:alpha val="2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7079" y="1233851"/>
            <a:ext cx="2677481" cy="81022"/>
            <a:chOff x="787079" y="1213531"/>
            <a:chExt cx="2677481" cy="81022"/>
          </a:xfrm>
        </p:grpSpPr>
        <p:cxnSp>
          <p:nvCxnSpPr>
            <p:cNvPr id="70" name="直接连接符 69"/>
            <p:cNvCxnSpPr/>
            <p:nvPr/>
          </p:nvCxnSpPr>
          <p:spPr>
            <a:xfrm flipH="1">
              <a:off x="2565466" y="1213531"/>
              <a:ext cx="899094" cy="0"/>
            </a:xfrm>
            <a:prstGeom prst="line">
              <a:avLst/>
            </a:prstGeom>
            <a:ln w="9525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>
              <a:off x="787079" y="1294553"/>
              <a:ext cx="2106592" cy="0"/>
            </a:xfrm>
            <a:prstGeom prst="line">
              <a:avLst/>
            </a:prstGeom>
            <a:ln w="19050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文本框 73"/>
          <p:cNvSpPr txBox="1"/>
          <p:nvPr/>
        </p:nvSpPr>
        <p:spPr>
          <a:xfrm>
            <a:off x="8574268" y="751810"/>
            <a:ext cx="2844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spc="300" dirty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BOOK SHARING</a:t>
            </a:r>
            <a:endParaRPr lang="zh-CN" altLang="en-US" sz="1600" spc="300" dirty="0">
              <a:solidFill>
                <a:schemeClr val="bg1">
                  <a:lumMod val="8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6227180" y="2793205"/>
            <a:ext cx="4953963" cy="1848243"/>
          </a:xfrm>
          <a:prstGeom prst="roundRect">
            <a:avLst>
              <a:gd name="adj" fmla="val 50000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自由朗读读准字音，把握节奏，读出感情，读出气势。</a:t>
            </a:r>
            <a:endParaRPr lang="zh-CN" alt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09843" y="1006997"/>
            <a:ext cx="5563316" cy="43115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8" grpId="0" animBg="1"/>
      <p:bldP spid="49" grpId="0" animBg="1"/>
      <p:bldP spid="74" grpId="0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601671" y="-1097280"/>
            <a:ext cx="13395342" cy="9052560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709916" y="659477"/>
            <a:ext cx="435979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 spc="60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Arial" panose="020B0604020202020204"/>
              </a:rPr>
              <a:t>朗读指导</a:t>
            </a:r>
            <a:endParaRPr lang="zh-CN" altLang="en-US" dirty="0">
              <a:sym typeface="Arial" panose="020B0604020202020204"/>
            </a:endParaRPr>
          </a:p>
        </p:txBody>
      </p:sp>
      <p:sp>
        <p:nvSpPr>
          <p:cNvPr id="48" name="图文框 47"/>
          <p:cNvSpPr/>
          <p:nvPr/>
        </p:nvSpPr>
        <p:spPr>
          <a:xfrm>
            <a:off x="381000" y="386079"/>
            <a:ext cx="11430000" cy="5933697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/>
              </a:gs>
              <a:gs pos="100000">
                <a:srgbClr val="A04819">
                  <a:alpha val="7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9" name="图文框 48"/>
          <p:cNvSpPr/>
          <p:nvPr/>
        </p:nvSpPr>
        <p:spPr>
          <a:xfrm>
            <a:off x="508000" y="507999"/>
            <a:ext cx="11176000" cy="5690524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>
                  <a:alpha val="38000"/>
                </a:srgbClr>
              </a:gs>
              <a:gs pos="100000">
                <a:srgbClr val="A04819">
                  <a:alpha val="2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7079" y="1233851"/>
            <a:ext cx="2677481" cy="81022"/>
            <a:chOff x="787079" y="1213531"/>
            <a:chExt cx="2677481" cy="81022"/>
          </a:xfrm>
        </p:grpSpPr>
        <p:cxnSp>
          <p:nvCxnSpPr>
            <p:cNvPr id="70" name="直接连接符 69"/>
            <p:cNvCxnSpPr/>
            <p:nvPr/>
          </p:nvCxnSpPr>
          <p:spPr>
            <a:xfrm flipH="1">
              <a:off x="2565466" y="1213531"/>
              <a:ext cx="899094" cy="0"/>
            </a:xfrm>
            <a:prstGeom prst="line">
              <a:avLst/>
            </a:prstGeom>
            <a:ln w="9525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>
              <a:off x="787079" y="1294553"/>
              <a:ext cx="2106592" cy="0"/>
            </a:xfrm>
            <a:prstGeom prst="line">
              <a:avLst/>
            </a:prstGeom>
            <a:ln w="19050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文本框 73"/>
          <p:cNvSpPr txBox="1"/>
          <p:nvPr/>
        </p:nvSpPr>
        <p:spPr>
          <a:xfrm>
            <a:off x="8574268" y="751810"/>
            <a:ext cx="2844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spc="300" dirty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BOOK SHARING</a:t>
            </a:r>
            <a:endParaRPr lang="zh-CN" altLang="en-US" sz="1600" spc="300" dirty="0">
              <a:solidFill>
                <a:schemeClr val="bg1">
                  <a:lumMod val="8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347174" y="2954649"/>
            <a:ext cx="3390631" cy="17666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7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这是一首七律诗，每句七个字，在节奏上是每句四顿。读时应按以下节奏读出“红军不怕远征难”的英雄气概。　      　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4444165" y="2212718"/>
            <a:ext cx="1608880" cy="462987"/>
          </a:xfrm>
          <a:prstGeom prst="roundRect">
            <a:avLst>
              <a:gd name="adj" fmla="val 50000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指导</a:t>
            </a:r>
            <a:endParaRPr lang="zh-CN" alt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52134" y="2105996"/>
            <a:ext cx="2567671" cy="344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7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红军／不怕／远征／难，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algn="just">
              <a:lnSpc>
                <a:spcPct val="17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万水／千山／只／等闲。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algn="just">
              <a:lnSpc>
                <a:spcPct val="17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五岭／逶迤／腾／细浪，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algn="just">
              <a:lnSpc>
                <a:spcPct val="17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乌蒙／磅礴／走／泥丸。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algn="just">
              <a:lnSpc>
                <a:spcPct val="17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金沙／水拍／云崖／暖，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algn="just">
              <a:lnSpc>
                <a:spcPct val="17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大渡／桥横／铁索／寒。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algn="just">
              <a:lnSpc>
                <a:spcPct val="17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更喜／岷山／千里／雪，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algn="just">
              <a:lnSpc>
                <a:spcPct val="17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三军／过后／尽／开颜。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889093" y="2280212"/>
            <a:ext cx="0" cy="311359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44088" y="1820944"/>
            <a:ext cx="3433826" cy="36790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8" grpId="0" animBg="1"/>
      <p:bldP spid="49" grpId="0" animBg="1"/>
      <p:bldP spid="74" grpId="0"/>
      <p:bldP spid="16" grpId="0"/>
      <p:bldP spid="17" grpId="0" animBg="1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1000" contrast="40000"/>
                    </a14:imgEffect>
                    <a14:imgEffect>
                      <a14:colorTemperature colorTemp="5639"/>
                    </a14:imgEffect>
                    <a14:imgEffect>
                      <a14:sharpenSoften amount="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571499"/>
            <a:ext cx="12192000" cy="6315437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0" y="0"/>
            <a:ext cx="12192000" cy="5577840"/>
          </a:xfrm>
          <a:prstGeom prst="rect">
            <a:avLst/>
          </a:prstGeom>
          <a:gradFill flip="none" rotWithShape="1">
            <a:gsLst>
              <a:gs pos="29000">
                <a:schemeClr val="bg1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601671" y="-1097280"/>
            <a:ext cx="13395342" cy="9052560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3730908" y="2141037"/>
            <a:ext cx="5031128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600" spc="2000">
                <a:solidFill>
                  <a:srgbClr val="A04819"/>
                </a:solidFill>
                <a:latin typeface="汉仪大宋简" pitchFamily="49" charset="-122"/>
                <a:ea typeface="汉仪大宋简" pitchFamily="49" charset="-122"/>
              </a:defRPr>
            </a:lvl1pPr>
          </a:lstStyle>
          <a:p>
            <a:r>
              <a:rPr lang="zh-CN" altLang="en-US" dirty="0">
                <a:sym typeface="Arial" panose="020B0604020202020204"/>
              </a:rPr>
              <a:t>课文解析</a:t>
            </a:r>
            <a:endParaRPr lang="zh-CN" altLang="en-US" dirty="0">
              <a:sym typeface="Arial" panose="020B0604020202020204"/>
            </a:endParaRPr>
          </a:p>
        </p:txBody>
      </p:sp>
      <p:sp>
        <p:nvSpPr>
          <p:cNvPr id="48" name="图文框 47"/>
          <p:cNvSpPr/>
          <p:nvPr/>
        </p:nvSpPr>
        <p:spPr>
          <a:xfrm>
            <a:off x="381000" y="386080"/>
            <a:ext cx="11430000" cy="4307840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/>
              </a:gs>
              <a:gs pos="100000">
                <a:srgbClr val="A04819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9" name="图文框 48"/>
          <p:cNvSpPr/>
          <p:nvPr/>
        </p:nvSpPr>
        <p:spPr>
          <a:xfrm>
            <a:off x="508000" y="507999"/>
            <a:ext cx="11176000" cy="4138055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>
                  <a:alpha val="38000"/>
                </a:srgbClr>
              </a:gs>
              <a:gs pos="100000">
                <a:srgbClr val="A04819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6" name="任意多边形: 形状 65"/>
          <p:cNvSpPr/>
          <p:nvPr/>
        </p:nvSpPr>
        <p:spPr>
          <a:xfrm flipV="1">
            <a:off x="0" y="3761772"/>
            <a:ext cx="12192000" cy="2401747"/>
          </a:xfrm>
          <a:custGeom>
            <a:avLst/>
            <a:gdLst>
              <a:gd name="connsiteX0" fmla="*/ 0 w 12192000"/>
              <a:gd name="connsiteY0" fmla="*/ 2401747 h 2401747"/>
              <a:gd name="connsiteX1" fmla="*/ 12192000 w 12192000"/>
              <a:gd name="connsiteY1" fmla="*/ 2401747 h 2401747"/>
              <a:gd name="connsiteX2" fmla="*/ 12192000 w 12192000"/>
              <a:gd name="connsiteY2" fmla="*/ 0 h 2401747"/>
              <a:gd name="connsiteX3" fmla="*/ 0 w 12192000"/>
              <a:gd name="connsiteY3" fmla="*/ 0 h 2401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401747">
                <a:moveTo>
                  <a:pt x="0" y="2401747"/>
                </a:moveTo>
                <a:lnTo>
                  <a:pt x="12192000" y="2401747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CF5E5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69" name="图片 6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4286477"/>
            <a:ext cx="12192000" cy="1877043"/>
          </a:xfrm>
          <a:custGeom>
            <a:avLst/>
            <a:gdLst>
              <a:gd name="connsiteX0" fmla="*/ 0 w 12192000"/>
              <a:gd name="connsiteY0" fmla="*/ 0 h 1877043"/>
              <a:gd name="connsiteX1" fmla="*/ 12192000 w 12192000"/>
              <a:gd name="connsiteY1" fmla="*/ 0 h 1877043"/>
              <a:gd name="connsiteX2" fmla="*/ 12192000 w 12192000"/>
              <a:gd name="connsiteY2" fmla="*/ 1877043 h 1877043"/>
              <a:gd name="connsiteX3" fmla="*/ 0 w 12192000"/>
              <a:gd name="connsiteY3" fmla="*/ 1877043 h 1877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877043">
                <a:moveTo>
                  <a:pt x="0" y="0"/>
                </a:moveTo>
                <a:lnTo>
                  <a:pt x="12192000" y="0"/>
                </a:lnTo>
                <a:lnTo>
                  <a:pt x="12192000" y="1877043"/>
                </a:lnTo>
                <a:lnTo>
                  <a:pt x="0" y="1877043"/>
                </a:lnTo>
                <a:close/>
              </a:path>
            </a:pathLst>
          </a:cu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19000"/>
                    </a14:imgEffect>
                    <a14:imgEffect>
                      <a14:saturation sat="93000"/>
                    </a14:imgEffect>
                    <a14:imgEffect>
                      <a14:sharpenSoften amoun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3759468"/>
            <a:ext cx="12192000" cy="3098532"/>
          </a:xfrm>
          <a:custGeom>
            <a:avLst/>
            <a:gdLst>
              <a:gd name="connsiteX0" fmla="*/ 0 w 12192000"/>
              <a:gd name="connsiteY0" fmla="*/ 0 h 3098532"/>
              <a:gd name="connsiteX1" fmla="*/ 12192000 w 12192000"/>
              <a:gd name="connsiteY1" fmla="*/ 0 h 3098532"/>
              <a:gd name="connsiteX2" fmla="*/ 12192000 w 12192000"/>
              <a:gd name="connsiteY2" fmla="*/ 3098532 h 3098532"/>
              <a:gd name="connsiteX3" fmla="*/ 0 w 12192000"/>
              <a:gd name="connsiteY3" fmla="*/ 3098532 h 3098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98532">
                <a:moveTo>
                  <a:pt x="0" y="0"/>
                </a:moveTo>
                <a:lnTo>
                  <a:pt x="12192000" y="0"/>
                </a:lnTo>
                <a:lnTo>
                  <a:pt x="12192000" y="3098532"/>
                </a:lnTo>
                <a:lnTo>
                  <a:pt x="0" y="3098532"/>
                </a:lnTo>
                <a:close/>
              </a:path>
            </a:pathLst>
          </a:custGeom>
        </p:spPr>
      </p:pic>
      <p:cxnSp>
        <p:nvCxnSpPr>
          <p:cNvPr id="70" name="直接连接符 69"/>
          <p:cNvCxnSpPr/>
          <p:nvPr/>
        </p:nvCxnSpPr>
        <p:spPr>
          <a:xfrm flipH="1">
            <a:off x="8375956" y="2313126"/>
            <a:ext cx="1323629" cy="0"/>
          </a:xfrm>
          <a:prstGeom prst="line">
            <a:avLst/>
          </a:prstGeom>
          <a:ln w="9525" cap="rnd">
            <a:gradFill>
              <a:gsLst>
                <a:gs pos="0">
                  <a:srgbClr val="A04819"/>
                </a:gs>
                <a:gs pos="100000">
                  <a:srgbClr val="A0481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>
            <a:off x="2199190" y="2880285"/>
            <a:ext cx="1064871" cy="0"/>
          </a:xfrm>
          <a:prstGeom prst="line">
            <a:avLst/>
          </a:prstGeom>
          <a:ln w="19050" cap="rnd">
            <a:gradFill>
              <a:gsLst>
                <a:gs pos="0">
                  <a:srgbClr val="A04819"/>
                </a:gs>
                <a:gs pos="100000">
                  <a:srgbClr val="A0481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flipH="1">
            <a:off x="8098164" y="3412721"/>
            <a:ext cx="652297" cy="0"/>
          </a:xfrm>
          <a:prstGeom prst="line">
            <a:avLst/>
          </a:prstGeom>
          <a:ln w="19050" cap="rnd">
            <a:gradFill>
              <a:gsLst>
                <a:gs pos="0">
                  <a:srgbClr val="A04819"/>
                </a:gs>
                <a:gs pos="100000">
                  <a:srgbClr val="A0481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/>
          <p:cNvSpPr txBox="1"/>
          <p:nvPr/>
        </p:nvSpPr>
        <p:spPr>
          <a:xfrm>
            <a:off x="2723909" y="3428054"/>
            <a:ext cx="6744182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红军不怕远征难，万水千山只等闲。五岭逶迤腾细浪，乌蒙磅礴走泥丸。金沙水拍云崖暖，大渡桥横铁索寒。更喜岷山千里雪，三军过后尽开颜。</a:t>
            </a:r>
            <a:endParaRPr lang="en-US" altLang="zh-CN" sz="1000" dirty="0">
              <a:solidFill>
                <a:srgbClr val="A04819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4673600" y="1680387"/>
            <a:ext cx="284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PART-04</a:t>
            </a:r>
            <a:endParaRPr lang="zh-CN" altLang="en-US" sz="2400" spc="300" dirty="0">
              <a:solidFill>
                <a:srgbClr val="A04819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8" grpId="0" animBg="1"/>
      <p:bldP spid="49" grpId="0" animBg="1"/>
      <p:bldP spid="73" grpId="0"/>
      <p:bldP spid="7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949124" y="3298785"/>
            <a:ext cx="4757195" cy="18982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601671" y="-1097280"/>
            <a:ext cx="13395342" cy="9052560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709916" y="659477"/>
            <a:ext cx="435979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 spc="60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Arial" panose="020B0604020202020204"/>
              </a:rPr>
              <a:t>课文解析</a:t>
            </a:r>
            <a:endParaRPr lang="zh-CN" altLang="en-US" dirty="0">
              <a:sym typeface="Arial" panose="020B0604020202020204"/>
            </a:endParaRPr>
          </a:p>
        </p:txBody>
      </p:sp>
      <p:sp>
        <p:nvSpPr>
          <p:cNvPr id="48" name="图文框 47"/>
          <p:cNvSpPr/>
          <p:nvPr/>
        </p:nvSpPr>
        <p:spPr>
          <a:xfrm>
            <a:off x="381000" y="386079"/>
            <a:ext cx="11430000" cy="5933697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/>
              </a:gs>
              <a:gs pos="100000">
                <a:srgbClr val="A04819">
                  <a:alpha val="7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9" name="图文框 48"/>
          <p:cNvSpPr/>
          <p:nvPr/>
        </p:nvSpPr>
        <p:spPr>
          <a:xfrm>
            <a:off x="508000" y="507999"/>
            <a:ext cx="11176000" cy="5690524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>
                  <a:alpha val="38000"/>
                </a:srgbClr>
              </a:gs>
              <a:gs pos="100000">
                <a:srgbClr val="A04819">
                  <a:alpha val="2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7079" y="1233851"/>
            <a:ext cx="2677481" cy="81022"/>
            <a:chOff x="787079" y="1213531"/>
            <a:chExt cx="2677481" cy="81022"/>
          </a:xfrm>
        </p:grpSpPr>
        <p:cxnSp>
          <p:nvCxnSpPr>
            <p:cNvPr id="70" name="直接连接符 69"/>
            <p:cNvCxnSpPr/>
            <p:nvPr/>
          </p:nvCxnSpPr>
          <p:spPr>
            <a:xfrm flipH="1">
              <a:off x="2565466" y="1213531"/>
              <a:ext cx="899094" cy="0"/>
            </a:xfrm>
            <a:prstGeom prst="line">
              <a:avLst/>
            </a:prstGeom>
            <a:ln w="9525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>
              <a:off x="787079" y="1294553"/>
              <a:ext cx="2106592" cy="0"/>
            </a:xfrm>
            <a:prstGeom prst="line">
              <a:avLst/>
            </a:prstGeom>
            <a:ln w="19050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文本框 73"/>
          <p:cNvSpPr txBox="1"/>
          <p:nvPr/>
        </p:nvSpPr>
        <p:spPr>
          <a:xfrm>
            <a:off x="8574268" y="751810"/>
            <a:ext cx="2844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spc="300" dirty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BOOK SHARING</a:t>
            </a:r>
            <a:endParaRPr lang="zh-CN" altLang="en-US" sz="1600" spc="300" dirty="0">
              <a:solidFill>
                <a:schemeClr val="bg1">
                  <a:lumMod val="8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96388" y="3644630"/>
            <a:ext cx="3390631" cy="455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“万水”以金沙江和大渡河为代表。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6635547" y="2236522"/>
            <a:ext cx="4360655" cy="540642"/>
          </a:xfrm>
          <a:prstGeom prst="roundRect">
            <a:avLst>
              <a:gd name="adj" fmla="val 50000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红军不怕远征难，万水千山只等闲。</a:t>
            </a:r>
            <a:endParaRPr lang="zh-CN" alt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25056" y="2275818"/>
            <a:ext cx="5344250" cy="455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诗中哪两句概括了全诗？它们体现了红军怎样的精神？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96388" y="4376150"/>
            <a:ext cx="3390631" cy="455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“千山”以五岭和乌蒙为代表。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759615" y="3096307"/>
            <a:ext cx="4039564" cy="22627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9" grpId="0"/>
      <p:bldP spid="48" grpId="0" animBg="1"/>
      <p:bldP spid="49" grpId="0" animBg="1"/>
      <p:bldP spid="74" grpId="0"/>
      <p:bldP spid="16" grpId="0"/>
      <p:bldP spid="17" grpId="0" animBg="1"/>
      <p:bldP spid="18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601671" y="-1097280"/>
            <a:ext cx="13395342" cy="9052560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709916" y="659477"/>
            <a:ext cx="435979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 spc="60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Arial" panose="020B0604020202020204"/>
              </a:rPr>
              <a:t>课文解析</a:t>
            </a:r>
            <a:endParaRPr lang="zh-CN" altLang="en-US" dirty="0">
              <a:sym typeface="Arial" panose="020B0604020202020204"/>
            </a:endParaRPr>
          </a:p>
        </p:txBody>
      </p:sp>
      <p:sp>
        <p:nvSpPr>
          <p:cNvPr id="48" name="图文框 47"/>
          <p:cNvSpPr/>
          <p:nvPr/>
        </p:nvSpPr>
        <p:spPr>
          <a:xfrm>
            <a:off x="381000" y="386079"/>
            <a:ext cx="11430000" cy="5933697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/>
              </a:gs>
              <a:gs pos="100000">
                <a:srgbClr val="A04819">
                  <a:alpha val="7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9" name="图文框 48"/>
          <p:cNvSpPr/>
          <p:nvPr/>
        </p:nvSpPr>
        <p:spPr>
          <a:xfrm>
            <a:off x="508000" y="507999"/>
            <a:ext cx="11176000" cy="5690524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>
                  <a:alpha val="38000"/>
                </a:srgbClr>
              </a:gs>
              <a:gs pos="100000">
                <a:srgbClr val="A04819">
                  <a:alpha val="2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7079" y="1233851"/>
            <a:ext cx="2677481" cy="81022"/>
            <a:chOff x="787079" y="1213531"/>
            <a:chExt cx="2677481" cy="81022"/>
          </a:xfrm>
        </p:grpSpPr>
        <p:cxnSp>
          <p:nvCxnSpPr>
            <p:cNvPr id="70" name="直接连接符 69"/>
            <p:cNvCxnSpPr/>
            <p:nvPr/>
          </p:nvCxnSpPr>
          <p:spPr>
            <a:xfrm flipH="1">
              <a:off x="2565466" y="1213531"/>
              <a:ext cx="899094" cy="0"/>
            </a:xfrm>
            <a:prstGeom prst="line">
              <a:avLst/>
            </a:prstGeom>
            <a:ln w="9525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>
              <a:off x="787079" y="1294553"/>
              <a:ext cx="2106592" cy="0"/>
            </a:xfrm>
            <a:prstGeom prst="line">
              <a:avLst/>
            </a:prstGeom>
            <a:ln w="19050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文本框 73"/>
          <p:cNvSpPr txBox="1"/>
          <p:nvPr/>
        </p:nvSpPr>
        <p:spPr>
          <a:xfrm>
            <a:off x="8574268" y="751810"/>
            <a:ext cx="2844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spc="300" dirty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BOOK SHARING</a:t>
            </a:r>
            <a:endParaRPr lang="zh-CN" altLang="en-US" sz="1600" spc="300" dirty="0">
              <a:solidFill>
                <a:schemeClr val="bg1">
                  <a:lumMod val="8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817527" y="2027653"/>
            <a:ext cx="2335031" cy="418721"/>
          </a:xfrm>
          <a:prstGeom prst="roundRect">
            <a:avLst>
              <a:gd name="adj" fmla="val 50000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金沙水拍</a:t>
            </a:r>
            <a:r>
              <a:rPr lang="zh-CN" altLang="en-US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云崖暖</a:t>
            </a:r>
            <a:endParaRPr lang="en-US" altLang="zh-CN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9149" y="3054992"/>
            <a:ext cx="2633331" cy="26037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7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 “暖”字写出了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月春暖的金沙江风高浪急、暖气蒸腾的实景；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algn="just">
              <a:lnSpc>
                <a:spcPct val="17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    烘托出红军战士渡江脱险的喜悦心情和一片沸腾的景象。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4299578" y="2027653"/>
            <a:ext cx="2335031" cy="418721"/>
          </a:xfrm>
          <a:prstGeom prst="roundRect">
            <a:avLst>
              <a:gd name="adj" fmla="val 50000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大渡桥横铁索寒</a:t>
            </a:r>
            <a:endParaRPr lang="zh-CN" alt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181201" y="3004192"/>
            <a:ext cx="3527540" cy="1292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7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 “寒”字既烘托出泸定桥险恶的形势，又描绘出红军战士浴血奋战，飞夺泸定，令敌人胆寒的壮烈情景。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181201" y="4491281"/>
            <a:ext cx="3527540" cy="8737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7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 突出了红军克敌制胜、一往无前的大无畏精神。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703899" y="2071868"/>
            <a:ext cx="0" cy="3611302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8069498" y="1895370"/>
            <a:ext cx="3599695" cy="35996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8" grpId="0" animBg="1"/>
      <p:bldP spid="49" grpId="0" animBg="1"/>
      <p:bldP spid="74" grpId="0"/>
      <p:bldP spid="16" grpId="0" animBg="1"/>
      <p:bldP spid="17" grpId="0"/>
      <p:bldP spid="18" grpId="0" animBg="1"/>
      <p:bldP spid="20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1000" contrast="40000"/>
                    </a14:imgEffect>
                    <a14:imgEffect>
                      <a14:colorTemperature colorTemp="5639"/>
                    </a14:imgEffect>
                    <a14:imgEffect>
                      <a14:sharpenSoften amount="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571499"/>
            <a:ext cx="12192000" cy="6315437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0" y="0"/>
            <a:ext cx="12192000" cy="5577840"/>
          </a:xfrm>
          <a:prstGeom prst="rect">
            <a:avLst/>
          </a:prstGeom>
          <a:gradFill flip="none" rotWithShape="1">
            <a:gsLst>
              <a:gs pos="29000">
                <a:schemeClr val="bg1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601671" y="-1097280"/>
            <a:ext cx="13395342" cy="9052560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3730908" y="2141037"/>
            <a:ext cx="5031128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600" spc="2000">
                <a:solidFill>
                  <a:srgbClr val="A04819"/>
                </a:solidFill>
                <a:latin typeface="汉仪大宋简" pitchFamily="49" charset="-122"/>
                <a:ea typeface="汉仪大宋简" pitchFamily="49" charset="-122"/>
              </a:defRPr>
            </a:lvl1pPr>
          </a:lstStyle>
          <a:p>
            <a:r>
              <a:rPr lang="zh-CN" altLang="en-US" dirty="0">
                <a:sym typeface="Arial" panose="020B0604020202020204"/>
              </a:rPr>
              <a:t>课文总结 </a:t>
            </a:r>
            <a:endParaRPr lang="zh-CN" altLang="en-US" dirty="0">
              <a:sym typeface="Arial" panose="020B0604020202020204"/>
            </a:endParaRPr>
          </a:p>
        </p:txBody>
      </p:sp>
      <p:sp>
        <p:nvSpPr>
          <p:cNvPr id="48" name="图文框 47"/>
          <p:cNvSpPr/>
          <p:nvPr/>
        </p:nvSpPr>
        <p:spPr>
          <a:xfrm>
            <a:off x="381000" y="386080"/>
            <a:ext cx="11430000" cy="4307840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/>
              </a:gs>
              <a:gs pos="100000">
                <a:srgbClr val="A04819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9" name="图文框 48"/>
          <p:cNvSpPr/>
          <p:nvPr/>
        </p:nvSpPr>
        <p:spPr>
          <a:xfrm>
            <a:off x="508000" y="507999"/>
            <a:ext cx="11176000" cy="4138055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>
                  <a:alpha val="38000"/>
                </a:srgbClr>
              </a:gs>
              <a:gs pos="100000">
                <a:srgbClr val="A04819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6" name="任意多边形: 形状 65"/>
          <p:cNvSpPr/>
          <p:nvPr/>
        </p:nvSpPr>
        <p:spPr>
          <a:xfrm flipV="1">
            <a:off x="0" y="3761772"/>
            <a:ext cx="12192000" cy="2401747"/>
          </a:xfrm>
          <a:custGeom>
            <a:avLst/>
            <a:gdLst>
              <a:gd name="connsiteX0" fmla="*/ 0 w 12192000"/>
              <a:gd name="connsiteY0" fmla="*/ 2401747 h 2401747"/>
              <a:gd name="connsiteX1" fmla="*/ 12192000 w 12192000"/>
              <a:gd name="connsiteY1" fmla="*/ 2401747 h 2401747"/>
              <a:gd name="connsiteX2" fmla="*/ 12192000 w 12192000"/>
              <a:gd name="connsiteY2" fmla="*/ 0 h 2401747"/>
              <a:gd name="connsiteX3" fmla="*/ 0 w 12192000"/>
              <a:gd name="connsiteY3" fmla="*/ 0 h 2401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401747">
                <a:moveTo>
                  <a:pt x="0" y="2401747"/>
                </a:moveTo>
                <a:lnTo>
                  <a:pt x="12192000" y="2401747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CF5E5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69" name="图片 6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4286477"/>
            <a:ext cx="12192000" cy="1877043"/>
          </a:xfrm>
          <a:custGeom>
            <a:avLst/>
            <a:gdLst>
              <a:gd name="connsiteX0" fmla="*/ 0 w 12192000"/>
              <a:gd name="connsiteY0" fmla="*/ 0 h 1877043"/>
              <a:gd name="connsiteX1" fmla="*/ 12192000 w 12192000"/>
              <a:gd name="connsiteY1" fmla="*/ 0 h 1877043"/>
              <a:gd name="connsiteX2" fmla="*/ 12192000 w 12192000"/>
              <a:gd name="connsiteY2" fmla="*/ 1877043 h 1877043"/>
              <a:gd name="connsiteX3" fmla="*/ 0 w 12192000"/>
              <a:gd name="connsiteY3" fmla="*/ 1877043 h 1877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877043">
                <a:moveTo>
                  <a:pt x="0" y="0"/>
                </a:moveTo>
                <a:lnTo>
                  <a:pt x="12192000" y="0"/>
                </a:lnTo>
                <a:lnTo>
                  <a:pt x="12192000" y="1877043"/>
                </a:lnTo>
                <a:lnTo>
                  <a:pt x="0" y="1877043"/>
                </a:lnTo>
                <a:close/>
              </a:path>
            </a:pathLst>
          </a:cu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19000"/>
                    </a14:imgEffect>
                    <a14:imgEffect>
                      <a14:saturation sat="93000"/>
                    </a14:imgEffect>
                    <a14:imgEffect>
                      <a14:sharpenSoften amoun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3759468"/>
            <a:ext cx="12192000" cy="3098532"/>
          </a:xfrm>
          <a:custGeom>
            <a:avLst/>
            <a:gdLst>
              <a:gd name="connsiteX0" fmla="*/ 0 w 12192000"/>
              <a:gd name="connsiteY0" fmla="*/ 0 h 3098532"/>
              <a:gd name="connsiteX1" fmla="*/ 12192000 w 12192000"/>
              <a:gd name="connsiteY1" fmla="*/ 0 h 3098532"/>
              <a:gd name="connsiteX2" fmla="*/ 12192000 w 12192000"/>
              <a:gd name="connsiteY2" fmla="*/ 3098532 h 3098532"/>
              <a:gd name="connsiteX3" fmla="*/ 0 w 12192000"/>
              <a:gd name="connsiteY3" fmla="*/ 3098532 h 3098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98532">
                <a:moveTo>
                  <a:pt x="0" y="0"/>
                </a:moveTo>
                <a:lnTo>
                  <a:pt x="12192000" y="0"/>
                </a:lnTo>
                <a:lnTo>
                  <a:pt x="12192000" y="3098532"/>
                </a:lnTo>
                <a:lnTo>
                  <a:pt x="0" y="3098532"/>
                </a:lnTo>
                <a:close/>
              </a:path>
            </a:pathLst>
          </a:custGeom>
        </p:spPr>
      </p:pic>
      <p:cxnSp>
        <p:nvCxnSpPr>
          <p:cNvPr id="70" name="直接连接符 69"/>
          <p:cNvCxnSpPr/>
          <p:nvPr/>
        </p:nvCxnSpPr>
        <p:spPr>
          <a:xfrm flipH="1">
            <a:off x="8375956" y="2313126"/>
            <a:ext cx="1323629" cy="0"/>
          </a:xfrm>
          <a:prstGeom prst="line">
            <a:avLst/>
          </a:prstGeom>
          <a:ln w="9525" cap="rnd">
            <a:gradFill>
              <a:gsLst>
                <a:gs pos="0">
                  <a:srgbClr val="A04819"/>
                </a:gs>
                <a:gs pos="100000">
                  <a:srgbClr val="A0481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>
            <a:off x="2199190" y="2880285"/>
            <a:ext cx="1064871" cy="0"/>
          </a:xfrm>
          <a:prstGeom prst="line">
            <a:avLst/>
          </a:prstGeom>
          <a:ln w="19050" cap="rnd">
            <a:gradFill>
              <a:gsLst>
                <a:gs pos="0">
                  <a:srgbClr val="A04819"/>
                </a:gs>
                <a:gs pos="100000">
                  <a:srgbClr val="A0481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flipH="1">
            <a:off x="8098164" y="3412721"/>
            <a:ext cx="652297" cy="0"/>
          </a:xfrm>
          <a:prstGeom prst="line">
            <a:avLst/>
          </a:prstGeom>
          <a:ln w="19050" cap="rnd">
            <a:gradFill>
              <a:gsLst>
                <a:gs pos="0">
                  <a:srgbClr val="A04819"/>
                </a:gs>
                <a:gs pos="100000">
                  <a:srgbClr val="A0481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/>
          <p:cNvSpPr txBox="1"/>
          <p:nvPr/>
        </p:nvSpPr>
        <p:spPr>
          <a:xfrm>
            <a:off x="2723909" y="3428054"/>
            <a:ext cx="6744182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红军不怕远征难，万水千山只等闲。五岭逶迤腾细浪，乌蒙磅礴走泥丸。金沙水拍云崖暖，大渡桥横铁索寒。更喜岷山千里雪，三军过后尽开颜。</a:t>
            </a:r>
            <a:endParaRPr lang="en-US" altLang="zh-CN" sz="1000" dirty="0">
              <a:solidFill>
                <a:srgbClr val="A04819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4673600" y="1680387"/>
            <a:ext cx="284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PART-05</a:t>
            </a:r>
            <a:endParaRPr lang="zh-CN" altLang="en-US" sz="2400" spc="300" dirty="0">
              <a:solidFill>
                <a:srgbClr val="A04819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8" grpId="0" animBg="1"/>
      <p:bldP spid="49" grpId="0" animBg="1"/>
      <p:bldP spid="73" grpId="0"/>
      <p:bldP spid="7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601671" y="-1097280"/>
            <a:ext cx="13395342" cy="9052560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709916" y="659477"/>
            <a:ext cx="435979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 spc="60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sym typeface="Arial" panose="020B0604020202020204"/>
              </a:rPr>
              <a:t>《</a:t>
            </a:r>
            <a:r>
              <a:rPr lang="zh-CN" altLang="en-US" dirty="0">
                <a:sym typeface="Arial" panose="020B0604020202020204"/>
              </a:rPr>
              <a:t>七律</a:t>
            </a:r>
            <a:r>
              <a:rPr lang="en-US" altLang="zh-CN" dirty="0">
                <a:sym typeface="Arial" panose="020B0604020202020204"/>
              </a:rPr>
              <a:t>·</a:t>
            </a:r>
            <a:r>
              <a:rPr lang="zh-CN" altLang="en-US" dirty="0">
                <a:sym typeface="Arial" panose="020B0604020202020204"/>
              </a:rPr>
              <a:t>长征</a:t>
            </a:r>
            <a:r>
              <a:rPr lang="en-US" altLang="zh-CN" dirty="0">
                <a:sym typeface="Arial" panose="020B0604020202020204"/>
              </a:rPr>
              <a:t>》</a:t>
            </a:r>
            <a:endParaRPr lang="en-US" altLang="zh-CN" dirty="0">
              <a:sym typeface="Arial" panose="020B0604020202020204"/>
            </a:endParaRPr>
          </a:p>
        </p:txBody>
      </p:sp>
      <p:sp>
        <p:nvSpPr>
          <p:cNvPr id="48" name="图文框 47"/>
          <p:cNvSpPr/>
          <p:nvPr/>
        </p:nvSpPr>
        <p:spPr>
          <a:xfrm>
            <a:off x="381000" y="386079"/>
            <a:ext cx="11430000" cy="5933697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/>
              </a:gs>
              <a:gs pos="100000">
                <a:srgbClr val="A04819">
                  <a:alpha val="7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9" name="图文框 48"/>
          <p:cNvSpPr/>
          <p:nvPr/>
        </p:nvSpPr>
        <p:spPr>
          <a:xfrm>
            <a:off x="508000" y="507999"/>
            <a:ext cx="11176000" cy="5690524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>
                  <a:alpha val="38000"/>
                </a:srgbClr>
              </a:gs>
              <a:gs pos="100000">
                <a:srgbClr val="A04819">
                  <a:alpha val="2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7079" y="1233851"/>
            <a:ext cx="2677481" cy="81022"/>
            <a:chOff x="787079" y="1213531"/>
            <a:chExt cx="2677481" cy="81022"/>
          </a:xfrm>
        </p:grpSpPr>
        <p:cxnSp>
          <p:nvCxnSpPr>
            <p:cNvPr id="70" name="直接连接符 69"/>
            <p:cNvCxnSpPr/>
            <p:nvPr/>
          </p:nvCxnSpPr>
          <p:spPr>
            <a:xfrm flipH="1">
              <a:off x="2565466" y="1213531"/>
              <a:ext cx="899094" cy="0"/>
            </a:xfrm>
            <a:prstGeom prst="line">
              <a:avLst/>
            </a:prstGeom>
            <a:ln w="9525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>
              <a:off x="787079" y="1294553"/>
              <a:ext cx="2106592" cy="0"/>
            </a:xfrm>
            <a:prstGeom prst="line">
              <a:avLst/>
            </a:prstGeom>
            <a:ln w="19050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文本框 73"/>
          <p:cNvSpPr txBox="1"/>
          <p:nvPr/>
        </p:nvSpPr>
        <p:spPr>
          <a:xfrm>
            <a:off x="8574268" y="751810"/>
            <a:ext cx="2844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spc="300" dirty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BOOK SHARING</a:t>
            </a:r>
            <a:endParaRPr lang="zh-CN" altLang="en-US" sz="1600" spc="300" dirty="0">
              <a:solidFill>
                <a:schemeClr val="bg1">
                  <a:lumMod val="8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4928485" y="1506792"/>
            <a:ext cx="2335031" cy="418721"/>
          </a:xfrm>
          <a:prstGeom prst="roundRect">
            <a:avLst>
              <a:gd name="adj" fmla="val 50000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 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七律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·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长征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》</a:t>
            </a:r>
            <a:endParaRPr lang="en-US" altLang="zh-CN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828081" y="2105867"/>
            <a:ext cx="6535838" cy="8737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 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《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七律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·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长征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》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赞颂了中国工农红军不怕艰难险阻的革命英雄和革命乐观主义精神。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2098876" y="3305183"/>
            <a:ext cx="7994248" cy="2262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8" grpId="0" animBg="1"/>
      <p:bldP spid="49" grpId="0" animBg="1"/>
      <p:bldP spid="74" grpId="0"/>
      <p:bldP spid="16" grpId="0" animBg="1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601671" y="-1097280"/>
            <a:ext cx="13395342" cy="9052560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709916" y="659477"/>
            <a:ext cx="435979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 spc="60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Arial" panose="020B0604020202020204"/>
              </a:rPr>
              <a:t>课文解析</a:t>
            </a:r>
            <a:endParaRPr lang="zh-CN" altLang="en-US" dirty="0">
              <a:sym typeface="Arial" panose="020B0604020202020204"/>
            </a:endParaRPr>
          </a:p>
        </p:txBody>
      </p:sp>
      <p:sp>
        <p:nvSpPr>
          <p:cNvPr id="48" name="图文框 47"/>
          <p:cNvSpPr/>
          <p:nvPr/>
        </p:nvSpPr>
        <p:spPr>
          <a:xfrm>
            <a:off x="381000" y="386079"/>
            <a:ext cx="11430000" cy="5933697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/>
              </a:gs>
              <a:gs pos="100000">
                <a:srgbClr val="A04819">
                  <a:alpha val="7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9" name="图文框 48"/>
          <p:cNvSpPr/>
          <p:nvPr/>
        </p:nvSpPr>
        <p:spPr>
          <a:xfrm>
            <a:off x="508000" y="507999"/>
            <a:ext cx="11176000" cy="5690524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>
                  <a:alpha val="38000"/>
                </a:srgbClr>
              </a:gs>
              <a:gs pos="100000">
                <a:srgbClr val="A04819">
                  <a:alpha val="2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7079" y="1233851"/>
            <a:ext cx="2677481" cy="81022"/>
            <a:chOff x="787079" y="1213531"/>
            <a:chExt cx="2677481" cy="81022"/>
          </a:xfrm>
        </p:grpSpPr>
        <p:cxnSp>
          <p:nvCxnSpPr>
            <p:cNvPr id="70" name="直接连接符 69"/>
            <p:cNvCxnSpPr/>
            <p:nvPr/>
          </p:nvCxnSpPr>
          <p:spPr>
            <a:xfrm flipH="1">
              <a:off x="2565466" y="1213531"/>
              <a:ext cx="899094" cy="0"/>
            </a:xfrm>
            <a:prstGeom prst="line">
              <a:avLst/>
            </a:prstGeom>
            <a:ln w="9525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>
              <a:off x="787079" y="1294553"/>
              <a:ext cx="2106592" cy="0"/>
            </a:xfrm>
            <a:prstGeom prst="line">
              <a:avLst/>
            </a:prstGeom>
            <a:ln w="19050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文本框 73"/>
          <p:cNvSpPr txBox="1"/>
          <p:nvPr/>
        </p:nvSpPr>
        <p:spPr>
          <a:xfrm>
            <a:off x="8574268" y="751810"/>
            <a:ext cx="2844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spc="300" dirty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BOOK SHARING</a:t>
            </a:r>
            <a:endParaRPr lang="zh-CN" altLang="en-US" sz="1600" spc="300" dirty="0">
              <a:solidFill>
                <a:schemeClr val="bg1">
                  <a:lumMod val="8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863826" y="2178124"/>
            <a:ext cx="2701177" cy="418721"/>
          </a:xfrm>
          <a:prstGeom prst="roundRect">
            <a:avLst>
              <a:gd name="adj" fmla="val 50000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 长征胜利的意义</a:t>
            </a:r>
            <a:endParaRPr lang="en-US" altLang="zh-CN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91746" y="3008693"/>
            <a:ext cx="5134492" cy="8737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7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1.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长征的胜利粉碎了国民党反动派扼杀共产党的企图，使中国革命转危为安。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91746" y="4149749"/>
            <a:ext cx="5134492" cy="455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70000"/>
              </a:lnSpc>
            </a:pP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长征锤炼了党和红军的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精华。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91746" y="4872229"/>
            <a:ext cx="5134492" cy="455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7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3.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长征扩大了党的影响，一路上播下革命的火种。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3" name="矩形: 圆角 22"/>
          <p:cNvSpPr/>
          <p:nvPr/>
        </p:nvSpPr>
        <p:spPr>
          <a:xfrm>
            <a:off x="6246054" y="2178124"/>
            <a:ext cx="2701177" cy="418721"/>
          </a:xfrm>
          <a:prstGeom prst="roundRect">
            <a:avLst>
              <a:gd name="adj" fmla="val 50000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 长征为什么会取得胜利？</a:t>
            </a:r>
            <a:endParaRPr lang="zh-CN" alt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058227" y="3008693"/>
            <a:ext cx="5134492" cy="4569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7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Aa细黑" panose="00020600040101010101" pitchFamily="18" charset="0"/>
                <a:ea typeface="Aa细黑" panose="00020600040101010101" pitchFamily="18" charset="0"/>
              </a:defRPr>
            </a:lvl1pPr>
          </a:lstStyle>
          <a:p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1.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以毛泽东为核心的党中央的正确领导。</a:t>
            </a:r>
            <a:endParaRPr lang="zh-CN" alt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058227" y="3742748"/>
            <a:ext cx="5134492" cy="87549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7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Aa细黑" panose="00020600040101010101" pitchFamily="18" charset="0"/>
                <a:ea typeface="Aa细黑" panose="00020600040101010101" pitchFamily="18" charset="0"/>
              </a:defRPr>
            </a:lvl1pPr>
          </a:lstStyle>
          <a:p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2.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党和红军在长征路上充分发扬不怕苦难、顽强拼搏的革命英雄主义精神。</a:t>
            </a:r>
            <a:endParaRPr lang="zh-CN" alt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058227" y="4895379"/>
            <a:ext cx="5134492" cy="87549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7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Aa细黑" panose="00020600040101010101" pitchFamily="18" charset="0"/>
                <a:ea typeface="Aa细黑" panose="00020600040101010101" pitchFamily="18" charset="0"/>
              </a:defRPr>
            </a:lvl1pPr>
          </a:lstStyle>
          <a:p>
            <a:r>
              <a:rPr lang="en-US" altLang="zh-CN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3.</a:t>
            </a:r>
            <a:r>
              <a:rPr lang="zh-CN" altLang="en-US" dirty="0"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中国共产党代表了人民的利益，得到了人民群众的广泛支持</a:t>
            </a:r>
            <a:endParaRPr lang="zh-CN" altLang="en-US" dirty="0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8" grpId="0" animBg="1"/>
      <p:bldP spid="49" grpId="0" animBg="1"/>
      <p:bldP spid="74" grpId="0"/>
      <p:bldP spid="18" grpId="0" animBg="1"/>
      <p:bldP spid="20" grpId="0"/>
      <p:bldP spid="21" grpId="0"/>
      <p:bldP spid="22" grpId="0"/>
      <p:bldP spid="23" grpId="0" animBg="1"/>
      <p:bldP spid="27" grpId="0"/>
      <p:bldP spid="28" grpId="0"/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1000" contrast="40000"/>
                    </a14:imgEffect>
                    <a14:imgEffect>
                      <a14:colorTemperature colorTemp="5639"/>
                    </a14:imgEffect>
                    <a14:imgEffect>
                      <a14:sharpenSoften amount="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571499"/>
            <a:ext cx="12192000" cy="6315437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0" y="0"/>
            <a:ext cx="12192000" cy="5577840"/>
          </a:xfrm>
          <a:prstGeom prst="rect">
            <a:avLst/>
          </a:prstGeom>
          <a:gradFill flip="none" rotWithShape="1">
            <a:gsLst>
              <a:gs pos="29000">
                <a:schemeClr val="bg1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601671" y="-1097280"/>
            <a:ext cx="13395342" cy="9052560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3730908" y="2141037"/>
            <a:ext cx="5031128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600" spc="2000">
                <a:solidFill>
                  <a:srgbClr val="A04819"/>
                </a:solidFill>
                <a:latin typeface="汉仪大宋简" pitchFamily="49" charset="-122"/>
                <a:ea typeface="汉仪大宋简" pitchFamily="49" charset="-122"/>
              </a:defRPr>
            </a:lvl1pPr>
          </a:lstStyle>
          <a:p>
            <a:r>
              <a:rPr lang="zh-CN" altLang="en-US" dirty="0">
                <a:sym typeface="Arial" panose="020B0604020202020204"/>
              </a:rPr>
              <a:t>课外延伸</a:t>
            </a:r>
            <a:endParaRPr lang="zh-CN" altLang="en-US" dirty="0">
              <a:sym typeface="Arial" panose="020B0604020202020204"/>
            </a:endParaRPr>
          </a:p>
        </p:txBody>
      </p:sp>
      <p:sp>
        <p:nvSpPr>
          <p:cNvPr id="48" name="图文框 47"/>
          <p:cNvSpPr/>
          <p:nvPr/>
        </p:nvSpPr>
        <p:spPr>
          <a:xfrm>
            <a:off x="381000" y="386080"/>
            <a:ext cx="11430000" cy="4307840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/>
              </a:gs>
              <a:gs pos="100000">
                <a:srgbClr val="A04819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9" name="图文框 48"/>
          <p:cNvSpPr/>
          <p:nvPr/>
        </p:nvSpPr>
        <p:spPr>
          <a:xfrm>
            <a:off x="508000" y="507999"/>
            <a:ext cx="11176000" cy="4138055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>
                  <a:alpha val="38000"/>
                </a:srgbClr>
              </a:gs>
              <a:gs pos="100000">
                <a:srgbClr val="A04819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6" name="任意多边形: 形状 65"/>
          <p:cNvSpPr/>
          <p:nvPr/>
        </p:nvSpPr>
        <p:spPr>
          <a:xfrm flipV="1">
            <a:off x="0" y="3761772"/>
            <a:ext cx="12192000" cy="2401747"/>
          </a:xfrm>
          <a:custGeom>
            <a:avLst/>
            <a:gdLst>
              <a:gd name="connsiteX0" fmla="*/ 0 w 12192000"/>
              <a:gd name="connsiteY0" fmla="*/ 2401747 h 2401747"/>
              <a:gd name="connsiteX1" fmla="*/ 12192000 w 12192000"/>
              <a:gd name="connsiteY1" fmla="*/ 2401747 h 2401747"/>
              <a:gd name="connsiteX2" fmla="*/ 12192000 w 12192000"/>
              <a:gd name="connsiteY2" fmla="*/ 0 h 2401747"/>
              <a:gd name="connsiteX3" fmla="*/ 0 w 12192000"/>
              <a:gd name="connsiteY3" fmla="*/ 0 h 2401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401747">
                <a:moveTo>
                  <a:pt x="0" y="2401747"/>
                </a:moveTo>
                <a:lnTo>
                  <a:pt x="12192000" y="2401747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CF5E5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69" name="图片 6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4286477"/>
            <a:ext cx="12192000" cy="1877043"/>
          </a:xfrm>
          <a:custGeom>
            <a:avLst/>
            <a:gdLst>
              <a:gd name="connsiteX0" fmla="*/ 0 w 12192000"/>
              <a:gd name="connsiteY0" fmla="*/ 0 h 1877043"/>
              <a:gd name="connsiteX1" fmla="*/ 12192000 w 12192000"/>
              <a:gd name="connsiteY1" fmla="*/ 0 h 1877043"/>
              <a:gd name="connsiteX2" fmla="*/ 12192000 w 12192000"/>
              <a:gd name="connsiteY2" fmla="*/ 1877043 h 1877043"/>
              <a:gd name="connsiteX3" fmla="*/ 0 w 12192000"/>
              <a:gd name="connsiteY3" fmla="*/ 1877043 h 1877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877043">
                <a:moveTo>
                  <a:pt x="0" y="0"/>
                </a:moveTo>
                <a:lnTo>
                  <a:pt x="12192000" y="0"/>
                </a:lnTo>
                <a:lnTo>
                  <a:pt x="12192000" y="1877043"/>
                </a:lnTo>
                <a:lnTo>
                  <a:pt x="0" y="1877043"/>
                </a:lnTo>
                <a:close/>
              </a:path>
            </a:pathLst>
          </a:cu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19000"/>
                    </a14:imgEffect>
                    <a14:imgEffect>
                      <a14:saturation sat="93000"/>
                    </a14:imgEffect>
                    <a14:imgEffect>
                      <a14:sharpenSoften amoun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3759468"/>
            <a:ext cx="12192000" cy="3098532"/>
          </a:xfrm>
          <a:custGeom>
            <a:avLst/>
            <a:gdLst>
              <a:gd name="connsiteX0" fmla="*/ 0 w 12192000"/>
              <a:gd name="connsiteY0" fmla="*/ 0 h 3098532"/>
              <a:gd name="connsiteX1" fmla="*/ 12192000 w 12192000"/>
              <a:gd name="connsiteY1" fmla="*/ 0 h 3098532"/>
              <a:gd name="connsiteX2" fmla="*/ 12192000 w 12192000"/>
              <a:gd name="connsiteY2" fmla="*/ 3098532 h 3098532"/>
              <a:gd name="connsiteX3" fmla="*/ 0 w 12192000"/>
              <a:gd name="connsiteY3" fmla="*/ 3098532 h 3098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98532">
                <a:moveTo>
                  <a:pt x="0" y="0"/>
                </a:moveTo>
                <a:lnTo>
                  <a:pt x="12192000" y="0"/>
                </a:lnTo>
                <a:lnTo>
                  <a:pt x="12192000" y="3098532"/>
                </a:lnTo>
                <a:lnTo>
                  <a:pt x="0" y="3098532"/>
                </a:lnTo>
                <a:close/>
              </a:path>
            </a:pathLst>
          </a:custGeom>
        </p:spPr>
      </p:pic>
      <p:cxnSp>
        <p:nvCxnSpPr>
          <p:cNvPr id="70" name="直接连接符 69"/>
          <p:cNvCxnSpPr/>
          <p:nvPr/>
        </p:nvCxnSpPr>
        <p:spPr>
          <a:xfrm flipH="1">
            <a:off x="8375956" y="2313126"/>
            <a:ext cx="1323629" cy="0"/>
          </a:xfrm>
          <a:prstGeom prst="line">
            <a:avLst/>
          </a:prstGeom>
          <a:ln w="9525" cap="rnd">
            <a:gradFill>
              <a:gsLst>
                <a:gs pos="0">
                  <a:srgbClr val="A04819"/>
                </a:gs>
                <a:gs pos="100000">
                  <a:srgbClr val="A0481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>
            <a:off x="2199190" y="2880285"/>
            <a:ext cx="1064871" cy="0"/>
          </a:xfrm>
          <a:prstGeom prst="line">
            <a:avLst/>
          </a:prstGeom>
          <a:ln w="19050" cap="rnd">
            <a:gradFill>
              <a:gsLst>
                <a:gs pos="0">
                  <a:srgbClr val="A04819"/>
                </a:gs>
                <a:gs pos="100000">
                  <a:srgbClr val="A0481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flipH="1">
            <a:off x="8098164" y="3412721"/>
            <a:ext cx="652297" cy="0"/>
          </a:xfrm>
          <a:prstGeom prst="line">
            <a:avLst/>
          </a:prstGeom>
          <a:ln w="19050" cap="rnd">
            <a:gradFill>
              <a:gsLst>
                <a:gs pos="0">
                  <a:srgbClr val="A04819"/>
                </a:gs>
                <a:gs pos="100000">
                  <a:srgbClr val="A0481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/>
          <p:cNvSpPr txBox="1"/>
          <p:nvPr/>
        </p:nvSpPr>
        <p:spPr>
          <a:xfrm>
            <a:off x="2723909" y="3428054"/>
            <a:ext cx="6744182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红军不怕远征难，万水千山只等闲。五岭逶迤腾细浪，乌蒙磅礴走泥丸。金沙水拍云崖暖，大渡桥横铁索寒。更喜岷山千里雪，三军过后尽开颜。</a:t>
            </a:r>
            <a:endParaRPr lang="en-US" altLang="zh-CN" sz="1000" dirty="0">
              <a:solidFill>
                <a:srgbClr val="A04819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4673600" y="1680387"/>
            <a:ext cx="284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PART-06</a:t>
            </a:r>
            <a:endParaRPr lang="zh-CN" altLang="en-US" sz="2400" spc="300" dirty="0">
              <a:solidFill>
                <a:srgbClr val="A04819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8" grpId="0" animBg="1"/>
      <p:bldP spid="49" grpId="0" animBg="1"/>
      <p:bldP spid="73" grpId="0"/>
      <p:bldP spid="7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1000" contrast="40000"/>
                    </a14:imgEffect>
                    <a14:imgEffect>
                      <a14:colorTemperature colorTemp="5639"/>
                    </a14:imgEffect>
                    <a14:imgEffect>
                      <a14:sharpenSoften amount="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571499"/>
            <a:ext cx="12192000" cy="6315437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0" y="0"/>
            <a:ext cx="12192000" cy="5577840"/>
          </a:xfrm>
          <a:prstGeom prst="rect">
            <a:avLst/>
          </a:prstGeom>
          <a:gradFill flip="none" rotWithShape="1">
            <a:gsLst>
              <a:gs pos="29000">
                <a:schemeClr val="bg1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601671" y="-1097280"/>
            <a:ext cx="13395342" cy="9052560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5362937" y="647903"/>
            <a:ext cx="1651322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spc="600" dirty="0">
                <a:solidFill>
                  <a:srgbClr val="A04819"/>
                </a:solidFill>
                <a:latin typeface="汉仪大宋简" pitchFamily="49" charset="-122"/>
                <a:ea typeface="汉仪大宋简" pitchFamily="49" charset="-122"/>
                <a:sym typeface="Arial" panose="020B0604020202020204"/>
              </a:rPr>
              <a:t>目录</a:t>
            </a:r>
            <a:endParaRPr lang="en-US" altLang="zh-CN" sz="4400" spc="600" dirty="0">
              <a:solidFill>
                <a:srgbClr val="A04819"/>
              </a:solidFill>
              <a:latin typeface="汉仪大宋简" pitchFamily="49" charset="-122"/>
              <a:ea typeface="汉仪大宋简" pitchFamily="49" charset="-122"/>
              <a:sym typeface="Arial" panose="020B0604020202020204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673600" y="1414169"/>
            <a:ext cx="2844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spc="300" dirty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BOOK SHARING</a:t>
            </a:r>
            <a:endParaRPr lang="zh-CN" altLang="en-US" sz="1600" spc="300" dirty="0">
              <a:solidFill>
                <a:srgbClr val="A04819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H="1">
            <a:off x="4653023" y="1279120"/>
            <a:ext cx="579120" cy="0"/>
          </a:xfrm>
          <a:prstGeom prst="line">
            <a:avLst/>
          </a:prstGeom>
          <a:ln w="19050" cap="rnd">
            <a:gradFill>
              <a:gsLst>
                <a:gs pos="0">
                  <a:srgbClr val="A04819"/>
                </a:gs>
                <a:gs pos="100000">
                  <a:srgbClr val="A0481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图文框 47"/>
          <p:cNvSpPr/>
          <p:nvPr/>
        </p:nvSpPr>
        <p:spPr>
          <a:xfrm>
            <a:off x="381000" y="386080"/>
            <a:ext cx="11430000" cy="4307840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/>
              </a:gs>
              <a:gs pos="100000">
                <a:srgbClr val="A04819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9" name="图文框 48"/>
          <p:cNvSpPr/>
          <p:nvPr/>
        </p:nvSpPr>
        <p:spPr>
          <a:xfrm>
            <a:off x="508000" y="507999"/>
            <a:ext cx="11176000" cy="4138055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>
                  <a:alpha val="38000"/>
                </a:srgbClr>
              </a:gs>
              <a:gs pos="100000">
                <a:srgbClr val="A04819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6" name="任意多边形: 形状 65"/>
          <p:cNvSpPr/>
          <p:nvPr/>
        </p:nvSpPr>
        <p:spPr>
          <a:xfrm flipV="1">
            <a:off x="0" y="4456253"/>
            <a:ext cx="12192000" cy="2401747"/>
          </a:xfrm>
          <a:custGeom>
            <a:avLst/>
            <a:gdLst>
              <a:gd name="connsiteX0" fmla="*/ 0 w 12192000"/>
              <a:gd name="connsiteY0" fmla="*/ 2401747 h 2401747"/>
              <a:gd name="connsiteX1" fmla="*/ 12192000 w 12192000"/>
              <a:gd name="connsiteY1" fmla="*/ 2401747 h 2401747"/>
              <a:gd name="connsiteX2" fmla="*/ 12192000 w 12192000"/>
              <a:gd name="connsiteY2" fmla="*/ 0 h 2401747"/>
              <a:gd name="connsiteX3" fmla="*/ 0 w 12192000"/>
              <a:gd name="connsiteY3" fmla="*/ 0 h 2401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401747">
                <a:moveTo>
                  <a:pt x="0" y="2401747"/>
                </a:moveTo>
                <a:lnTo>
                  <a:pt x="12192000" y="2401747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CF5E5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7048982" y="1279120"/>
            <a:ext cx="579120" cy="0"/>
          </a:xfrm>
          <a:prstGeom prst="line">
            <a:avLst/>
          </a:prstGeom>
          <a:ln w="19050" cap="rnd">
            <a:gradFill>
              <a:gsLst>
                <a:gs pos="0">
                  <a:srgbClr val="A04819"/>
                </a:gs>
                <a:gs pos="100000">
                  <a:srgbClr val="A0481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H="1">
            <a:off x="7361499" y="1221247"/>
            <a:ext cx="579120" cy="0"/>
          </a:xfrm>
          <a:prstGeom prst="line">
            <a:avLst/>
          </a:prstGeom>
          <a:ln w="9525" cap="rnd">
            <a:gradFill>
              <a:gsLst>
                <a:gs pos="0">
                  <a:srgbClr val="A04819"/>
                </a:gs>
                <a:gs pos="100000">
                  <a:srgbClr val="A0481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2379181" y="2152485"/>
            <a:ext cx="4225531" cy="699890"/>
            <a:chOff x="1606309" y="1985573"/>
            <a:chExt cx="4225531" cy="699890"/>
          </a:xfrm>
        </p:grpSpPr>
        <p:cxnSp>
          <p:nvCxnSpPr>
            <p:cNvPr id="37" name="直接连接符 36"/>
            <p:cNvCxnSpPr/>
            <p:nvPr/>
          </p:nvCxnSpPr>
          <p:spPr>
            <a:xfrm flipH="1">
              <a:off x="1757680" y="2685463"/>
              <a:ext cx="4074160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>
              <a:off x="1641764" y="2508480"/>
              <a:ext cx="603596" cy="0"/>
            </a:xfrm>
            <a:prstGeom prst="line">
              <a:avLst/>
            </a:prstGeom>
            <a:ln w="38100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46"/>
            <p:cNvSpPr txBox="1"/>
            <p:nvPr/>
          </p:nvSpPr>
          <p:spPr>
            <a:xfrm>
              <a:off x="2420086" y="2077013"/>
              <a:ext cx="2844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500" dirty="0">
                  <a:solidFill>
                    <a:srgbClr val="A04819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作者简介</a:t>
              </a:r>
              <a:endParaRPr lang="zh-CN" altLang="en-US" sz="2800" b="1" spc="1500" dirty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606309" y="1985573"/>
              <a:ext cx="8822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spc="300" dirty="0">
                  <a:solidFill>
                    <a:srgbClr val="A04819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01.</a:t>
              </a:r>
              <a:endParaRPr lang="zh-CN" altLang="en-US" sz="2800" b="1" spc="300" dirty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379181" y="3181185"/>
            <a:ext cx="4225531" cy="699890"/>
            <a:chOff x="1606309" y="1985573"/>
            <a:chExt cx="4225531" cy="699890"/>
          </a:xfrm>
        </p:grpSpPr>
        <p:cxnSp>
          <p:nvCxnSpPr>
            <p:cNvPr id="35" name="直接连接符 34"/>
            <p:cNvCxnSpPr/>
            <p:nvPr/>
          </p:nvCxnSpPr>
          <p:spPr>
            <a:xfrm flipH="1">
              <a:off x="1757680" y="2685463"/>
              <a:ext cx="4074160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1641764" y="2508480"/>
              <a:ext cx="603596" cy="0"/>
            </a:xfrm>
            <a:prstGeom prst="line">
              <a:avLst/>
            </a:prstGeom>
            <a:ln w="38100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2420086" y="2077013"/>
              <a:ext cx="2844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500" dirty="0">
                  <a:solidFill>
                    <a:srgbClr val="A04819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长征介绍</a:t>
              </a:r>
              <a:endParaRPr lang="zh-CN" altLang="en-US" sz="2800" b="1" spc="1500" dirty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606309" y="1985573"/>
              <a:ext cx="8822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spc="300" dirty="0">
                  <a:solidFill>
                    <a:srgbClr val="A04819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02.</a:t>
              </a:r>
              <a:endParaRPr lang="zh-CN" altLang="en-US" sz="2800" b="1" spc="300" dirty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379181" y="4209884"/>
            <a:ext cx="4225531" cy="699890"/>
            <a:chOff x="1606309" y="1985573"/>
            <a:chExt cx="4225531" cy="699890"/>
          </a:xfrm>
        </p:grpSpPr>
        <p:cxnSp>
          <p:nvCxnSpPr>
            <p:cNvPr id="44" name="直接连接符 43"/>
            <p:cNvCxnSpPr/>
            <p:nvPr/>
          </p:nvCxnSpPr>
          <p:spPr>
            <a:xfrm flipH="1">
              <a:off x="1757680" y="2685463"/>
              <a:ext cx="4074160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1641764" y="2508480"/>
              <a:ext cx="603596" cy="0"/>
            </a:xfrm>
            <a:prstGeom prst="line">
              <a:avLst/>
            </a:prstGeom>
            <a:ln w="38100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/>
            <p:cNvSpPr txBox="1"/>
            <p:nvPr/>
          </p:nvSpPr>
          <p:spPr>
            <a:xfrm>
              <a:off x="2420086" y="2077013"/>
              <a:ext cx="2844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500" dirty="0">
                  <a:solidFill>
                    <a:srgbClr val="A04819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课文诵读</a:t>
              </a:r>
              <a:endParaRPr lang="zh-CN" altLang="en-US" sz="2800" b="1" spc="1500" dirty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606309" y="1985573"/>
              <a:ext cx="8822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spc="300" dirty="0">
                  <a:solidFill>
                    <a:srgbClr val="A04819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03.</a:t>
              </a:r>
              <a:endParaRPr lang="zh-CN" altLang="en-US" sz="2800" b="1" spc="300" dirty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570269" y="2152485"/>
            <a:ext cx="4225531" cy="699890"/>
            <a:chOff x="1606309" y="1985573"/>
            <a:chExt cx="4225531" cy="699890"/>
          </a:xfrm>
        </p:grpSpPr>
        <p:cxnSp>
          <p:nvCxnSpPr>
            <p:cNvPr id="52" name="直接连接符 51"/>
            <p:cNvCxnSpPr/>
            <p:nvPr/>
          </p:nvCxnSpPr>
          <p:spPr>
            <a:xfrm flipH="1">
              <a:off x="1757680" y="2685463"/>
              <a:ext cx="4074160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641764" y="2508480"/>
              <a:ext cx="603596" cy="0"/>
            </a:xfrm>
            <a:prstGeom prst="line">
              <a:avLst/>
            </a:prstGeom>
            <a:ln w="38100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文本框 53"/>
            <p:cNvSpPr txBox="1"/>
            <p:nvPr/>
          </p:nvSpPr>
          <p:spPr>
            <a:xfrm>
              <a:off x="2420086" y="2077013"/>
              <a:ext cx="2844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500" dirty="0">
                  <a:solidFill>
                    <a:srgbClr val="A04819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课文解析</a:t>
              </a:r>
              <a:endParaRPr lang="zh-CN" altLang="en-US" sz="2800" b="1" spc="1500" dirty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606309" y="1985573"/>
              <a:ext cx="8822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spc="300" dirty="0">
                  <a:solidFill>
                    <a:srgbClr val="A04819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04.</a:t>
              </a:r>
              <a:endParaRPr lang="zh-CN" altLang="en-US" sz="2800" b="1" spc="300" dirty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570269" y="3181185"/>
            <a:ext cx="4225531" cy="699890"/>
            <a:chOff x="1606309" y="1985573"/>
            <a:chExt cx="4225531" cy="699890"/>
          </a:xfrm>
        </p:grpSpPr>
        <p:cxnSp>
          <p:nvCxnSpPr>
            <p:cNvPr id="57" name="直接连接符 56"/>
            <p:cNvCxnSpPr/>
            <p:nvPr/>
          </p:nvCxnSpPr>
          <p:spPr>
            <a:xfrm flipH="1">
              <a:off x="1757680" y="2685463"/>
              <a:ext cx="4074160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flipH="1">
              <a:off x="1641764" y="2508480"/>
              <a:ext cx="603596" cy="0"/>
            </a:xfrm>
            <a:prstGeom prst="line">
              <a:avLst/>
            </a:prstGeom>
            <a:ln w="38100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文本框 58"/>
            <p:cNvSpPr txBox="1"/>
            <p:nvPr/>
          </p:nvSpPr>
          <p:spPr>
            <a:xfrm>
              <a:off x="2420086" y="2077013"/>
              <a:ext cx="2844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500" dirty="0">
                  <a:solidFill>
                    <a:srgbClr val="A04819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课文总结 </a:t>
              </a:r>
              <a:endParaRPr lang="zh-CN" altLang="en-US" sz="2800" b="1" spc="1500" dirty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606309" y="1985573"/>
              <a:ext cx="8822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spc="300" dirty="0">
                  <a:solidFill>
                    <a:srgbClr val="A04819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05.</a:t>
              </a:r>
              <a:endParaRPr lang="zh-CN" altLang="en-US" sz="2800" b="1" spc="300" dirty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570269" y="4209884"/>
            <a:ext cx="4225531" cy="699890"/>
            <a:chOff x="1606309" y="1985573"/>
            <a:chExt cx="4225531" cy="699890"/>
          </a:xfrm>
        </p:grpSpPr>
        <p:cxnSp>
          <p:nvCxnSpPr>
            <p:cNvPr id="62" name="直接连接符 61"/>
            <p:cNvCxnSpPr/>
            <p:nvPr/>
          </p:nvCxnSpPr>
          <p:spPr>
            <a:xfrm flipH="1">
              <a:off x="1757680" y="2685463"/>
              <a:ext cx="4074160" cy="0"/>
            </a:xfrm>
            <a:prstGeom prst="line">
              <a:avLst/>
            </a:prstGeom>
            <a:ln w="12700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H="1">
              <a:off x="1641764" y="2508480"/>
              <a:ext cx="603596" cy="0"/>
            </a:xfrm>
            <a:prstGeom prst="line">
              <a:avLst/>
            </a:prstGeom>
            <a:ln w="38100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文本框 63"/>
            <p:cNvSpPr txBox="1"/>
            <p:nvPr/>
          </p:nvSpPr>
          <p:spPr>
            <a:xfrm>
              <a:off x="2420086" y="2077013"/>
              <a:ext cx="2844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500" dirty="0">
                  <a:solidFill>
                    <a:srgbClr val="A04819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课外延伸</a:t>
              </a:r>
              <a:endParaRPr lang="zh-CN" altLang="en-US" sz="2800" b="1" spc="1500" dirty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606309" y="1985573"/>
              <a:ext cx="8822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spc="300" dirty="0">
                  <a:solidFill>
                    <a:srgbClr val="A04819"/>
                  </a:solidFill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rPr>
                <a:t>06.</a:t>
              </a:r>
              <a:endParaRPr lang="zh-CN" altLang="en-US" sz="2800" b="1" spc="300" dirty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</p:grpSp>
      <p:pic>
        <p:nvPicPr>
          <p:cNvPr id="69" name="图片 6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4980958"/>
            <a:ext cx="12192000" cy="1877043"/>
          </a:xfrm>
          <a:custGeom>
            <a:avLst/>
            <a:gdLst>
              <a:gd name="connsiteX0" fmla="*/ 0 w 12192000"/>
              <a:gd name="connsiteY0" fmla="*/ 0 h 1877043"/>
              <a:gd name="connsiteX1" fmla="*/ 12192000 w 12192000"/>
              <a:gd name="connsiteY1" fmla="*/ 0 h 1877043"/>
              <a:gd name="connsiteX2" fmla="*/ 12192000 w 12192000"/>
              <a:gd name="connsiteY2" fmla="*/ 1877043 h 1877043"/>
              <a:gd name="connsiteX3" fmla="*/ 0 w 12192000"/>
              <a:gd name="connsiteY3" fmla="*/ 1877043 h 1877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877043">
                <a:moveTo>
                  <a:pt x="0" y="0"/>
                </a:moveTo>
                <a:lnTo>
                  <a:pt x="12192000" y="0"/>
                </a:lnTo>
                <a:lnTo>
                  <a:pt x="12192000" y="1877043"/>
                </a:lnTo>
                <a:lnTo>
                  <a:pt x="0" y="1877043"/>
                </a:lnTo>
                <a:close/>
              </a:path>
            </a:pathLst>
          </a:custGeom>
        </p:spPr>
      </p:pic>
      <p:sp>
        <p:nvSpPr>
          <p:cNvPr id="67" name="TextBox 4"/>
          <p:cNvSpPr txBox="1"/>
          <p:nvPr/>
        </p:nvSpPr>
        <p:spPr>
          <a:xfrm>
            <a:off x="0" y="0"/>
            <a:ext cx="45365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 dirty="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  <a:endParaRPr lang="en-US" altLang="zh-CN" sz="100" dirty="0">
              <a:solidFill>
                <a:schemeClr val="tx1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6" grpId="0"/>
      <p:bldP spid="48" grpId="0" animBg="1"/>
      <p:bldP spid="4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601671" y="-1097280"/>
            <a:ext cx="13395342" cy="9052560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709916" y="659477"/>
            <a:ext cx="435979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 spc="60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Arial" panose="020B0604020202020204"/>
              </a:rPr>
              <a:t>课外链接</a:t>
            </a:r>
            <a:endParaRPr lang="zh-CN" altLang="en-US" dirty="0">
              <a:sym typeface="Arial" panose="020B0604020202020204"/>
            </a:endParaRPr>
          </a:p>
        </p:txBody>
      </p:sp>
      <p:sp>
        <p:nvSpPr>
          <p:cNvPr id="48" name="图文框 47"/>
          <p:cNvSpPr/>
          <p:nvPr/>
        </p:nvSpPr>
        <p:spPr>
          <a:xfrm>
            <a:off x="381000" y="386079"/>
            <a:ext cx="11430000" cy="5933697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/>
              </a:gs>
              <a:gs pos="100000">
                <a:srgbClr val="A04819">
                  <a:alpha val="7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9" name="图文框 48"/>
          <p:cNvSpPr/>
          <p:nvPr/>
        </p:nvSpPr>
        <p:spPr>
          <a:xfrm>
            <a:off x="508000" y="507999"/>
            <a:ext cx="11176000" cy="5690524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>
                  <a:alpha val="38000"/>
                </a:srgbClr>
              </a:gs>
              <a:gs pos="100000">
                <a:srgbClr val="A04819">
                  <a:alpha val="2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7079" y="1233851"/>
            <a:ext cx="2677481" cy="81022"/>
            <a:chOff x="787079" y="1213531"/>
            <a:chExt cx="2677481" cy="81022"/>
          </a:xfrm>
        </p:grpSpPr>
        <p:cxnSp>
          <p:nvCxnSpPr>
            <p:cNvPr id="70" name="直接连接符 69"/>
            <p:cNvCxnSpPr/>
            <p:nvPr/>
          </p:nvCxnSpPr>
          <p:spPr>
            <a:xfrm flipH="1">
              <a:off x="2565466" y="1213531"/>
              <a:ext cx="899094" cy="0"/>
            </a:xfrm>
            <a:prstGeom prst="line">
              <a:avLst/>
            </a:prstGeom>
            <a:ln w="9525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>
              <a:off x="787079" y="1294553"/>
              <a:ext cx="2106592" cy="0"/>
            </a:xfrm>
            <a:prstGeom prst="line">
              <a:avLst/>
            </a:prstGeom>
            <a:ln w="19050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文本框 73"/>
          <p:cNvSpPr txBox="1"/>
          <p:nvPr/>
        </p:nvSpPr>
        <p:spPr>
          <a:xfrm>
            <a:off x="8574268" y="751810"/>
            <a:ext cx="2844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spc="300" dirty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BOOK SHARING</a:t>
            </a:r>
            <a:endParaRPr lang="zh-CN" altLang="en-US" sz="1600" spc="300" dirty="0">
              <a:solidFill>
                <a:schemeClr val="bg1">
                  <a:lumMod val="8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4" name="矩形: 圆角 23"/>
          <p:cNvSpPr/>
          <p:nvPr/>
        </p:nvSpPr>
        <p:spPr>
          <a:xfrm>
            <a:off x="1292090" y="1992929"/>
            <a:ext cx="1231192" cy="418721"/>
          </a:xfrm>
          <a:prstGeom prst="roundRect">
            <a:avLst>
              <a:gd name="adj" fmla="val 50000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 “五岭”</a:t>
            </a:r>
            <a:endParaRPr lang="en-US" altLang="zh-CN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220009" y="2603579"/>
            <a:ext cx="3687657" cy="1292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指越城岭、都庞岭、萌渚岭、骑四岭、大庾岭，在江西、湖南、广东、广西四省边境。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6" name="矩形: 圆角 25"/>
          <p:cNvSpPr/>
          <p:nvPr/>
        </p:nvSpPr>
        <p:spPr>
          <a:xfrm>
            <a:off x="6072434" y="1992929"/>
            <a:ext cx="1231192" cy="418721"/>
          </a:xfrm>
          <a:prstGeom prst="roundRect">
            <a:avLst>
              <a:gd name="adj" fmla="val 50000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“岷山”</a:t>
            </a:r>
            <a:endParaRPr lang="en-US" altLang="zh-CN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000353" y="2603579"/>
            <a:ext cx="5099769" cy="8737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在四川省北部，绵延四川、甘肃两省边境，海拔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4000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米左右，终年积雪。 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1" name="矩形: 圆角 30"/>
          <p:cNvSpPr/>
          <p:nvPr/>
        </p:nvSpPr>
        <p:spPr>
          <a:xfrm>
            <a:off x="1292090" y="4365740"/>
            <a:ext cx="1231192" cy="418721"/>
          </a:xfrm>
          <a:prstGeom prst="roundRect">
            <a:avLst>
              <a:gd name="adj" fmla="val 50000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“乌蒙”</a:t>
            </a:r>
            <a:endParaRPr lang="en-US" altLang="zh-CN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220009" y="4860643"/>
            <a:ext cx="3687657" cy="455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即乌蒙山，在云南、贵州两省之间。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04965" y="2957497"/>
            <a:ext cx="3809524" cy="25238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8" grpId="0" animBg="1"/>
      <p:bldP spid="49" grpId="0" animBg="1"/>
      <p:bldP spid="74" grpId="0"/>
      <p:bldP spid="24" grpId="0" animBg="1"/>
      <p:bldP spid="25" grpId="0"/>
      <p:bldP spid="26" grpId="0" animBg="1"/>
      <p:bldP spid="30" grpId="0"/>
      <p:bldP spid="31" grpId="0" animBg="1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601671" y="-1097280"/>
            <a:ext cx="13395342" cy="9052560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709916" y="659477"/>
            <a:ext cx="435979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b="1" spc="600" dirty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巧渡金沙江</a:t>
            </a:r>
            <a:endParaRPr lang="zh-CN" altLang="en-US" sz="2800" b="1" spc="600" dirty="0">
              <a:solidFill>
                <a:srgbClr val="A04819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8" name="图文框 47"/>
          <p:cNvSpPr/>
          <p:nvPr/>
        </p:nvSpPr>
        <p:spPr>
          <a:xfrm>
            <a:off x="381000" y="386079"/>
            <a:ext cx="11430000" cy="5933697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/>
              </a:gs>
              <a:gs pos="100000">
                <a:srgbClr val="A04819">
                  <a:alpha val="7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9" name="图文框 48"/>
          <p:cNvSpPr/>
          <p:nvPr/>
        </p:nvSpPr>
        <p:spPr>
          <a:xfrm>
            <a:off x="508000" y="507999"/>
            <a:ext cx="11176000" cy="5690524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>
                  <a:alpha val="38000"/>
                </a:srgbClr>
              </a:gs>
              <a:gs pos="100000">
                <a:srgbClr val="A04819">
                  <a:alpha val="2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7079" y="1233851"/>
            <a:ext cx="2677481" cy="81022"/>
            <a:chOff x="787079" y="1213531"/>
            <a:chExt cx="2677481" cy="81022"/>
          </a:xfrm>
        </p:grpSpPr>
        <p:cxnSp>
          <p:nvCxnSpPr>
            <p:cNvPr id="70" name="直接连接符 69"/>
            <p:cNvCxnSpPr/>
            <p:nvPr/>
          </p:nvCxnSpPr>
          <p:spPr>
            <a:xfrm flipH="1">
              <a:off x="2565466" y="1213531"/>
              <a:ext cx="899094" cy="0"/>
            </a:xfrm>
            <a:prstGeom prst="line">
              <a:avLst/>
            </a:prstGeom>
            <a:ln w="9525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>
              <a:off x="787079" y="1294553"/>
              <a:ext cx="2106592" cy="0"/>
            </a:xfrm>
            <a:prstGeom prst="line">
              <a:avLst/>
            </a:prstGeom>
            <a:ln w="19050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文本框 73"/>
          <p:cNvSpPr txBox="1"/>
          <p:nvPr/>
        </p:nvSpPr>
        <p:spPr>
          <a:xfrm>
            <a:off x="8574268" y="751810"/>
            <a:ext cx="2844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spc="300" dirty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BOOK SHARING</a:t>
            </a:r>
            <a:endParaRPr lang="zh-CN" altLang="en-US" sz="1600" spc="300" dirty="0">
              <a:solidFill>
                <a:schemeClr val="bg1">
                  <a:lumMod val="8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2" name="矩形: 圆角 21"/>
          <p:cNvSpPr/>
          <p:nvPr/>
        </p:nvSpPr>
        <p:spPr>
          <a:xfrm>
            <a:off x="7449821" y="2097101"/>
            <a:ext cx="2330786" cy="418721"/>
          </a:xfrm>
          <a:prstGeom prst="roundRect">
            <a:avLst>
              <a:gd name="adj" fmla="val 50000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1935</a:t>
            </a:r>
            <a:r>
              <a:rPr lang="zh-CN" altLang="en-US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年</a:t>
            </a:r>
            <a:r>
              <a:rPr lang="en-US" altLang="zh-CN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5</a:t>
            </a:r>
            <a:r>
              <a:rPr lang="zh-CN" altLang="en-US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月</a:t>
            </a:r>
            <a:endParaRPr lang="en-US" altLang="zh-CN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296717" y="2973969"/>
            <a:ext cx="3687657" cy="1292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红军巧渡金沙江。 金沙江形势险要，两岸都是悬崖峭壁，水流湍急，敌人戒备森严。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34410" y="4582850"/>
            <a:ext cx="10123181" cy="8737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但红军一面佯攻龙街，一面分兵到绞车渡奇袭守敌，缴获渡船，活捉了守卫在对岸的敌兵。结果不费一枪一弹夺取了对岸的阵地，使大部队巧渡成功。等敌人发觉赶来时，我军已安然到达江北。 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233826" y="1413623"/>
            <a:ext cx="5502640" cy="2814401"/>
            <a:chOff x="1233826" y="1413623"/>
            <a:chExt cx="5502640" cy="2814401"/>
          </a:xfrm>
        </p:grpSpPr>
        <p:sp>
          <p:nvSpPr>
            <p:cNvPr id="11" name="矩形 10"/>
            <p:cNvSpPr/>
            <p:nvPr/>
          </p:nvSpPr>
          <p:spPr>
            <a:xfrm>
              <a:off x="1233826" y="3567693"/>
              <a:ext cx="5502640" cy="660331"/>
            </a:xfrm>
            <a:prstGeom prst="rect">
              <a:avLst/>
            </a:prstGeom>
            <a:solidFill>
              <a:srgbClr val="A04819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/>
                <a:ea typeface="微软雅黑" panose="020B0503020204020204" pitchFamily="34" charset="-122"/>
                <a:sym typeface="Arial" panose="020B0604020202020204"/>
              </a:endParaRPr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47733" y="1413623"/>
              <a:ext cx="5474826" cy="28144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8" grpId="0" animBg="1"/>
      <p:bldP spid="49" grpId="0" animBg="1"/>
      <p:bldP spid="74" grpId="0"/>
      <p:bldP spid="22" grpId="0" animBg="1"/>
      <p:bldP spid="23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0"/>
            <a:ext cx="12192000" cy="5577840"/>
          </a:xfrm>
          <a:prstGeom prst="rect">
            <a:avLst/>
          </a:prstGeom>
          <a:gradFill flip="none" rotWithShape="1">
            <a:gsLst>
              <a:gs pos="29000">
                <a:schemeClr val="bg1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19000"/>
                    </a14:imgEffect>
                    <a14:imgEffect>
                      <a14:saturation sat="93000"/>
                    </a14:imgEffect>
                    <a14:imgEffect>
                      <a14:sharpenSoften amoun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3238607"/>
            <a:ext cx="12192000" cy="3619393"/>
          </a:xfrm>
          <a:custGeom>
            <a:avLst/>
            <a:gdLst>
              <a:gd name="connsiteX0" fmla="*/ 0 w 12192000"/>
              <a:gd name="connsiteY0" fmla="*/ 0 h 3619393"/>
              <a:gd name="connsiteX1" fmla="*/ 12192000 w 12192000"/>
              <a:gd name="connsiteY1" fmla="*/ 0 h 3619393"/>
              <a:gd name="connsiteX2" fmla="*/ 12192000 w 12192000"/>
              <a:gd name="connsiteY2" fmla="*/ 3619393 h 3619393"/>
              <a:gd name="connsiteX3" fmla="*/ 0 w 12192000"/>
              <a:gd name="connsiteY3" fmla="*/ 3619393 h 3619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619393">
                <a:moveTo>
                  <a:pt x="0" y="0"/>
                </a:moveTo>
                <a:lnTo>
                  <a:pt x="12192000" y="0"/>
                </a:lnTo>
                <a:lnTo>
                  <a:pt x="12192000" y="3619393"/>
                </a:lnTo>
                <a:lnTo>
                  <a:pt x="0" y="3619393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-601671" y="-1097280"/>
            <a:ext cx="13395342" cy="9052560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1877079" y="1597026"/>
            <a:ext cx="8437843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spc="600" dirty="0">
                <a:solidFill>
                  <a:srgbClr val="A04819"/>
                </a:solidFill>
                <a:latin typeface="汉仪大宋简" pitchFamily="49" charset="-122"/>
                <a:ea typeface="汉仪大宋简" pitchFamily="49" charset="-122"/>
                <a:sym typeface="Arial" panose="020B0604020202020204"/>
              </a:rPr>
              <a:t>感谢您的欣赏</a:t>
            </a:r>
            <a:endParaRPr lang="en-US" altLang="zh-CN" sz="6600" spc="600" dirty="0">
              <a:solidFill>
                <a:srgbClr val="A04819"/>
              </a:solidFill>
              <a:latin typeface="汉仪大宋简" pitchFamily="49" charset="-122"/>
              <a:ea typeface="汉仪大宋简" pitchFamily="49" charset="-122"/>
              <a:sym typeface="Arial" panose="020B0604020202020204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265680" y="3011365"/>
            <a:ext cx="7660640" cy="548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红军不怕远征难，万水千山只等闲。五岭逶迤腾细浪，乌蒙磅礴走泥丸。金沙水拍云崖暖，大渡桥横铁索寒。更喜岷山千里雪，三军过后尽开颜。</a:t>
            </a:r>
            <a:endParaRPr lang="en-US" altLang="zh-CN" sz="1050" dirty="0">
              <a:solidFill>
                <a:srgbClr val="A04819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673600" y="1032203"/>
            <a:ext cx="2844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spc="300" dirty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THNAK YOU</a:t>
            </a:r>
            <a:endParaRPr lang="zh-CN" altLang="en-US" sz="2000" b="1" spc="300" dirty="0">
              <a:solidFill>
                <a:srgbClr val="A04819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cxnSp>
        <p:nvCxnSpPr>
          <p:cNvPr id="37" name="直接连接符 36"/>
          <p:cNvCxnSpPr/>
          <p:nvPr/>
        </p:nvCxnSpPr>
        <p:spPr>
          <a:xfrm flipH="1">
            <a:off x="7044867" y="2810835"/>
            <a:ext cx="2238029" cy="0"/>
          </a:xfrm>
          <a:prstGeom prst="line">
            <a:avLst/>
          </a:prstGeom>
          <a:ln w="19050" cap="rnd">
            <a:gradFill>
              <a:gsLst>
                <a:gs pos="0">
                  <a:srgbClr val="A04819"/>
                </a:gs>
                <a:gs pos="100000">
                  <a:srgbClr val="A0481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4094480" y="1597026"/>
            <a:ext cx="579120" cy="0"/>
          </a:xfrm>
          <a:prstGeom prst="line">
            <a:avLst/>
          </a:prstGeom>
          <a:ln w="19050" cap="rnd">
            <a:gradFill>
              <a:gsLst>
                <a:gs pos="0">
                  <a:srgbClr val="A04819"/>
                </a:gs>
                <a:gs pos="100000">
                  <a:srgbClr val="A0481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2429011" y="2589502"/>
            <a:ext cx="487680" cy="0"/>
          </a:xfrm>
          <a:prstGeom prst="line">
            <a:avLst/>
          </a:prstGeom>
          <a:ln w="19050" cap="rnd">
            <a:gradFill>
              <a:gsLst>
                <a:gs pos="0">
                  <a:srgbClr val="A04819"/>
                </a:gs>
                <a:gs pos="100000">
                  <a:srgbClr val="A0481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图文框 47"/>
          <p:cNvSpPr/>
          <p:nvPr/>
        </p:nvSpPr>
        <p:spPr>
          <a:xfrm>
            <a:off x="381000" y="386080"/>
            <a:ext cx="11430000" cy="4307840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/>
              </a:gs>
              <a:gs pos="100000">
                <a:srgbClr val="A04819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9" name="图文框 48"/>
          <p:cNvSpPr/>
          <p:nvPr/>
        </p:nvSpPr>
        <p:spPr>
          <a:xfrm>
            <a:off x="508000" y="507999"/>
            <a:ext cx="11176000" cy="4138055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>
                  <a:alpha val="38000"/>
                </a:srgbClr>
              </a:gs>
              <a:gs pos="100000">
                <a:srgbClr val="A04819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5" grpId="0"/>
      <p:bldP spid="36" grpId="0"/>
      <p:bldP spid="48" grpId="0" animBg="1"/>
      <p:bldP spid="4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1000" contrast="40000"/>
                    </a14:imgEffect>
                    <a14:imgEffect>
                      <a14:colorTemperature colorTemp="5639"/>
                    </a14:imgEffect>
                    <a14:imgEffect>
                      <a14:sharpenSoften amount="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571499"/>
            <a:ext cx="12192000" cy="6315437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0" y="0"/>
            <a:ext cx="12192000" cy="5577840"/>
          </a:xfrm>
          <a:prstGeom prst="rect">
            <a:avLst/>
          </a:prstGeom>
          <a:gradFill flip="none" rotWithShape="1">
            <a:gsLst>
              <a:gs pos="29000">
                <a:schemeClr val="bg1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601671" y="-1097280"/>
            <a:ext cx="13395342" cy="9052560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3730908" y="2141037"/>
            <a:ext cx="5031128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spc="2000" dirty="0">
                <a:solidFill>
                  <a:srgbClr val="A04819"/>
                </a:solidFill>
                <a:latin typeface="汉仪大宋简" pitchFamily="49" charset="-122"/>
                <a:ea typeface="汉仪大宋简" pitchFamily="49" charset="-122"/>
                <a:sym typeface="Arial" panose="020B0604020202020204"/>
              </a:rPr>
              <a:t>作者简介</a:t>
            </a:r>
            <a:endParaRPr lang="zh-CN" altLang="en-US" sz="6600" spc="2000" dirty="0">
              <a:solidFill>
                <a:srgbClr val="A04819"/>
              </a:solidFill>
              <a:latin typeface="汉仪大宋简" pitchFamily="49" charset="-122"/>
              <a:ea typeface="汉仪大宋简" pitchFamily="49" charset="-122"/>
              <a:sym typeface="Arial" panose="020B0604020202020204"/>
            </a:endParaRPr>
          </a:p>
        </p:txBody>
      </p:sp>
      <p:sp>
        <p:nvSpPr>
          <p:cNvPr id="48" name="图文框 47"/>
          <p:cNvSpPr/>
          <p:nvPr/>
        </p:nvSpPr>
        <p:spPr>
          <a:xfrm>
            <a:off x="381000" y="386080"/>
            <a:ext cx="11430000" cy="4307840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/>
              </a:gs>
              <a:gs pos="100000">
                <a:srgbClr val="A04819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9" name="图文框 48"/>
          <p:cNvSpPr/>
          <p:nvPr/>
        </p:nvSpPr>
        <p:spPr>
          <a:xfrm>
            <a:off x="508000" y="507999"/>
            <a:ext cx="11176000" cy="4138055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>
                  <a:alpha val="38000"/>
                </a:srgbClr>
              </a:gs>
              <a:gs pos="100000">
                <a:srgbClr val="A04819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6" name="任意多边形: 形状 65"/>
          <p:cNvSpPr/>
          <p:nvPr/>
        </p:nvSpPr>
        <p:spPr>
          <a:xfrm flipV="1">
            <a:off x="0" y="3761772"/>
            <a:ext cx="12192000" cy="2401747"/>
          </a:xfrm>
          <a:custGeom>
            <a:avLst/>
            <a:gdLst>
              <a:gd name="connsiteX0" fmla="*/ 0 w 12192000"/>
              <a:gd name="connsiteY0" fmla="*/ 2401747 h 2401747"/>
              <a:gd name="connsiteX1" fmla="*/ 12192000 w 12192000"/>
              <a:gd name="connsiteY1" fmla="*/ 2401747 h 2401747"/>
              <a:gd name="connsiteX2" fmla="*/ 12192000 w 12192000"/>
              <a:gd name="connsiteY2" fmla="*/ 0 h 2401747"/>
              <a:gd name="connsiteX3" fmla="*/ 0 w 12192000"/>
              <a:gd name="connsiteY3" fmla="*/ 0 h 2401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401747">
                <a:moveTo>
                  <a:pt x="0" y="2401747"/>
                </a:moveTo>
                <a:lnTo>
                  <a:pt x="12192000" y="2401747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CF5E5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69" name="图片 6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4286477"/>
            <a:ext cx="12192000" cy="1877043"/>
          </a:xfrm>
          <a:custGeom>
            <a:avLst/>
            <a:gdLst>
              <a:gd name="connsiteX0" fmla="*/ 0 w 12192000"/>
              <a:gd name="connsiteY0" fmla="*/ 0 h 1877043"/>
              <a:gd name="connsiteX1" fmla="*/ 12192000 w 12192000"/>
              <a:gd name="connsiteY1" fmla="*/ 0 h 1877043"/>
              <a:gd name="connsiteX2" fmla="*/ 12192000 w 12192000"/>
              <a:gd name="connsiteY2" fmla="*/ 1877043 h 1877043"/>
              <a:gd name="connsiteX3" fmla="*/ 0 w 12192000"/>
              <a:gd name="connsiteY3" fmla="*/ 1877043 h 1877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877043">
                <a:moveTo>
                  <a:pt x="0" y="0"/>
                </a:moveTo>
                <a:lnTo>
                  <a:pt x="12192000" y="0"/>
                </a:lnTo>
                <a:lnTo>
                  <a:pt x="12192000" y="1877043"/>
                </a:lnTo>
                <a:lnTo>
                  <a:pt x="0" y="1877043"/>
                </a:lnTo>
                <a:close/>
              </a:path>
            </a:pathLst>
          </a:cu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19000"/>
                    </a14:imgEffect>
                    <a14:imgEffect>
                      <a14:saturation sat="93000"/>
                    </a14:imgEffect>
                    <a14:imgEffect>
                      <a14:sharpenSoften amoun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3759468"/>
            <a:ext cx="12192000" cy="3098532"/>
          </a:xfrm>
          <a:custGeom>
            <a:avLst/>
            <a:gdLst>
              <a:gd name="connsiteX0" fmla="*/ 0 w 12192000"/>
              <a:gd name="connsiteY0" fmla="*/ 0 h 3098532"/>
              <a:gd name="connsiteX1" fmla="*/ 12192000 w 12192000"/>
              <a:gd name="connsiteY1" fmla="*/ 0 h 3098532"/>
              <a:gd name="connsiteX2" fmla="*/ 12192000 w 12192000"/>
              <a:gd name="connsiteY2" fmla="*/ 3098532 h 3098532"/>
              <a:gd name="connsiteX3" fmla="*/ 0 w 12192000"/>
              <a:gd name="connsiteY3" fmla="*/ 3098532 h 3098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98532">
                <a:moveTo>
                  <a:pt x="0" y="0"/>
                </a:moveTo>
                <a:lnTo>
                  <a:pt x="12192000" y="0"/>
                </a:lnTo>
                <a:lnTo>
                  <a:pt x="12192000" y="3098532"/>
                </a:lnTo>
                <a:lnTo>
                  <a:pt x="0" y="3098532"/>
                </a:lnTo>
                <a:close/>
              </a:path>
            </a:pathLst>
          </a:custGeom>
        </p:spPr>
      </p:pic>
      <p:cxnSp>
        <p:nvCxnSpPr>
          <p:cNvPr id="70" name="直接连接符 69"/>
          <p:cNvCxnSpPr/>
          <p:nvPr/>
        </p:nvCxnSpPr>
        <p:spPr>
          <a:xfrm flipH="1">
            <a:off x="8375956" y="2313126"/>
            <a:ext cx="1323629" cy="0"/>
          </a:xfrm>
          <a:prstGeom prst="line">
            <a:avLst/>
          </a:prstGeom>
          <a:ln w="9525" cap="rnd">
            <a:gradFill>
              <a:gsLst>
                <a:gs pos="0">
                  <a:srgbClr val="A04819"/>
                </a:gs>
                <a:gs pos="100000">
                  <a:srgbClr val="A0481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>
            <a:off x="2199190" y="2880285"/>
            <a:ext cx="1064871" cy="0"/>
          </a:xfrm>
          <a:prstGeom prst="line">
            <a:avLst/>
          </a:prstGeom>
          <a:ln w="19050" cap="rnd">
            <a:gradFill>
              <a:gsLst>
                <a:gs pos="0">
                  <a:srgbClr val="A04819"/>
                </a:gs>
                <a:gs pos="100000">
                  <a:srgbClr val="A0481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flipH="1">
            <a:off x="8098164" y="3412721"/>
            <a:ext cx="652297" cy="0"/>
          </a:xfrm>
          <a:prstGeom prst="line">
            <a:avLst/>
          </a:prstGeom>
          <a:ln w="19050" cap="rnd">
            <a:gradFill>
              <a:gsLst>
                <a:gs pos="0">
                  <a:srgbClr val="A04819"/>
                </a:gs>
                <a:gs pos="100000">
                  <a:srgbClr val="A0481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/>
          <p:cNvSpPr txBox="1"/>
          <p:nvPr/>
        </p:nvSpPr>
        <p:spPr>
          <a:xfrm>
            <a:off x="2723909" y="3428054"/>
            <a:ext cx="6744182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红军不怕远征难，万水千山只等闲。五岭逶迤腾细浪，乌蒙磅礴走泥丸。金沙水拍云崖暖，大渡桥横铁索寒。更喜岷山千里雪，三军过后尽开颜。</a:t>
            </a:r>
            <a:endParaRPr lang="en-US" altLang="zh-CN" sz="1000" dirty="0">
              <a:solidFill>
                <a:srgbClr val="A04819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4673600" y="1680387"/>
            <a:ext cx="284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Part-01</a:t>
            </a:r>
            <a:endParaRPr lang="zh-CN" altLang="en-US" sz="2400" spc="300" dirty="0">
              <a:solidFill>
                <a:srgbClr val="A04819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8" grpId="0" animBg="1"/>
      <p:bldP spid="49" grpId="0" animBg="1"/>
      <p:bldP spid="73" grpId="0"/>
      <p:bldP spid="7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601671" y="-1097280"/>
            <a:ext cx="13395342" cy="9052560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709916" y="659477"/>
            <a:ext cx="2033283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 spc="60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Arial" panose="020B0604020202020204"/>
              </a:rPr>
              <a:t>作者简介</a:t>
            </a:r>
            <a:endParaRPr lang="zh-CN" altLang="en-US" dirty="0">
              <a:sym typeface="Arial" panose="020B0604020202020204"/>
            </a:endParaRPr>
          </a:p>
        </p:txBody>
      </p:sp>
      <p:sp>
        <p:nvSpPr>
          <p:cNvPr id="48" name="图文框 47"/>
          <p:cNvSpPr/>
          <p:nvPr/>
        </p:nvSpPr>
        <p:spPr>
          <a:xfrm>
            <a:off x="381000" y="386079"/>
            <a:ext cx="11430000" cy="5933697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/>
              </a:gs>
              <a:gs pos="100000">
                <a:srgbClr val="A04819">
                  <a:alpha val="7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9" name="图文框 48"/>
          <p:cNvSpPr/>
          <p:nvPr/>
        </p:nvSpPr>
        <p:spPr>
          <a:xfrm>
            <a:off x="508000" y="507999"/>
            <a:ext cx="11176000" cy="5690524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>
                  <a:alpha val="38000"/>
                </a:srgbClr>
              </a:gs>
              <a:gs pos="100000">
                <a:srgbClr val="A04819">
                  <a:alpha val="2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7079" y="1233851"/>
            <a:ext cx="2677481" cy="81022"/>
            <a:chOff x="787079" y="1213531"/>
            <a:chExt cx="2677481" cy="81022"/>
          </a:xfrm>
        </p:grpSpPr>
        <p:cxnSp>
          <p:nvCxnSpPr>
            <p:cNvPr id="70" name="直接连接符 69"/>
            <p:cNvCxnSpPr/>
            <p:nvPr/>
          </p:nvCxnSpPr>
          <p:spPr>
            <a:xfrm flipH="1">
              <a:off x="2565466" y="1213531"/>
              <a:ext cx="899094" cy="0"/>
            </a:xfrm>
            <a:prstGeom prst="line">
              <a:avLst/>
            </a:prstGeom>
            <a:ln w="9525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>
              <a:off x="787079" y="1294553"/>
              <a:ext cx="2106592" cy="0"/>
            </a:xfrm>
            <a:prstGeom prst="line">
              <a:avLst/>
            </a:prstGeom>
            <a:ln w="19050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文本框 73"/>
          <p:cNvSpPr txBox="1"/>
          <p:nvPr/>
        </p:nvSpPr>
        <p:spPr>
          <a:xfrm>
            <a:off x="8574268" y="751810"/>
            <a:ext cx="2844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spc="300" dirty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BOOK SHARING</a:t>
            </a:r>
            <a:endParaRPr lang="zh-CN" altLang="en-US" sz="1600" spc="300" dirty="0">
              <a:solidFill>
                <a:schemeClr val="bg1">
                  <a:lumMod val="8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618299" y="3197198"/>
            <a:ext cx="6748041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7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1893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年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12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月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26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日生于湖南湘潭韶山冲一个农民家庭。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1976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年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9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月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9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日在北京逝世。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  <a:p>
            <a:pPr algn="just">
              <a:lnSpc>
                <a:spcPct val="17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        中国人民的领袖，马克思主义者，伟大的无产阶级革命家、战略家和理论家，中国共产党、中国人民解放军和中华人民共和国的主要缔造者和领导人，诗人，书法家。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1" name="矩形: 圆角 30"/>
          <p:cNvSpPr/>
          <p:nvPr/>
        </p:nvSpPr>
        <p:spPr>
          <a:xfrm>
            <a:off x="4664599" y="2210762"/>
            <a:ext cx="2071868" cy="462987"/>
          </a:xfrm>
          <a:prstGeom prst="roundRect">
            <a:avLst>
              <a:gd name="adj" fmla="val 50000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 毛泽东，字润之</a:t>
            </a:r>
            <a:endParaRPr lang="zh-CN" alt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1543105" y="1679919"/>
            <a:ext cx="2068196" cy="42736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8" grpId="0" animBg="1"/>
      <p:bldP spid="49" grpId="0" animBg="1"/>
      <p:bldP spid="74" grpId="0"/>
      <p:bldP spid="30" grpId="0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1000" contrast="40000"/>
                    </a14:imgEffect>
                    <a14:imgEffect>
                      <a14:colorTemperature colorTemp="5639"/>
                    </a14:imgEffect>
                    <a14:imgEffect>
                      <a14:sharpenSoften amount="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571499"/>
            <a:ext cx="12192000" cy="6315437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0" y="0"/>
            <a:ext cx="12192000" cy="5577840"/>
          </a:xfrm>
          <a:prstGeom prst="rect">
            <a:avLst/>
          </a:prstGeom>
          <a:gradFill flip="none" rotWithShape="1">
            <a:gsLst>
              <a:gs pos="29000">
                <a:schemeClr val="bg1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601671" y="-1097280"/>
            <a:ext cx="13395342" cy="9052560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3730908" y="2141037"/>
            <a:ext cx="5031128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600" spc="2000">
                <a:solidFill>
                  <a:srgbClr val="A04819"/>
                </a:solidFill>
                <a:latin typeface="汉仪大宋简" pitchFamily="49" charset="-122"/>
                <a:ea typeface="汉仪大宋简" pitchFamily="49" charset="-122"/>
              </a:defRPr>
            </a:lvl1pPr>
          </a:lstStyle>
          <a:p>
            <a:r>
              <a:rPr lang="zh-CN" altLang="en-US" dirty="0">
                <a:sym typeface="Arial" panose="020B0604020202020204"/>
              </a:rPr>
              <a:t>长征介绍</a:t>
            </a:r>
            <a:endParaRPr lang="zh-CN" altLang="en-US" dirty="0">
              <a:sym typeface="Arial" panose="020B0604020202020204"/>
            </a:endParaRPr>
          </a:p>
        </p:txBody>
      </p:sp>
      <p:sp>
        <p:nvSpPr>
          <p:cNvPr id="48" name="图文框 47"/>
          <p:cNvSpPr/>
          <p:nvPr/>
        </p:nvSpPr>
        <p:spPr>
          <a:xfrm>
            <a:off x="381000" y="386080"/>
            <a:ext cx="11430000" cy="4307840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/>
              </a:gs>
              <a:gs pos="100000">
                <a:srgbClr val="A04819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9" name="图文框 48"/>
          <p:cNvSpPr/>
          <p:nvPr/>
        </p:nvSpPr>
        <p:spPr>
          <a:xfrm>
            <a:off x="508000" y="507999"/>
            <a:ext cx="11176000" cy="4138055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>
                  <a:alpha val="38000"/>
                </a:srgbClr>
              </a:gs>
              <a:gs pos="100000">
                <a:srgbClr val="A04819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6" name="任意多边形: 形状 65"/>
          <p:cNvSpPr/>
          <p:nvPr/>
        </p:nvSpPr>
        <p:spPr>
          <a:xfrm flipV="1">
            <a:off x="0" y="3761772"/>
            <a:ext cx="12192000" cy="2401747"/>
          </a:xfrm>
          <a:custGeom>
            <a:avLst/>
            <a:gdLst>
              <a:gd name="connsiteX0" fmla="*/ 0 w 12192000"/>
              <a:gd name="connsiteY0" fmla="*/ 2401747 h 2401747"/>
              <a:gd name="connsiteX1" fmla="*/ 12192000 w 12192000"/>
              <a:gd name="connsiteY1" fmla="*/ 2401747 h 2401747"/>
              <a:gd name="connsiteX2" fmla="*/ 12192000 w 12192000"/>
              <a:gd name="connsiteY2" fmla="*/ 0 h 2401747"/>
              <a:gd name="connsiteX3" fmla="*/ 0 w 12192000"/>
              <a:gd name="connsiteY3" fmla="*/ 0 h 2401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401747">
                <a:moveTo>
                  <a:pt x="0" y="2401747"/>
                </a:moveTo>
                <a:lnTo>
                  <a:pt x="12192000" y="2401747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CF5E5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69" name="图片 6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4286477"/>
            <a:ext cx="12192000" cy="1877043"/>
          </a:xfrm>
          <a:custGeom>
            <a:avLst/>
            <a:gdLst>
              <a:gd name="connsiteX0" fmla="*/ 0 w 12192000"/>
              <a:gd name="connsiteY0" fmla="*/ 0 h 1877043"/>
              <a:gd name="connsiteX1" fmla="*/ 12192000 w 12192000"/>
              <a:gd name="connsiteY1" fmla="*/ 0 h 1877043"/>
              <a:gd name="connsiteX2" fmla="*/ 12192000 w 12192000"/>
              <a:gd name="connsiteY2" fmla="*/ 1877043 h 1877043"/>
              <a:gd name="connsiteX3" fmla="*/ 0 w 12192000"/>
              <a:gd name="connsiteY3" fmla="*/ 1877043 h 1877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877043">
                <a:moveTo>
                  <a:pt x="0" y="0"/>
                </a:moveTo>
                <a:lnTo>
                  <a:pt x="12192000" y="0"/>
                </a:lnTo>
                <a:lnTo>
                  <a:pt x="12192000" y="1877043"/>
                </a:lnTo>
                <a:lnTo>
                  <a:pt x="0" y="1877043"/>
                </a:lnTo>
                <a:close/>
              </a:path>
            </a:pathLst>
          </a:cu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19000"/>
                    </a14:imgEffect>
                    <a14:imgEffect>
                      <a14:saturation sat="93000"/>
                    </a14:imgEffect>
                    <a14:imgEffect>
                      <a14:sharpenSoften amoun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3759468"/>
            <a:ext cx="12192000" cy="3098532"/>
          </a:xfrm>
          <a:custGeom>
            <a:avLst/>
            <a:gdLst>
              <a:gd name="connsiteX0" fmla="*/ 0 w 12192000"/>
              <a:gd name="connsiteY0" fmla="*/ 0 h 3098532"/>
              <a:gd name="connsiteX1" fmla="*/ 12192000 w 12192000"/>
              <a:gd name="connsiteY1" fmla="*/ 0 h 3098532"/>
              <a:gd name="connsiteX2" fmla="*/ 12192000 w 12192000"/>
              <a:gd name="connsiteY2" fmla="*/ 3098532 h 3098532"/>
              <a:gd name="connsiteX3" fmla="*/ 0 w 12192000"/>
              <a:gd name="connsiteY3" fmla="*/ 3098532 h 3098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98532">
                <a:moveTo>
                  <a:pt x="0" y="0"/>
                </a:moveTo>
                <a:lnTo>
                  <a:pt x="12192000" y="0"/>
                </a:lnTo>
                <a:lnTo>
                  <a:pt x="12192000" y="3098532"/>
                </a:lnTo>
                <a:lnTo>
                  <a:pt x="0" y="3098532"/>
                </a:lnTo>
                <a:close/>
              </a:path>
            </a:pathLst>
          </a:custGeom>
        </p:spPr>
      </p:pic>
      <p:cxnSp>
        <p:nvCxnSpPr>
          <p:cNvPr id="70" name="直接连接符 69"/>
          <p:cNvCxnSpPr/>
          <p:nvPr/>
        </p:nvCxnSpPr>
        <p:spPr>
          <a:xfrm flipH="1">
            <a:off x="8375956" y="2313126"/>
            <a:ext cx="1323629" cy="0"/>
          </a:xfrm>
          <a:prstGeom prst="line">
            <a:avLst/>
          </a:prstGeom>
          <a:ln w="9525" cap="rnd">
            <a:gradFill>
              <a:gsLst>
                <a:gs pos="0">
                  <a:srgbClr val="A04819"/>
                </a:gs>
                <a:gs pos="100000">
                  <a:srgbClr val="A0481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>
            <a:off x="2199190" y="2880285"/>
            <a:ext cx="1064871" cy="0"/>
          </a:xfrm>
          <a:prstGeom prst="line">
            <a:avLst/>
          </a:prstGeom>
          <a:ln w="19050" cap="rnd">
            <a:gradFill>
              <a:gsLst>
                <a:gs pos="0">
                  <a:srgbClr val="A04819"/>
                </a:gs>
                <a:gs pos="100000">
                  <a:srgbClr val="A0481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flipH="1">
            <a:off x="8098164" y="3412721"/>
            <a:ext cx="652297" cy="0"/>
          </a:xfrm>
          <a:prstGeom prst="line">
            <a:avLst/>
          </a:prstGeom>
          <a:ln w="19050" cap="rnd">
            <a:gradFill>
              <a:gsLst>
                <a:gs pos="0">
                  <a:srgbClr val="A04819"/>
                </a:gs>
                <a:gs pos="100000">
                  <a:srgbClr val="A0481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/>
          <p:cNvSpPr txBox="1"/>
          <p:nvPr/>
        </p:nvSpPr>
        <p:spPr>
          <a:xfrm>
            <a:off x="2723909" y="3428054"/>
            <a:ext cx="6744182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红军不怕远征难，万水千山只等闲。五岭逶迤腾细浪，乌蒙磅礴走泥丸。金沙水拍云崖暖，大渡桥横铁索寒。更喜岷山千里雪，三军过后尽开颜。</a:t>
            </a:r>
            <a:endParaRPr lang="en-US" altLang="zh-CN" sz="1000" dirty="0">
              <a:solidFill>
                <a:srgbClr val="A04819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4673600" y="1680387"/>
            <a:ext cx="284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PART-02</a:t>
            </a:r>
            <a:endParaRPr lang="zh-CN" altLang="en-US" sz="2400" spc="300" dirty="0">
              <a:solidFill>
                <a:srgbClr val="A04819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8" grpId="0" animBg="1"/>
      <p:bldP spid="49" grpId="0" animBg="1"/>
      <p:bldP spid="73" grpId="0"/>
      <p:bldP spid="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601671" y="-1097280"/>
            <a:ext cx="13395342" cy="9052560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709916" y="659477"/>
            <a:ext cx="2033283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 spc="60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Arial" panose="020B0604020202020204"/>
              </a:rPr>
              <a:t>资料袋</a:t>
            </a:r>
            <a:endParaRPr lang="zh-CN" altLang="en-US" dirty="0">
              <a:sym typeface="Arial" panose="020B0604020202020204"/>
            </a:endParaRPr>
          </a:p>
        </p:txBody>
      </p:sp>
      <p:sp>
        <p:nvSpPr>
          <p:cNvPr id="48" name="图文框 47"/>
          <p:cNvSpPr/>
          <p:nvPr/>
        </p:nvSpPr>
        <p:spPr>
          <a:xfrm>
            <a:off x="381000" y="386079"/>
            <a:ext cx="11430000" cy="5933697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/>
              </a:gs>
              <a:gs pos="100000">
                <a:srgbClr val="A04819">
                  <a:alpha val="7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9" name="图文框 48"/>
          <p:cNvSpPr/>
          <p:nvPr/>
        </p:nvSpPr>
        <p:spPr>
          <a:xfrm>
            <a:off x="508000" y="507999"/>
            <a:ext cx="11176000" cy="5690524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>
                  <a:alpha val="38000"/>
                </a:srgbClr>
              </a:gs>
              <a:gs pos="100000">
                <a:srgbClr val="A04819">
                  <a:alpha val="2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7079" y="1233851"/>
            <a:ext cx="2677481" cy="81022"/>
            <a:chOff x="787079" y="1213531"/>
            <a:chExt cx="2677481" cy="81022"/>
          </a:xfrm>
        </p:grpSpPr>
        <p:cxnSp>
          <p:nvCxnSpPr>
            <p:cNvPr id="70" name="直接连接符 69"/>
            <p:cNvCxnSpPr/>
            <p:nvPr/>
          </p:nvCxnSpPr>
          <p:spPr>
            <a:xfrm flipH="1">
              <a:off x="2565466" y="1213531"/>
              <a:ext cx="899094" cy="0"/>
            </a:xfrm>
            <a:prstGeom prst="line">
              <a:avLst/>
            </a:prstGeom>
            <a:ln w="9525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>
              <a:off x="787079" y="1294553"/>
              <a:ext cx="2106592" cy="0"/>
            </a:xfrm>
            <a:prstGeom prst="line">
              <a:avLst/>
            </a:prstGeom>
            <a:ln w="19050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文本框 73"/>
          <p:cNvSpPr txBox="1"/>
          <p:nvPr/>
        </p:nvSpPr>
        <p:spPr>
          <a:xfrm>
            <a:off x="8574268" y="751810"/>
            <a:ext cx="2844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spc="300" dirty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BOOK SHARING</a:t>
            </a:r>
            <a:endParaRPr lang="zh-CN" altLang="en-US" sz="1600" spc="300" dirty="0">
              <a:solidFill>
                <a:schemeClr val="bg1">
                  <a:lumMod val="8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87079" y="2672680"/>
            <a:ext cx="5868365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7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中央主力红军为了摆脱国民党军队的“围剿”，被迫实行战略大转移，退出根据地进行长征。其间经过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11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个省，翻过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18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座大山，跨过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24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条大河，爬雪山，过草地，行程约二万五千里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……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其间他们历经无数次生死考验，由开始时的八万多人到长征胜利时，只剩下了六千多人。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0" name="矩形: 圆角 19"/>
          <p:cNvSpPr/>
          <p:nvPr/>
        </p:nvSpPr>
        <p:spPr>
          <a:xfrm>
            <a:off x="879677" y="1817223"/>
            <a:ext cx="1805650" cy="462987"/>
          </a:xfrm>
          <a:prstGeom prst="roundRect">
            <a:avLst>
              <a:gd name="adj" fmla="val 50000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1934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10</a:t>
            </a:r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月</a:t>
            </a:r>
            <a:endParaRPr lang="zh-CN" alt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87079" y="5002848"/>
            <a:ext cx="10567686" cy="455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7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终于，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1935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年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10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月，长征即将胜利，毛主席回顾所经历的艰难险阻，激动地写下了这首气壮山河的伟大诗篇。 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7303625" y="2351035"/>
            <a:ext cx="3708722" cy="23836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8" grpId="0" animBg="1"/>
      <p:bldP spid="49" grpId="0" animBg="1"/>
      <p:bldP spid="74" grpId="0"/>
      <p:bldP spid="18" grpId="0"/>
      <p:bldP spid="20" grpId="0" animBg="1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601671" y="-1097280"/>
            <a:ext cx="13395342" cy="9052560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709916" y="659477"/>
            <a:ext cx="426719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 spc="60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Arial" panose="020B0604020202020204"/>
              </a:rPr>
              <a:t>红军长征路线图</a:t>
            </a:r>
            <a:endParaRPr lang="zh-CN" altLang="en-US" dirty="0">
              <a:sym typeface="Arial" panose="020B0604020202020204"/>
            </a:endParaRPr>
          </a:p>
        </p:txBody>
      </p:sp>
      <p:sp>
        <p:nvSpPr>
          <p:cNvPr id="48" name="图文框 47"/>
          <p:cNvSpPr/>
          <p:nvPr/>
        </p:nvSpPr>
        <p:spPr>
          <a:xfrm>
            <a:off x="381000" y="386079"/>
            <a:ext cx="11430000" cy="5933697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/>
              </a:gs>
              <a:gs pos="100000">
                <a:srgbClr val="A04819">
                  <a:alpha val="7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9" name="图文框 48"/>
          <p:cNvSpPr/>
          <p:nvPr/>
        </p:nvSpPr>
        <p:spPr>
          <a:xfrm>
            <a:off x="508000" y="507999"/>
            <a:ext cx="11176000" cy="5690524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>
                  <a:alpha val="38000"/>
                </a:srgbClr>
              </a:gs>
              <a:gs pos="100000">
                <a:srgbClr val="A04819">
                  <a:alpha val="2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7079" y="1233851"/>
            <a:ext cx="2677481" cy="81022"/>
            <a:chOff x="787079" y="1213531"/>
            <a:chExt cx="2677481" cy="81022"/>
          </a:xfrm>
        </p:grpSpPr>
        <p:cxnSp>
          <p:nvCxnSpPr>
            <p:cNvPr id="70" name="直接连接符 69"/>
            <p:cNvCxnSpPr/>
            <p:nvPr/>
          </p:nvCxnSpPr>
          <p:spPr>
            <a:xfrm flipH="1">
              <a:off x="2565466" y="1213531"/>
              <a:ext cx="899094" cy="0"/>
            </a:xfrm>
            <a:prstGeom prst="line">
              <a:avLst/>
            </a:prstGeom>
            <a:ln w="9525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>
              <a:off x="787079" y="1294553"/>
              <a:ext cx="2106592" cy="0"/>
            </a:xfrm>
            <a:prstGeom prst="line">
              <a:avLst/>
            </a:prstGeom>
            <a:ln w="19050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文本框 73"/>
          <p:cNvSpPr txBox="1"/>
          <p:nvPr/>
        </p:nvSpPr>
        <p:spPr>
          <a:xfrm>
            <a:off x="8574268" y="751810"/>
            <a:ext cx="2844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spc="300" dirty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BOOK SHARING</a:t>
            </a:r>
            <a:endParaRPr lang="zh-CN" altLang="en-US" sz="1600" spc="300" dirty="0">
              <a:solidFill>
                <a:schemeClr val="bg1">
                  <a:lumMod val="8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87707" y="2788428"/>
            <a:ext cx="3075008" cy="212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7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瑞金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---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占领遵义，召开遵义会议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---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四渡赤水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---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巧渡金沙江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---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强渡大渡河，飞夺泸定桥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---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翻越夹金山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---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穿过大草地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---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进入甘肃、陕西，在吴起镇三大主力红军会师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1720771" y="1900891"/>
            <a:ext cx="1608880" cy="462987"/>
          </a:xfrm>
          <a:prstGeom prst="roundRect">
            <a:avLst>
              <a:gd name="adj" fmla="val 50000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长征路线</a:t>
            </a:r>
            <a:endParaRPr lang="zh-CN" alt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18" name="Picture 2" descr="长征地图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386805" y="1670113"/>
            <a:ext cx="6889217" cy="37722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AutoShape 3"/>
          <p:cNvSpPr/>
          <p:nvPr/>
        </p:nvSpPr>
        <p:spPr>
          <a:xfrm>
            <a:off x="10327898" y="5444361"/>
            <a:ext cx="634486" cy="292278"/>
          </a:xfrm>
          <a:prstGeom prst="wedgeRectCallout">
            <a:avLst>
              <a:gd name="adj1" fmla="val -85227"/>
              <a:gd name="adj2" fmla="val -47569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瑞金</a:t>
            </a:r>
            <a:endParaRPr lang="zh-CN" altLang="en-US" sz="16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1" name="AutoShape 4"/>
          <p:cNvSpPr/>
          <p:nvPr/>
        </p:nvSpPr>
        <p:spPr>
          <a:xfrm>
            <a:off x="7501553" y="5249509"/>
            <a:ext cx="634486" cy="292278"/>
          </a:xfrm>
          <a:prstGeom prst="wedgeRectCallout">
            <a:avLst>
              <a:gd name="adj1" fmla="val -53787"/>
              <a:gd name="adj2" fmla="val -132292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遵义</a:t>
            </a:r>
            <a:endParaRPr lang="zh-CN" altLang="en-US" sz="16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2" name="AutoShape 5"/>
          <p:cNvSpPr/>
          <p:nvPr/>
        </p:nvSpPr>
        <p:spPr>
          <a:xfrm>
            <a:off x="6174901" y="5541788"/>
            <a:ext cx="865208" cy="292278"/>
          </a:xfrm>
          <a:prstGeom prst="wedgeRectCallout">
            <a:avLst>
              <a:gd name="adj1" fmla="val -47083"/>
              <a:gd name="adj2" fmla="val -143750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金沙江</a:t>
            </a:r>
            <a:endParaRPr lang="zh-CN" altLang="en-US" sz="16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3" name="AutoShape 6"/>
          <p:cNvSpPr/>
          <p:nvPr/>
        </p:nvSpPr>
        <p:spPr>
          <a:xfrm>
            <a:off x="6578665" y="4080395"/>
            <a:ext cx="865208" cy="292278"/>
          </a:xfrm>
          <a:prstGeom prst="wedgeRectCallout">
            <a:avLst>
              <a:gd name="adj1" fmla="val -90278"/>
              <a:gd name="adj2" fmla="val -28125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大渡河</a:t>
            </a:r>
            <a:endParaRPr lang="zh-CN" altLang="en-US" sz="16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4" name="AutoShape 7"/>
          <p:cNvSpPr/>
          <p:nvPr/>
        </p:nvSpPr>
        <p:spPr>
          <a:xfrm>
            <a:off x="4848249" y="3593264"/>
            <a:ext cx="865208" cy="292278"/>
          </a:xfrm>
          <a:prstGeom prst="wedgeRectCallout">
            <a:avLst>
              <a:gd name="adj1" fmla="val 97361"/>
              <a:gd name="adj2" fmla="val 71875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大雪山</a:t>
            </a:r>
            <a:endParaRPr lang="zh-CN" altLang="en-US" sz="16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5" name="AutoShape 8"/>
          <p:cNvSpPr/>
          <p:nvPr/>
        </p:nvSpPr>
        <p:spPr>
          <a:xfrm>
            <a:off x="5194332" y="3106133"/>
            <a:ext cx="865208" cy="292278"/>
          </a:xfrm>
          <a:prstGeom prst="wedgeRectCallout">
            <a:avLst>
              <a:gd name="adj1" fmla="val 97361"/>
              <a:gd name="adj2" fmla="val 71875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水草地</a:t>
            </a:r>
            <a:endParaRPr lang="zh-CN" altLang="en-US" sz="16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6" name="AutoShape 9"/>
          <p:cNvSpPr/>
          <p:nvPr/>
        </p:nvSpPr>
        <p:spPr>
          <a:xfrm>
            <a:off x="8655163" y="2375437"/>
            <a:ext cx="865208" cy="292278"/>
          </a:xfrm>
          <a:prstGeom prst="wedgeRectCallout">
            <a:avLst>
              <a:gd name="adj1" fmla="val -130278"/>
              <a:gd name="adj2" fmla="val -78125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吴起镇</a:t>
            </a:r>
            <a:endParaRPr lang="zh-CN" altLang="en-US" sz="16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7" name="AutoShape 10"/>
          <p:cNvSpPr/>
          <p:nvPr/>
        </p:nvSpPr>
        <p:spPr>
          <a:xfrm>
            <a:off x="5994649" y="2266848"/>
            <a:ext cx="634486" cy="292278"/>
          </a:xfrm>
          <a:prstGeom prst="wedgeRectCallout">
            <a:avLst>
              <a:gd name="adj1" fmla="val 109468"/>
              <a:gd name="adj2" fmla="val 79861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会宁</a:t>
            </a:r>
            <a:endParaRPr lang="zh-CN" altLang="en-US" sz="16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8" name="AutoShape 11"/>
          <p:cNvSpPr/>
          <p:nvPr/>
        </p:nvSpPr>
        <p:spPr>
          <a:xfrm>
            <a:off x="9520371" y="4567525"/>
            <a:ext cx="1788096" cy="389705"/>
          </a:xfrm>
          <a:prstGeom prst="wedgeEllipseCallout">
            <a:avLst>
              <a:gd name="adj1" fmla="val -19287"/>
              <a:gd name="adj2" fmla="val 170833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红一方面军</a:t>
            </a:r>
            <a:endParaRPr lang="zh-CN" altLang="en-US" sz="16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29" name="AutoShape 12"/>
          <p:cNvSpPr/>
          <p:nvPr/>
        </p:nvSpPr>
        <p:spPr>
          <a:xfrm>
            <a:off x="7789956" y="3836829"/>
            <a:ext cx="1788096" cy="340992"/>
          </a:xfrm>
          <a:prstGeom prst="wedgeEllipseCallout">
            <a:avLst>
              <a:gd name="adj1" fmla="val -19287"/>
              <a:gd name="adj2" fmla="val 145236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红二方面军</a:t>
            </a:r>
            <a:endParaRPr lang="zh-CN" altLang="en-US" sz="16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0" name="AutoShape 13"/>
          <p:cNvSpPr/>
          <p:nvPr/>
        </p:nvSpPr>
        <p:spPr>
          <a:xfrm>
            <a:off x="7386192" y="3154846"/>
            <a:ext cx="1903457" cy="389705"/>
          </a:xfrm>
          <a:prstGeom prst="wedgeEllipseCallout">
            <a:avLst>
              <a:gd name="adj1" fmla="val -45394"/>
              <a:gd name="adj2" fmla="val 108333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红四方面军</a:t>
            </a:r>
            <a:endParaRPr lang="zh-CN" altLang="en-US" sz="16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31" name="AutoShape 14"/>
          <p:cNvSpPr/>
          <p:nvPr/>
        </p:nvSpPr>
        <p:spPr>
          <a:xfrm>
            <a:off x="7684208" y="4567525"/>
            <a:ext cx="865208" cy="292278"/>
          </a:xfrm>
          <a:prstGeom prst="wedgeRectCallout">
            <a:avLst>
              <a:gd name="adj1" fmla="val -98333"/>
              <a:gd name="adj2" fmla="val -21875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赤水</a:t>
            </a:r>
            <a:endParaRPr lang="zh-CN" altLang="en-US" sz="1600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0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500"/>
                            </p:stCondLst>
                            <p:childTnLst>
                              <p:par>
                                <p:cTn id="10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8" grpId="0" animBg="1"/>
      <p:bldP spid="49" grpId="0" animBg="1"/>
      <p:bldP spid="74" grpId="0"/>
      <p:bldP spid="16" grpId="0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1000" contrast="40000"/>
                    </a14:imgEffect>
                    <a14:imgEffect>
                      <a14:colorTemperature colorTemp="5639"/>
                    </a14:imgEffect>
                    <a14:imgEffect>
                      <a14:sharpenSoften amount="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571499"/>
            <a:ext cx="12192000" cy="6315437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0" y="0"/>
            <a:ext cx="12192000" cy="5577840"/>
          </a:xfrm>
          <a:prstGeom prst="rect">
            <a:avLst/>
          </a:prstGeom>
          <a:gradFill flip="none" rotWithShape="1">
            <a:gsLst>
              <a:gs pos="29000">
                <a:schemeClr val="bg1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601671" y="-1097280"/>
            <a:ext cx="13395342" cy="9052560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3730908" y="2141037"/>
            <a:ext cx="5031128" cy="110799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600" spc="2000">
                <a:solidFill>
                  <a:srgbClr val="A04819"/>
                </a:solidFill>
                <a:latin typeface="汉仪大宋简" pitchFamily="49" charset="-122"/>
                <a:ea typeface="汉仪大宋简" pitchFamily="49" charset="-122"/>
              </a:defRPr>
            </a:lvl1pPr>
          </a:lstStyle>
          <a:p>
            <a:r>
              <a:rPr lang="zh-CN" altLang="en-US" dirty="0">
                <a:sym typeface="Arial" panose="020B0604020202020204"/>
              </a:rPr>
              <a:t>课文诵读</a:t>
            </a:r>
            <a:endParaRPr lang="zh-CN" altLang="en-US" dirty="0">
              <a:sym typeface="Arial" panose="020B0604020202020204"/>
            </a:endParaRPr>
          </a:p>
        </p:txBody>
      </p:sp>
      <p:sp>
        <p:nvSpPr>
          <p:cNvPr id="48" name="图文框 47"/>
          <p:cNvSpPr/>
          <p:nvPr/>
        </p:nvSpPr>
        <p:spPr>
          <a:xfrm>
            <a:off x="381000" y="386080"/>
            <a:ext cx="11430000" cy="4307840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/>
              </a:gs>
              <a:gs pos="100000">
                <a:srgbClr val="A04819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9" name="图文框 48"/>
          <p:cNvSpPr/>
          <p:nvPr/>
        </p:nvSpPr>
        <p:spPr>
          <a:xfrm>
            <a:off x="508000" y="507999"/>
            <a:ext cx="11176000" cy="4138055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>
                  <a:alpha val="38000"/>
                </a:srgbClr>
              </a:gs>
              <a:gs pos="100000">
                <a:srgbClr val="A04819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66" name="任意多边形: 形状 65"/>
          <p:cNvSpPr/>
          <p:nvPr/>
        </p:nvSpPr>
        <p:spPr>
          <a:xfrm flipV="1">
            <a:off x="0" y="3761772"/>
            <a:ext cx="12192000" cy="2401747"/>
          </a:xfrm>
          <a:custGeom>
            <a:avLst/>
            <a:gdLst>
              <a:gd name="connsiteX0" fmla="*/ 0 w 12192000"/>
              <a:gd name="connsiteY0" fmla="*/ 2401747 h 2401747"/>
              <a:gd name="connsiteX1" fmla="*/ 12192000 w 12192000"/>
              <a:gd name="connsiteY1" fmla="*/ 2401747 h 2401747"/>
              <a:gd name="connsiteX2" fmla="*/ 12192000 w 12192000"/>
              <a:gd name="connsiteY2" fmla="*/ 0 h 2401747"/>
              <a:gd name="connsiteX3" fmla="*/ 0 w 12192000"/>
              <a:gd name="connsiteY3" fmla="*/ 0 h 2401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401747">
                <a:moveTo>
                  <a:pt x="0" y="2401747"/>
                </a:moveTo>
                <a:lnTo>
                  <a:pt x="12192000" y="2401747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FCF5E5"/>
              </a:gs>
              <a:gs pos="100000">
                <a:srgbClr val="FFFFFF">
                  <a:alpha val="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69" name="图片 6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4286477"/>
            <a:ext cx="12192000" cy="1877043"/>
          </a:xfrm>
          <a:custGeom>
            <a:avLst/>
            <a:gdLst>
              <a:gd name="connsiteX0" fmla="*/ 0 w 12192000"/>
              <a:gd name="connsiteY0" fmla="*/ 0 h 1877043"/>
              <a:gd name="connsiteX1" fmla="*/ 12192000 w 12192000"/>
              <a:gd name="connsiteY1" fmla="*/ 0 h 1877043"/>
              <a:gd name="connsiteX2" fmla="*/ 12192000 w 12192000"/>
              <a:gd name="connsiteY2" fmla="*/ 1877043 h 1877043"/>
              <a:gd name="connsiteX3" fmla="*/ 0 w 12192000"/>
              <a:gd name="connsiteY3" fmla="*/ 1877043 h 1877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1877043">
                <a:moveTo>
                  <a:pt x="0" y="0"/>
                </a:moveTo>
                <a:lnTo>
                  <a:pt x="12192000" y="0"/>
                </a:lnTo>
                <a:lnTo>
                  <a:pt x="12192000" y="1877043"/>
                </a:lnTo>
                <a:lnTo>
                  <a:pt x="0" y="1877043"/>
                </a:lnTo>
                <a:close/>
              </a:path>
            </a:pathLst>
          </a:cu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19000"/>
                    </a14:imgEffect>
                    <a14:imgEffect>
                      <a14:saturation sat="93000"/>
                    </a14:imgEffect>
                    <a14:imgEffect>
                      <a14:sharpenSoften amoun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0" y="3759468"/>
            <a:ext cx="12192000" cy="3098532"/>
          </a:xfrm>
          <a:custGeom>
            <a:avLst/>
            <a:gdLst>
              <a:gd name="connsiteX0" fmla="*/ 0 w 12192000"/>
              <a:gd name="connsiteY0" fmla="*/ 0 h 3098532"/>
              <a:gd name="connsiteX1" fmla="*/ 12192000 w 12192000"/>
              <a:gd name="connsiteY1" fmla="*/ 0 h 3098532"/>
              <a:gd name="connsiteX2" fmla="*/ 12192000 w 12192000"/>
              <a:gd name="connsiteY2" fmla="*/ 3098532 h 3098532"/>
              <a:gd name="connsiteX3" fmla="*/ 0 w 12192000"/>
              <a:gd name="connsiteY3" fmla="*/ 3098532 h 3098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98532">
                <a:moveTo>
                  <a:pt x="0" y="0"/>
                </a:moveTo>
                <a:lnTo>
                  <a:pt x="12192000" y="0"/>
                </a:lnTo>
                <a:lnTo>
                  <a:pt x="12192000" y="3098532"/>
                </a:lnTo>
                <a:lnTo>
                  <a:pt x="0" y="3098532"/>
                </a:lnTo>
                <a:close/>
              </a:path>
            </a:pathLst>
          </a:custGeom>
        </p:spPr>
      </p:pic>
      <p:cxnSp>
        <p:nvCxnSpPr>
          <p:cNvPr id="70" name="直接连接符 69"/>
          <p:cNvCxnSpPr/>
          <p:nvPr/>
        </p:nvCxnSpPr>
        <p:spPr>
          <a:xfrm flipH="1">
            <a:off x="8375956" y="2313126"/>
            <a:ext cx="1323629" cy="0"/>
          </a:xfrm>
          <a:prstGeom prst="line">
            <a:avLst/>
          </a:prstGeom>
          <a:ln w="9525" cap="rnd">
            <a:gradFill>
              <a:gsLst>
                <a:gs pos="0">
                  <a:srgbClr val="A04819"/>
                </a:gs>
                <a:gs pos="100000">
                  <a:srgbClr val="A0481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 flipH="1">
            <a:off x="2199190" y="2880285"/>
            <a:ext cx="1064871" cy="0"/>
          </a:xfrm>
          <a:prstGeom prst="line">
            <a:avLst/>
          </a:prstGeom>
          <a:ln w="19050" cap="rnd">
            <a:gradFill>
              <a:gsLst>
                <a:gs pos="0">
                  <a:srgbClr val="A04819"/>
                </a:gs>
                <a:gs pos="100000">
                  <a:srgbClr val="A0481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flipH="1">
            <a:off x="8098164" y="3412721"/>
            <a:ext cx="652297" cy="0"/>
          </a:xfrm>
          <a:prstGeom prst="line">
            <a:avLst/>
          </a:prstGeom>
          <a:ln w="19050" cap="rnd">
            <a:gradFill>
              <a:gsLst>
                <a:gs pos="0">
                  <a:srgbClr val="A04819"/>
                </a:gs>
                <a:gs pos="100000">
                  <a:srgbClr val="A04819">
                    <a:alpha val="0"/>
                  </a:srgbClr>
                </a:gs>
              </a:gsLst>
              <a:lin ang="108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72"/>
          <p:cNvSpPr txBox="1"/>
          <p:nvPr/>
        </p:nvSpPr>
        <p:spPr>
          <a:xfrm>
            <a:off x="2723909" y="3428054"/>
            <a:ext cx="6744182" cy="526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红军不怕远征难，万水千山只等闲。五岭逶迤腾细浪，乌蒙磅礴走泥丸。金沙水拍云崖暖，大渡桥横铁索寒。更喜岷山千里雪，三军过后尽开颜。</a:t>
            </a:r>
            <a:endParaRPr lang="en-US" altLang="zh-CN" sz="1000" dirty="0">
              <a:solidFill>
                <a:srgbClr val="A04819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4673600" y="1680387"/>
            <a:ext cx="284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spc="300" dirty="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PART-03</a:t>
            </a:r>
            <a:endParaRPr lang="zh-CN" altLang="en-US" sz="2400" spc="300" dirty="0">
              <a:solidFill>
                <a:srgbClr val="A04819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8" grpId="0" animBg="1"/>
      <p:bldP spid="49" grpId="0" animBg="1"/>
      <p:bldP spid="73" grpId="0"/>
      <p:bldP spid="7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601671" y="-1097280"/>
            <a:ext cx="13395342" cy="9052560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/>
                  <a:ea typeface="微软雅黑" panose="020B0503020204020204" pitchFamily="34" charset="-122"/>
                  <a:sym typeface="Arial" panose="020B0604020202020204"/>
                </a:endParaRPr>
              </a:p>
            </p:txBody>
          </p:sp>
        </p:grpSp>
      </p:grpSp>
      <p:sp>
        <p:nvSpPr>
          <p:cNvPr id="19" name="文本框 18"/>
          <p:cNvSpPr txBox="1"/>
          <p:nvPr/>
        </p:nvSpPr>
        <p:spPr>
          <a:xfrm>
            <a:off x="709916" y="659477"/>
            <a:ext cx="4359795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 spc="600">
                <a:solidFill>
                  <a:srgbClr val="A04819"/>
                </a:solidFill>
                <a:latin typeface="Arial" panose="020B0604020202020204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Arial" panose="020B0604020202020204"/>
              </a:rPr>
              <a:t>七律知识知多少？</a:t>
            </a:r>
            <a:endParaRPr lang="zh-CN" altLang="en-US" dirty="0">
              <a:sym typeface="Arial" panose="020B0604020202020204"/>
            </a:endParaRPr>
          </a:p>
        </p:txBody>
      </p:sp>
      <p:sp>
        <p:nvSpPr>
          <p:cNvPr id="48" name="图文框 47"/>
          <p:cNvSpPr/>
          <p:nvPr/>
        </p:nvSpPr>
        <p:spPr>
          <a:xfrm>
            <a:off x="381000" y="386079"/>
            <a:ext cx="11430000" cy="5933697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/>
              </a:gs>
              <a:gs pos="100000">
                <a:srgbClr val="A04819">
                  <a:alpha val="7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49" name="图文框 48"/>
          <p:cNvSpPr/>
          <p:nvPr/>
        </p:nvSpPr>
        <p:spPr>
          <a:xfrm>
            <a:off x="508000" y="507999"/>
            <a:ext cx="11176000" cy="5690524"/>
          </a:xfrm>
          <a:prstGeom prst="frame">
            <a:avLst>
              <a:gd name="adj1" fmla="val 236"/>
            </a:avLst>
          </a:prstGeom>
          <a:gradFill flip="none" rotWithShape="1">
            <a:gsLst>
              <a:gs pos="0">
                <a:srgbClr val="A04819">
                  <a:alpha val="38000"/>
                </a:srgbClr>
              </a:gs>
              <a:gs pos="100000">
                <a:srgbClr val="A04819">
                  <a:alpha val="27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7079" y="1233851"/>
            <a:ext cx="2677481" cy="81022"/>
            <a:chOff x="787079" y="1213531"/>
            <a:chExt cx="2677481" cy="81022"/>
          </a:xfrm>
        </p:grpSpPr>
        <p:cxnSp>
          <p:nvCxnSpPr>
            <p:cNvPr id="70" name="直接连接符 69"/>
            <p:cNvCxnSpPr/>
            <p:nvPr/>
          </p:nvCxnSpPr>
          <p:spPr>
            <a:xfrm flipH="1">
              <a:off x="2565466" y="1213531"/>
              <a:ext cx="899094" cy="0"/>
            </a:xfrm>
            <a:prstGeom prst="line">
              <a:avLst/>
            </a:prstGeom>
            <a:ln w="9525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>
              <a:off x="787079" y="1294553"/>
              <a:ext cx="2106592" cy="0"/>
            </a:xfrm>
            <a:prstGeom prst="line">
              <a:avLst/>
            </a:prstGeom>
            <a:ln w="19050" cap="rnd">
              <a:gradFill>
                <a:gsLst>
                  <a:gs pos="0">
                    <a:srgbClr val="A04819"/>
                  </a:gs>
                  <a:gs pos="100000">
                    <a:srgbClr val="A04819">
                      <a:alpha val="0"/>
                    </a:srgbClr>
                  </a:gs>
                </a:gsLst>
                <a:lin ang="10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文本框 73"/>
          <p:cNvSpPr txBox="1"/>
          <p:nvPr/>
        </p:nvSpPr>
        <p:spPr>
          <a:xfrm>
            <a:off x="8574268" y="751810"/>
            <a:ext cx="2844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spc="300" dirty="0">
                <a:solidFill>
                  <a:schemeClr val="bg1">
                    <a:lumMod val="8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BOOK SHARING</a:t>
            </a:r>
            <a:endParaRPr lang="zh-CN" altLang="en-US" sz="1600" spc="300" dirty="0">
              <a:solidFill>
                <a:schemeClr val="bg1">
                  <a:lumMod val="8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38315" y="2957684"/>
            <a:ext cx="6877826" cy="1292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7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这是一首七言诗。所谓的七言诗就是七言八句。言，就是字，每行有七个字，一共有八句话。就是七律。七律诗中间四句两两相对应，而且朗读的时候还有和谐的韵律与鲜明的节奏。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835306" y="2032153"/>
            <a:ext cx="1608880" cy="462987"/>
          </a:xfrm>
          <a:prstGeom prst="roundRect">
            <a:avLst>
              <a:gd name="adj" fmla="val 50000"/>
            </a:avLst>
          </a:prstGeom>
          <a:solidFill>
            <a:srgbClr val="A0481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七言诗</a:t>
            </a:r>
            <a:endParaRPr lang="zh-CN" altLang="en-US" dirty="0">
              <a:solidFill>
                <a:schemeClr val="bg1"/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8315" y="4719431"/>
            <a:ext cx="6877826" cy="8737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7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/>
                <a:ea typeface="微软雅黑" panose="020B0503020204020204" pitchFamily="34" charset="-122"/>
                <a:sym typeface="Arial" panose="020B0604020202020204"/>
              </a:rPr>
              <a:t>偶句末字押韵，中间四句对仗；分为四联，每联两句，分别是首联、颔联、颈联和尾联。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/>
              <a:ea typeface="微软雅黑" panose="020B0503020204020204" pitchFamily="34" charset="-122"/>
              <a:sym typeface="Arial" panose="020B0604020202020204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430947" y="1835552"/>
            <a:ext cx="4270094" cy="42700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3000">
        <p14:warp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48" grpId="0" animBg="1"/>
      <p:bldP spid="49" grpId="0" animBg="1"/>
      <p:bldP spid="74" grpId="0"/>
      <p:bldP spid="16" grpId="0"/>
      <p:bldP spid="17" grpId="0" animBg="1"/>
      <p:bldP spid="18" grpId="0"/>
    </p:bldLst>
  </p:timing>
</p:sld>
</file>

<file path=ppt/tags/tag1.xml><?xml version="1.0" encoding="utf-8"?>
<p:tagLst xmlns:p="http://schemas.openxmlformats.org/presentationml/2006/main">
  <p:tag name="commondata" val="eyJoZGlkIjoiN2YzNjBkOTgyNWQ1YTMxYzM3MzMwNWFiODNmOWIzYWMifQ==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2417</Words>
  <Application>WPS 演示</Application>
  <PresentationFormat>自定义</PresentationFormat>
  <Paragraphs>268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</vt:lpstr>
      <vt:lpstr>汉仪大宋简</vt:lpstr>
      <vt:lpstr>Arial Unicode MS</vt:lpstr>
      <vt:lpstr>等线 Light</vt:lpstr>
      <vt:lpstr>等线</vt:lpstr>
      <vt:lpstr>Calibri</vt:lpstr>
      <vt:lpstr>Aa细黑</vt:lpstr>
      <vt:lpstr>黑体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七律长征</dc:title>
  <dc:creator>第一PPT</dc:creator>
  <cp:keywords>www.1ppt.com</cp:keywords>
  <dc:description>www.1ppt.com</dc:description>
  <cp:lastModifiedBy>罗</cp:lastModifiedBy>
  <cp:revision>28</cp:revision>
  <dcterms:created xsi:type="dcterms:W3CDTF">2020-03-07T01:37:00Z</dcterms:created>
  <dcterms:modified xsi:type="dcterms:W3CDTF">2023-10-26T02:27:55Z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05DBB83D2BD94BE590000A14FA2D84B8_12</vt:lpwstr>
  </property>
  <property fmtid="{D5CDD505-2E9C-101B-9397-08002B2CF9AE}" pid="3" name="KSOProductBuildVer">
    <vt:lpwstr>2052-12.1.0.15712</vt:lpwstr>
  </property>
</Properties>
</file>