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454" r:id="rId4"/>
    <p:sldId id="482" r:id="rId5"/>
    <p:sldId id="483" r:id="rId6"/>
    <p:sldId id="491" r:id="rId7"/>
    <p:sldId id="456" r:id="rId8"/>
    <p:sldId id="484" r:id="rId9"/>
    <p:sldId id="259" r:id="rId10"/>
    <p:sldId id="465" r:id="rId11"/>
    <p:sldId id="261" r:id="rId12"/>
    <p:sldId id="457" r:id="rId13"/>
    <p:sldId id="461" r:id="rId14"/>
    <p:sldId id="490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39"/>
    <p:restoredTop sz="94674"/>
  </p:normalViewPr>
  <p:slideViewPr>
    <p:cSldViewPr snapToGrid="0" snapToObjects="1">
      <p:cViewPr>
        <p:scale>
          <a:sx n="110" d="100"/>
          <a:sy n="110" d="100"/>
        </p:scale>
        <p:origin x="-828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64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4" Type="http://schemas.openxmlformats.org/officeDocument/2006/relationships/theme" Target="../theme/theme1.xml"/><Relationship Id="rId33" Type="http://schemas.openxmlformats.org/officeDocument/2006/relationships/tags" Target="../tags/tag62.xml"/><Relationship Id="rId32" Type="http://schemas.openxmlformats.org/officeDocument/2006/relationships/image" Target="file:///D:\qq&#25991;&#20214;\712321467\Image\C2C\Image2\%7b75232B38-A165-1FB7-499C-2E1C792CACB5%7d.png" TargetMode="External"/><Relationship Id="rId31" Type="http://schemas.openxmlformats.org/officeDocument/2006/relationships/image" Target="../media/image1.png"/><Relationship Id="rId30" Type="http://schemas.openxmlformats.org/officeDocument/2006/relationships/tags" Target="../tags/tag61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60.xml"/><Relationship Id="rId28" Type="http://schemas.openxmlformats.org/officeDocument/2006/relationships/tags" Target="../tags/tag59.xml"/><Relationship Id="rId27" Type="http://schemas.openxmlformats.org/officeDocument/2006/relationships/tags" Target="../tags/tag58.xml"/><Relationship Id="rId26" Type="http://schemas.openxmlformats.org/officeDocument/2006/relationships/tags" Target="../tags/tag57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6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7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8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9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0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31" r:link="rId3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3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63.xml"/><Relationship Id="rId1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4150" y="715062"/>
            <a:ext cx="36976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sz="2000" b="1">
                <a:solidFill>
                  <a:schemeClr val="tx2">
                    <a:lumMod val="40000"/>
                    <a:lumOff val="6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统编版语文</a:t>
            </a:r>
            <a:r>
              <a:rPr lang="zh-CN" alt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六年级上册</a:t>
            </a:r>
            <a:r>
              <a:rPr lang="zh-CN" sz="2000" b="1">
                <a:solidFill>
                  <a:schemeClr val="tx2">
                    <a:lumMod val="40000"/>
                    <a:lumOff val="6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课件</a:t>
            </a:r>
            <a:endParaRPr lang="zh-CN" altLang="en-US" sz="2000" b="1">
              <a:solidFill>
                <a:schemeClr val="tx2">
                  <a:lumMod val="40000"/>
                  <a:lumOff val="60000"/>
                </a:schemeClr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251908"/>
            <a:ext cx="1219200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6000" spc="600" dirty="0" smtClean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方正大黑简体" panose="03000509000000000000" pitchFamily="65" charset="-122"/>
                <a:cs typeface="Times New Roman" panose="02020603050405020304" pitchFamily="18" charset="0"/>
                <a:sym typeface="+mn-ea"/>
              </a:rPr>
              <a:t>口语</a:t>
            </a:r>
            <a:r>
              <a:rPr lang="zh-CN" altLang="en-US" sz="6000" spc="600" dirty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方正大黑简体" panose="03000509000000000000" pitchFamily="65" charset="-122"/>
                <a:cs typeface="Times New Roman" panose="02020603050405020304" pitchFamily="18" charset="0"/>
                <a:sym typeface="+mn-ea"/>
              </a:rPr>
              <a:t>交际：</a:t>
            </a:r>
            <a:r>
              <a:rPr lang="zh-CN" altLang="en-US" sz="6000" spc="600" dirty="0" smtClean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方正大黑简体" panose="03000509000000000000" pitchFamily="65" charset="-122"/>
                <a:cs typeface="Times New Roman" panose="02020603050405020304" pitchFamily="18" charset="0"/>
                <a:sym typeface="+mn-ea"/>
              </a:rPr>
              <a:t>演讲</a:t>
            </a:r>
            <a:endParaRPr lang="zh-CN" altLang="en-US" sz="6000" spc="600" dirty="0">
              <a:ln w="3175">
                <a:noFill/>
                <a:prstDash val="dash"/>
              </a:ln>
              <a:solidFill>
                <a:srgbClr val="007C7E"/>
              </a:solidFill>
              <a:latin typeface="Times New Roman" panose="02020603050405020304" pitchFamily="18" charset="0"/>
              <a:ea typeface="方正大黑简体" panose="03000509000000000000" pitchFamily="65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0703" y="597396"/>
            <a:ext cx="10044000" cy="565215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2"/>
          <p:cNvSpPr txBox="1"/>
          <p:nvPr/>
        </p:nvSpPr>
        <p:spPr>
          <a:xfrm>
            <a:off x="1778000" y="1271764"/>
            <a:ext cx="8623300" cy="69352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演讲小贴士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20"/>
          <p:cNvSpPr/>
          <p:nvPr/>
        </p:nvSpPr>
        <p:spPr>
          <a:xfrm>
            <a:off x="2141719" y="2310341"/>
            <a:ext cx="7908563" cy="24323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90170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语气、 语调适当，姿态大方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90170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演讲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时利用停顿、重复或者辅以动作强调要点，增强表现力。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" y="-604"/>
            <a:ext cx="2905760" cy="571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857657" y="1717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评分标准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73932" y="1479931"/>
          <a:ext cx="8638036" cy="3090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018"/>
                <a:gridCol w="4319018"/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语气语调恰当</a:t>
                      </a:r>
                      <a:endParaRPr lang="zh-CN" altLang="en-US" sz="2400" b="1" smtClean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☆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☆☆☆☆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姿态大方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</a:t>
                      </a: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☆☆☆☆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利用停顿、重复强调要点，</a:t>
                      </a:r>
                      <a:endParaRPr lang="en-US" altLang="zh-CN" sz="2400" b="0" smtClean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增强表现力。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</a:t>
                      </a: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☆☆☆☆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声音洪亮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</a:t>
                      </a: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☆☆☆☆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总成绩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</a:t>
                      </a:r>
                      <a:r>
                        <a:rPr lang="zh-CN" altLang="en-US" sz="2400" b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☆☆☆☆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2499360" y="1465071"/>
            <a:ext cx="7181088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987425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生活中离不开演讲，演讲能够让陈述的观点更加明确，让表达的意思更加鲜明。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" y="-604"/>
            <a:ext cx="2905760" cy="571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857657" y="1717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938000" y="121285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776730" y="882003"/>
            <a:ext cx="863523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5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猜猜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他们在干什么？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740154" y="3082639"/>
            <a:ext cx="3609975" cy="26955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82763" y="1992533"/>
            <a:ext cx="3888432" cy="27741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232560" y="3257934"/>
            <a:ext cx="3220562" cy="2509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776730" y="882003"/>
            <a:ext cx="8635238" cy="7934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什么是演讲？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849815" y="1952510"/>
            <a:ext cx="3602445" cy="244365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653" y="1952405"/>
            <a:ext cx="3600450" cy="3886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413" y="2109885"/>
            <a:ext cx="4200525" cy="35718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18816" y="2703644"/>
            <a:ext cx="6766560" cy="15696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805180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演讲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就是围绕一个话题，用讲述的方式把自己的观点传达给别人。</a:t>
            </a:r>
            <a:endParaRPr lang="zh-CN" alt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776730" y="1016115"/>
            <a:ext cx="8635238" cy="7934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选择话题范围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203450" y="2413079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科学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256247" y="2443459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家乡新貌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22778" y="3854733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962949" y="3836345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健康饮食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4808434" y="1492994"/>
            <a:ext cx="4346012" cy="755952"/>
          </a:xfrm>
          <a:prstGeom prst="wedgeRoundRectCallout">
            <a:avLst>
              <a:gd name="adj1" fmla="val -56281"/>
              <a:gd name="adj2" fmla="val 111702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怎样才能写好演讲稿？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3" name="http://photo-static-api.fotomore.com/creative/vcg/400/new/VCG41N1220711264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376551" y="1669540"/>
            <a:ext cx="3389630" cy="36785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2"/>
          <p:cNvSpPr txBox="1"/>
          <p:nvPr/>
        </p:nvSpPr>
        <p:spPr>
          <a:xfrm>
            <a:off x="1778000" y="625588"/>
            <a:ext cx="8623300" cy="59330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请评析下面这段演讲稿</a:t>
            </a:r>
            <a:endParaRPr lang="zh-CN" altLang="en-US" sz="30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1060704" y="1226552"/>
            <a:ext cx="10192512" cy="500476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19455" algn="just">
              <a:lnSpc>
                <a:spcPct val="120000"/>
              </a:lnSpc>
            </a:pP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书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是人类进步的阶梯。古语有云：“书中自有黄金屋，书中自有颜如玉。”书是人类精神的粮食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19455" algn="just">
              <a:lnSpc>
                <a:spcPct val="120000"/>
              </a:lnSpc>
            </a:pP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在读书中享受艺术美，享受其带来的无穷乐趣。我可以畅游在书的海洋里，坐着轻舟在三峡中勇进，去感受李白“两岸猿声啼不住，轻舟已过万重山”的喜悦，也可以漫步于塞外广漠的草原之上，去领略王维所点燃的直冲云霄的孤烟，欣赏那动人且让人流连忘返的“长河落日圆”，还可以欣赏“衔远山，吞长江，浩浩荡荡，横无际涯，朝晖夕阳”如此壮阔的岳阳楼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5254761" y="4874894"/>
            <a:ext cx="587121" cy="31889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2804169" y="3997070"/>
            <a:ext cx="587121" cy="31889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804169" y="3119246"/>
            <a:ext cx="587121" cy="31889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2"/>
          <p:cNvSpPr txBox="1"/>
          <p:nvPr/>
        </p:nvSpPr>
        <p:spPr>
          <a:xfrm>
            <a:off x="1778000" y="845044"/>
            <a:ext cx="8623300" cy="59330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请评析下面这段演讲稿</a:t>
            </a:r>
            <a:endParaRPr lang="zh-CN" altLang="en-US" sz="30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377440" y="1707218"/>
          <a:ext cx="7656576" cy="4041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6576"/>
              </a:tblGrid>
              <a:tr h="370840">
                <a:tc>
                  <a:txBody>
                    <a:bodyPr/>
                    <a:lstStyle/>
                    <a:p>
                      <a:pPr marL="0" marR="0" lvl="0" indent="6223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书是人类进步的阶梯。古语有云：“书中自有黄金屋，书中自有颜如玉。”书是人类精神的粮食。</a:t>
                      </a:r>
                      <a:endParaRPr kumimoji="0" lang="en-US" altLang="zh-CN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marL="0" marR="0" lvl="0" indent="6223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我是在读书中享受艺术美，享受其带来的无穷乐趣。我可以畅游在书的海洋里，坐着轻舟在三峡中勇进，去感受李白“两岸猿声啼不住，轻舟已过万重山”的喜悦，也可以漫步于塞外广漠的草原之上，去领略王维所点燃的直冲云霄的孤烟，欣赏那动人且让人流连忘返的 “长河落日圆”，还可以欣赏“衔远山，吞长江，浩浩荡荡，横无际涯，朝晖夕阳”如此壮阔的岳阳楼。</a:t>
                      </a:r>
                      <a:endParaRPr kumimoji="0" lang="zh-CN" altLang="en-U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7" name="直接连接符 6"/>
          <p:cNvCxnSpPr/>
          <p:nvPr/>
        </p:nvCxnSpPr>
        <p:spPr>
          <a:xfrm>
            <a:off x="3158690" y="2158490"/>
            <a:ext cx="2705662" cy="12033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线形标注 1 8"/>
          <p:cNvSpPr/>
          <p:nvPr/>
        </p:nvSpPr>
        <p:spPr>
          <a:xfrm flipH="1">
            <a:off x="1246493" y="1217853"/>
            <a:ext cx="912641" cy="919867"/>
          </a:xfrm>
          <a:prstGeom prst="borderCallout1">
            <a:avLst>
              <a:gd name="adj1" fmla="val 18750"/>
              <a:gd name="adj2" fmla="val -8333"/>
              <a:gd name="adj3" fmla="val 76525"/>
              <a:gd name="adj4" fmla="val -92582"/>
            </a:avLst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观点明确</a:t>
            </a: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线形标注 1 12"/>
          <p:cNvSpPr/>
          <p:nvPr/>
        </p:nvSpPr>
        <p:spPr>
          <a:xfrm flipH="1">
            <a:off x="1012676" y="2386326"/>
            <a:ext cx="1146458" cy="2308324"/>
          </a:xfrm>
          <a:prstGeom prst="borderCallout1">
            <a:avLst>
              <a:gd name="adj1" fmla="val 18750"/>
              <a:gd name="adj2" fmla="val -8333"/>
              <a:gd name="adj3" fmla="val 31197"/>
              <a:gd name="adj4" fmla="val -54121"/>
            </a:avLst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运用排比的修辞手法，很有感染力。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线形标注 1 13"/>
          <p:cNvSpPr/>
          <p:nvPr/>
        </p:nvSpPr>
        <p:spPr>
          <a:xfrm flipH="1">
            <a:off x="10114030" y="2076808"/>
            <a:ext cx="1492754" cy="1421928"/>
          </a:xfrm>
          <a:prstGeom prst="borderCallout1">
            <a:avLst>
              <a:gd name="adj1" fmla="val 16749"/>
              <a:gd name="adj2" fmla="val 104794"/>
              <a:gd name="adj3" fmla="val 104783"/>
              <a:gd name="adj4" fmla="val 467483"/>
            </a:avLst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事例较多，引用名言，有说服力。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975554" y="3924077"/>
            <a:ext cx="669607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38541" y="5230367"/>
            <a:ext cx="669607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042317" y="5230366"/>
            <a:ext cx="669607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9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50" y="-11356"/>
            <a:ext cx="3587396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026" y="-39828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明确交际要求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8" name="文本框 2"/>
          <p:cNvSpPr txBox="1"/>
          <p:nvPr/>
        </p:nvSpPr>
        <p:spPr>
          <a:xfrm>
            <a:off x="1778000" y="1466836"/>
            <a:ext cx="8623300" cy="6267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怎样才能写好演讲稿？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765479" y="2900759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观点鲜明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922266" y="2888567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选材合适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8269273" y="2849612"/>
            <a:ext cx="2132027" cy="669119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感染力强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7746"/>
            <a:ext cx="2953721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704069" y="-473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温馨提示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12240" y="1922282"/>
            <a:ext cx="3744976" cy="2063544"/>
          </a:xfrm>
          <a:prstGeom prst="wedgeRoundRectCallout">
            <a:avLst>
              <a:gd name="adj1" fmla="val 53335"/>
              <a:gd name="adj2" fmla="val 66850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indent="805180" algn="just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演讲时要注意：语气、语调适当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姿态大方。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1778000" y="832852"/>
            <a:ext cx="8623300" cy="6267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演讲时我们应该注意什么？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11"/>
          <p:cNvSpPr txBox="1"/>
          <p:nvPr/>
        </p:nvSpPr>
        <p:spPr>
          <a:xfrm>
            <a:off x="6217920" y="1775978"/>
            <a:ext cx="4535424" cy="1976711"/>
          </a:xfrm>
          <a:prstGeom prst="wedgeRoundRectCallout">
            <a:avLst>
              <a:gd name="adj1" fmla="val -37400"/>
              <a:gd name="adj2" fmla="val 72974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indent="901700" algn="just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演讲时利用停顿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重复或者辅以动作；强调要点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增强表现力。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3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93159" y="4201460"/>
            <a:ext cx="3256153" cy="1988407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98bb7400-1924-4f9b-9f99-3e3fcd371dad}"/>
</p:tagLst>
</file>

<file path=ppt/tags/tag6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I2ZWEwYjA2ZDg3MDExYWJhMGUzZTg5Yzc1NGVmYjEifQ==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802</Words>
  <Application>WPS 演示</Application>
  <PresentationFormat>自定义</PresentationFormat>
  <Paragraphs>88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字魂36号-正文宋楷</vt:lpstr>
      <vt:lpstr>Times New Roman</vt:lpstr>
      <vt:lpstr>方正大黑简体</vt:lpstr>
      <vt:lpstr>微软雅黑</vt:lpstr>
      <vt:lpstr>楷体</vt:lpstr>
      <vt:lpstr>黑体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2022-05-21T08:54:00Z</cp:lastPrinted>
  <dcterms:created xsi:type="dcterms:W3CDTF">2022-05-21T08:54:00Z</dcterms:created>
  <dcterms:modified xsi:type="dcterms:W3CDTF">2023-10-26T02:31:41Z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4C373476A0174C0A86C09F585623E960_12</vt:lpwstr>
  </property>
  <property fmtid="{D5CDD505-2E9C-101B-9397-08002B2CF9AE}" pid="3" name="KSOProductBuildVer">
    <vt:lpwstr>2052-12.1.0.15712</vt:lpwstr>
  </property>
</Properties>
</file>