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handoutMasterIdLst>
    <p:handoutMasterId r:id="rId61"/>
  </p:handoutMasterIdLst>
  <p:sldIdLst>
    <p:sldId id="366" r:id="rId3"/>
    <p:sldId id="511" r:id="rId4"/>
    <p:sldId id="367" r:id="rId5"/>
    <p:sldId id="438" r:id="rId6"/>
    <p:sldId id="398" r:id="rId7"/>
    <p:sldId id="512" r:id="rId8"/>
    <p:sldId id="482" r:id="rId9"/>
    <p:sldId id="513" r:id="rId10"/>
    <p:sldId id="514" r:id="rId11"/>
    <p:sldId id="515" r:id="rId12"/>
    <p:sldId id="435" r:id="rId13"/>
    <p:sldId id="369" r:id="rId14"/>
    <p:sldId id="370" r:id="rId15"/>
    <p:sldId id="498" r:id="rId17"/>
    <p:sldId id="431" r:id="rId18"/>
    <p:sldId id="517" r:id="rId19"/>
    <p:sldId id="516" r:id="rId20"/>
    <p:sldId id="502" r:id="rId21"/>
    <p:sldId id="403" r:id="rId22"/>
    <p:sldId id="417" r:id="rId23"/>
    <p:sldId id="519" r:id="rId24"/>
    <p:sldId id="503" r:id="rId25"/>
    <p:sldId id="518" r:id="rId26"/>
    <p:sldId id="504" r:id="rId27"/>
    <p:sldId id="485" r:id="rId28"/>
    <p:sldId id="520" r:id="rId29"/>
    <p:sldId id="497" r:id="rId30"/>
    <p:sldId id="424" r:id="rId31"/>
    <p:sldId id="421" r:id="rId32"/>
    <p:sldId id="487" r:id="rId33"/>
    <p:sldId id="425" r:id="rId34"/>
    <p:sldId id="420" r:id="rId35"/>
    <p:sldId id="423" r:id="rId36"/>
    <p:sldId id="510" r:id="rId37"/>
    <p:sldId id="509" r:id="rId38"/>
    <p:sldId id="506" r:id="rId39"/>
    <p:sldId id="489" r:id="rId40"/>
    <p:sldId id="414" r:id="rId41"/>
    <p:sldId id="490" r:id="rId42"/>
    <p:sldId id="492" r:id="rId43"/>
    <p:sldId id="422" r:id="rId44"/>
    <p:sldId id="426" r:id="rId45"/>
    <p:sldId id="491" r:id="rId46"/>
    <p:sldId id="383" r:id="rId47"/>
    <p:sldId id="384" r:id="rId48"/>
    <p:sldId id="479" r:id="rId49"/>
    <p:sldId id="456" r:id="rId50"/>
    <p:sldId id="483" r:id="rId51"/>
    <p:sldId id="478" r:id="rId52"/>
    <p:sldId id="389" r:id="rId53"/>
    <p:sldId id="494" r:id="rId54"/>
    <p:sldId id="391" r:id="rId55"/>
    <p:sldId id="499" r:id="rId56"/>
    <p:sldId id="523" r:id="rId57"/>
    <p:sldId id="500" r:id="rId58"/>
    <p:sldId id="522" r:id="rId59"/>
    <p:sldId id="388" r:id="rId60"/>
  </p:sldIdLst>
  <p:sldSz cx="9144000" cy="5143500" type="screen16x9"/>
  <p:notesSz cx="6858000" cy="9144000"/>
  <p:custDataLst>
    <p:tags r:id="rId6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65" autoAdjust="0"/>
    <p:restoredTop sz="96122" autoAdjust="0"/>
  </p:normalViewPr>
  <p:slideViewPr>
    <p:cSldViewPr>
      <p:cViewPr>
        <p:scale>
          <a:sx n="110" d="100"/>
          <a:sy n="110" d="100"/>
        </p:scale>
        <p:origin x="-1644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5" Type="http://schemas.openxmlformats.org/officeDocument/2006/relationships/tags" Target="tags/tag1.xml"/><Relationship Id="rId64" Type="http://schemas.openxmlformats.org/officeDocument/2006/relationships/tableStyles" Target="tableStyles.xml"/><Relationship Id="rId63" Type="http://schemas.openxmlformats.org/officeDocument/2006/relationships/viewProps" Target="viewProps.xml"/><Relationship Id="rId62" Type="http://schemas.openxmlformats.org/officeDocument/2006/relationships/presProps" Target="presProps.xml"/><Relationship Id="rId61" Type="http://schemas.openxmlformats.org/officeDocument/2006/relationships/handoutMaster" Target="handoutMasters/handoutMaster1.xml"/><Relationship Id="rId60" Type="http://schemas.openxmlformats.org/officeDocument/2006/relationships/slide" Target="slides/slide57.xml"/><Relationship Id="rId6" Type="http://schemas.openxmlformats.org/officeDocument/2006/relationships/slide" Target="slides/slide4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3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63491" name="日期占位符 2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/>
            </a:lvl1pPr>
          </a:lstStyle>
          <a:p>
            <a:fld id="{DB735043-4023-486B-90BF-128A1CECEC9A}" type="datetime1">
              <a:rPr lang="zh-CN" altLang="en-US"/>
            </a:fld>
            <a:endParaRPr lang="zh-CN" altLang="en-US"/>
          </a:p>
        </p:txBody>
      </p:sp>
      <p:sp>
        <p:nvSpPr>
          <p:cNvPr id="63492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/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63493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E15EECA5-93EF-4BA4-9CAA-E714BD1B49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62467" name="日期占位符 2"/>
          <p:cNvSpPr>
            <a:spLocks noGrp="1" noChangeArrowheads="1"/>
          </p:cNvSpPr>
          <p:nvPr>
            <p:ph type="dt" idx="2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fld id="{E0A1ACAA-8F41-451D-ACD0-57B0BBC277D9}" type="datetime1">
              <a:rPr lang="zh-CN" altLang="en-US"/>
            </a:fld>
            <a:endParaRPr lang="zh-CN" altLang="en-US"/>
          </a:p>
        </p:txBody>
      </p:sp>
      <p:sp>
        <p:nvSpPr>
          <p:cNvPr id="61444" name="幻灯片图像占位符 3"/>
          <p:cNvSpPr>
            <a:spLocks noGrp="1" noRot="1" noChangeAspect="1"/>
          </p:cNvSpPr>
          <p:nvPr>
            <p:ph type="sldImg" idx="1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smtClean="0"/>
          </a:p>
        </p:txBody>
      </p:sp>
      <p:sp>
        <p:nvSpPr>
          <p:cNvPr id="62469" name="备注占位符 4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62470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62471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60D6BE05-36F7-4446-B13C-94007474102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备注占位符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4516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EC61CAB-89B0-40E8-8E57-6718E672F11E}" type="slidenum">
              <a:rPr lang="zh-CN" altLang="en-US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备注占位符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5540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CBFB16B-39A5-4DA4-B33F-9510B4ADDDD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9"/>
          <p:cNvSpPr>
            <a:spLocks noChangeArrowheads="1"/>
          </p:cNvSpPr>
          <p:nvPr/>
        </p:nvSpPr>
        <p:spPr bwMode="auto">
          <a:xfrm rot="360000">
            <a:off x="10148888" y="896938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49"/>
          <p:cNvSpPr>
            <a:spLocks noChangeArrowheads="1"/>
          </p:cNvSpPr>
          <p:nvPr/>
        </p:nvSpPr>
        <p:spPr bwMode="auto">
          <a:xfrm rot="20640000">
            <a:off x="10328275" y="213360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49"/>
          <p:cNvSpPr>
            <a:spLocks noChangeArrowheads="1"/>
          </p:cNvSpPr>
          <p:nvPr/>
        </p:nvSpPr>
        <p:spPr bwMode="auto">
          <a:xfrm rot="480000">
            <a:off x="10436225" y="3900488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9"/>
          <p:cNvSpPr>
            <a:spLocks noChangeArrowheads="1"/>
          </p:cNvSpPr>
          <p:nvPr/>
        </p:nvSpPr>
        <p:spPr bwMode="auto">
          <a:xfrm rot="20640000">
            <a:off x="10615613" y="513715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49"/>
          <p:cNvSpPr>
            <a:spLocks noChangeArrowheads="1"/>
          </p:cNvSpPr>
          <p:nvPr/>
        </p:nvSpPr>
        <p:spPr bwMode="auto">
          <a:xfrm rot="21060000">
            <a:off x="7367588" y="5837238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49"/>
          <p:cNvSpPr>
            <a:spLocks noChangeArrowheads="1"/>
          </p:cNvSpPr>
          <p:nvPr/>
        </p:nvSpPr>
        <p:spPr bwMode="auto">
          <a:xfrm rot="21060000">
            <a:off x="4437063" y="6080125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49"/>
          <p:cNvSpPr>
            <a:spLocks noChangeArrowheads="1"/>
          </p:cNvSpPr>
          <p:nvPr/>
        </p:nvSpPr>
        <p:spPr bwMode="auto">
          <a:xfrm rot="21300000">
            <a:off x="896938" y="5837238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49"/>
          <p:cNvSpPr>
            <a:spLocks noChangeArrowheads="1"/>
          </p:cNvSpPr>
          <p:nvPr/>
        </p:nvSpPr>
        <p:spPr bwMode="auto">
          <a:xfrm rot="20820000">
            <a:off x="-1925638" y="4913313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49"/>
          <p:cNvSpPr>
            <a:spLocks noChangeArrowheads="1"/>
          </p:cNvSpPr>
          <p:nvPr/>
        </p:nvSpPr>
        <p:spPr bwMode="auto">
          <a:xfrm rot="360000">
            <a:off x="-2420938" y="2536825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49"/>
          <p:cNvSpPr>
            <a:spLocks noChangeArrowheads="1"/>
          </p:cNvSpPr>
          <p:nvPr/>
        </p:nvSpPr>
        <p:spPr bwMode="auto">
          <a:xfrm rot="360000">
            <a:off x="-2120900" y="773113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49"/>
          <p:cNvSpPr>
            <a:spLocks noChangeArrowheads="1"/>
          </p:cNvSpPr>
          <p:nvPr/>
        </p:nvSpPr>
        <p:spPr bwMode="auto">
          <a:xfrm rot="360000">
            <a:off x="-1849438" y="-989013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49"/>
          <p:cNvSpPr>
            <a:spLocks noChangeArrowheads="1"/>
          </p:cNvSpPr>
          <p:nvPr/>
        </p:nvSpPr>
        <p:spPr bwMode="auto">
          <a:xfrm rot="21300000">
            <a:off x="2322513" y="-1417638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49"/>
          <p:cNvSpPr>
            <a:spLocks noChangeArrowheads="1"/>
          </p:cNvSpPr>
          <p:nvPr/>
        </p:nvSpPr>
        <p:spPr bwMode="auto">
          <a:xfrm rot="20880000">
            <a:off x="6488113" y="-1187450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5167486" cy="634020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lang="zh-CN" altLang="en-US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</a:lstStyle>
          <a:p>
            <a:pPr lvl="0"/>
            <a:r>
              <a:rPr lang="zh-CN" altLang="en-US" noProof="0"/>
              <a:t>单击此处编辑母版标题样式</a:t>
            </a:r>
            <a:endParaRPr lang="zh-CN" altLang="en-US" noProof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sz="4400" kern="1200">
          <a:solidFill>
            <a:srgbClr val="000000"/>
          </a:solidFill>
          <a:latin typeface="Calibri" panose="020F0502020204030204" pitchFamily="34" charset="0"/>
          <a:ea typeface="黑体" panose="02010609060101010101" pitchFamily="49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黑体" panose="02010609060101010101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黑体" panose="02010609060101010101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黑体" panose="02010609060101010101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黑体" panose="02010609060101010101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microsoft.com/office/2007/relationships/media" Target="file:///\\pc-2\2020&#21333;&#20010;&#23383;&#31508;&#39034;&#23383;&#24211;\&#20845;&#19978;\&#35009;.mp4" TargetMode="External"/><Relationship Id="rId1" Type="http://schemas.openxmlformats.org/officeDocument/2006/relationships/video" Target="file:///\\pc-2\2020&#21333;&#20010;&#23383;&#31508;&#39034;&#23383;&#24211;\&#20845;&#19978;\&#35009;.mp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hyperlink" Target="&#31481;&#33410;&#20154;&#30340;&#21046;&#20316;&#36807;&#31243;.mp4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jpeg"/><Relationship Id="rId1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slide" Target="slide49.xml"/><Relationship Id="rId1" Type="http://schemas.openxmlformats.org/officeDocument/2006/relationships/slide" Target="slide47.xml"/></Relationships>
</file>

<file path=ppt/slides/_rels/slide4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image" Target="../media/image32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slide" Target="slide4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slide" Target="slide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5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GIF"/><Relationship Id="rId3" Type="http://schemas.openxmlformats.org/officeDocument/2006/relationships/image" Target="../media/image7.png"/><Relationship Id="rId2" Type="http://schemas.microsoft.com/office/2007/relationships/media" Target="file:///\\pc-2\21&#31179;&#23567;&#35821;&#19978;&#35838;&#26657;&#23545;\6&#35821;&#19978;\&#20132;&#20114;&#29256;\&#31532;&#19977;&#21333;&#20803;\9%20&#31481;&#33410;&#20154;&#12304;&#20132;&#20114;&#29256;&#12305;\&#36346;.mp4" TargetMode="External"/><Relationship Id="rId1" Type="http://schemas.openxmlformats.org/officeDocument/2006/relationships/video" Target="file:///\\pc-2\21&#31179;&#23567;&#35821;&#19978;&#35838;&#26657;&#23545;\6&#35821;&#19978;\&#20132;&#20114;&#29256;\&#31532;&#19977;&#21333;&#20803;\9%20&#31481;&#33410;&#20154;&#12304;&#20132;&#20114;&#29256;&#12305;\&#36346;.mp4" TargetMode="Externa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Relationship Id="rId3" Type="http://schemas.openxmlformats.org/officeDocument/2006/relationships/image" Target="../media/image9.png"/><Relationship Id="rId2" Type="http://schemas.microsoft.com/office/2007/relationships/media" Target="file:///\\pc-2\21&#31179;&#23567;&#35821;&#19978;&#35838;&#26657;&#23545;\6&#35821;&#19978;\&#20132;&#20114;&#29256;\&#31532;&#19977;&#21333;&#20803;\9%20&#31481;&#33410;&#20154;&#12304;&#20132;&#20114;&#29256;&#12305;\&#39059;.mp4" TargetMode="External"/><Relationship Id="rId1" Type="http://schemas.openxmlformats.org/officeDocument/2006/relationships/video" Target="file:///\\pc-2\21&#31179;&#23567;&#35821;&#19978;&#35838;&#26657;&#23545;\6&#35821;&#19978;\&#20132;&#20114;&#29256;\&#31532;&#19977;&#21333;&#20803;\9%20&#31481;&#33410;&#20154;&#12304;&#20132;&#20114;&#29256;&#12305;\&#39059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5"/>
          <p:cNvGrpSpPr/>
          <p:nvPr/>
        </p:nvGrpSpPr>
        <p:grpSpPr bwMode="auto">
          <a:xfrm>
            <a:off x="2609056" y="1491630"/>
            <a:ext cx="3775075" cy="831850"/>
            <a:chOff x="2248166" y="1707652"/>
            <a:chExt cx="3775668" cy="832779"/>
          </a:xfrm>
        </p:grpSpPr>
        <p:sp>
          <p:nvSpPr>
            <p:cNvPr id="3078" name="椭圆 4"/>
            <p:cNvSpPr/>
            <p:nvPr/>
          </p:nvSpPr>
          <p:spPr>
            <a:xfrm>
              <a:off x="2837221" y="1809365"/>
              <a:ext cx="630337" cy="629352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eaLnBrk="0" hangingPunct="0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00" name="标题 1"/>
            <p:cNvSpPr>
              <a:spLocks noChangeArrowheads="1"/>
            </p:cNvSpPr>
            <p:nvPr/>
          </p:nvSpPr>
          <p:spPr bwMode="auto">
            <a:xfrm>
              <a:off x="2248166" y="1707652"/>
              <a:ext cx="3775668" cy="832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defTabSz="850900">
                <a:buFont typeface="Arial" panose="020B0604020202020204" pitchFamily="34" charset="0"/>
                <a:buNone/>
              </a:pPr>
              <a:r>
                <a:rPr lang="en-US" altLang="zh-CN" sz="4400" b="1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r>
                <a:rPr lang="en-US" altLang="zh-CN" sz="4400" b="1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4400" b="1">
                  <a:latin typeface="楷体" panose="02010609060101010101" pitchFamily="49" charset="-122"/>
                  <a:ea typeface="楷体" panose="02010609060101010101" pitchFamily="49" charset="-122"/>
                </a:rPr>
                <a:t>竹节人</a:t>
              </a:r>
              <a:endParaRPr lang="zh-CN" altLang="en-US" sz="4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4101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560" y="297132"/>
            <a:ext cx="237331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裁.mp4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25" y="2143125"/>
            <a:ext cx="2525713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初读课文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13316" name="文本框 4"/>
          <p:cNvSpPr>
            <a:spLocks noChangeArrowheads="1"/>
          </p:cNvSpPr>
          <p:nvPr/>
        </p:nvSpPr>
        <p:spPr bwMode="auto">
          <a:xfrm>
            <a:off x="3600450" y="587375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3200" b="1">
                <a:latin typeface="宋体" panose="02010600030101010101" pitchFamily="2" charset="-122"/>
              </a:rPr>
              <a:t>书写指导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12293" name="文本框 24"/>
          <p:cNvSpPr/>
          <p:nvPr/>
        </p:nvSpPr>
        <p:spPr>
          <a:xfrm>
            <a:off x="1390650" y="1279525"/>
            <a:ext cx="1295400" cy="7699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</a:rPr>
              <a:t>cái</a:t>
            </a:r>
            <a:endParaRPr lang="en-US" altLang="zh-CN" sz="4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3318" name="线形标注 2 3"/>
          <p:cNvSpPr>
            <a:spLocks noChangeArrowheads="1"/>
          </p:cNvSpPr>
          <p:nvPr/>
        </p:nvSpPr>
        <p:spPr bwMode="auto">
          <a:xfrm>
            <a:off x="3995738" y="1419225"/>
            <a:ext cx="3933825" cy="1720850"/>
          </a:xfrm>
          <a:prstGeom prst="borderCallout2">
            <a:avLst>
              <a:gd name="adj1" fmla="val 18750"/>
              <a:gd name="adj2" fmla="val 213"/>
              <a:gd name="adj3" fmla="val 60269"/>
              <a:gd name="adj4" fmla="val -7648"/>
              <a:gd name="adj5" fmla="val 130620"/>
              <a:gd name="adj6" fmla="val -50069"/>
            </a:avLst>
          </a:prstGeom>
          <a:noFill/>
          <a:ln w="31750" cap="flat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 anchor="ctr"/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zh-CN" altLang="en-US" sz="3200" b="1">
                <a:solidFill>
                  <a:srgbClr val="0070C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左下角是“衣”，要写得小一点儿，最后一笔要变为点。</a:t>
            </a:r>
            <a:endParaRPr lang="zh-CN" altLang="en-US" sz="3200" b="1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pic>
        <p:nvPicPr>
          <p:cNvPr id="13319" name="图片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2925" y="3213100"/>
            <a:ext cx="2706688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33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331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2"/>
          <p:cNvSpPr>
            <a:spLocks noChangeArrowheads="1"/>
          </p:cNvSpPr>
          <p:nvPr/>
        </p:nvSpPr>
        <p:spPr bwMode="auto">
          <a:xfrm>
            <a:off x="1795463" y="2001838"/>
            <a:ext cx="647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缝</a:t>
            </a:r>
            <a:endParaRPr lang="zh-CN" altLang="en-US" sz="36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39" name="左大括号 15"/>
          <p:cNvSpPr>
            <a:spLocks noChangeArrowheads="1"/>
          </p:cNvSpPr>
          <p:nvPr/>
        </p:nvSpPr>
        <p:spPr bwMode="auto">
          <a:xfrm>
            <a:off x="2443163" y="1776413"/>
            <a:ext cx="271462" cy="1079500"/>
          </a:xfrm>
          <a:prstGeom prst="leftBrace">
            <a:avLst>
              <a:gd name="adj1" fmla="val 26971"/>
              <a:gd name="adj2" fmla="val 50000"/>
            </a:avLst>
          </a:prstGeom>
          <a:noFill/>
          <a:ln w="25400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6" name="文本框 16"/>
          <p:cNvSpPr txBox="1">
            <a:spLocks noChangeArrowheads="1"/>
          </p:cNvSpPr>
          <p:nvPr/>
        </p:nvSpPr>
        <p:spPr bwMode="auto">
          <a:xfrm>
            <a:off x="2714625" y="1550988"/>
            <a:ext cx="3917950" cy="6477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r>
              <a:rPr lang="en-US" altLang="zh-CN" sz="3600" b="1">
                <a:latin typeface="宋体" panose="02010600030101010101" pitchFamily="2" charset="-122"/>
              </a:rPr>
              <a:t>fènɡ</a:t>
            </a:r>
            <a:r>
              <a:rPr lang="zh-CN" altLang="en-US" sz="3600" b="1">
                <a:latin typeface="宋体" panose="02010600030101010101" pitchFamily="2" charset="-122"/>
              </a:rPr>
              <a:t>（      ）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3317" name="文本框 17"/>
          <p:cNvSpPr txBox="1">
            <a:spLocks noChangeArrowheads="1"/>
          </p:cNvSpPr>
          <p:nvPr/>
        </p:nvSpPr>
        <p:spPr bwMode="auto">
          <a:xfrm>
            <a:off x="2714625" y="2355850"/>
            <a:ext cx="3917950" cy="6461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r>
              <a:rPr lang="en-US" altLang="zh-CN" sz="3600" b="1">
                <a:latin typeface="宋体" panose="02010600030101010101" pitchFamily="2" charset="-122"/>
              </a:rPr>
              <a:t>fénɡ</a:t>
            </a:r>
            <a:r>
              <a:rPr lang="zh-CN" altLang="en-US" sz="3600" b="1">
                <a:latin typeface="宋体" panose="02010600030101010101" pitchFamily="2" charset="-122"/>
              </a:rPr>
              <a:t>（      ）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3318" name="文本框 19"/>
          <p:cNvSpPr/>
          <p:nvPr/>
        </p:nvSpPr>
        <p:spPr>
          <a:xfrm>
            <a:off x="4278313" y="1535113"/>
            <a:ext cx="1230312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裂缝</a:t>
            </a:r>
            <a:endParaRPr lang="en-US" altLang="zh-CN" sz="36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9" name="文本框 20"/>
          <p:cNvSpPr/>
          <p:nvPr/>
        </p:nvSpPr>
        <p:spPr>
          <a:xfrm>
            <a:off x="4278313" y="2359025"/>
            <a:ext cx="1230312" cy="646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缝补</a:t>
            </a:r>
            <a:endParaRPr lang="en-US" altLang="zh-CN" sz="36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4" name="矩形 24"/>
          <p:cNvSpPr>
            <a:spLocks noChangeArrowheads="1"/>
          </p:cNvSpPr>
          <p:nvPr/>
        </p:nvSpPr>
        <p:spPr bwMode="auto">
          <a:xfrm>
            <a:off x="539750" y="3317875"/>
            <a:ext cx="7937500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5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妈妈小心地把我袖子上的裂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缝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（     ）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缝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（     ）补好了。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1" name="文本框 25"/>
          <p:cNvSpPr/>
          <p:nvPr/>
        </p:nvSpPr>
        <p:spPr>
          <a:xfrm>
            <a:off x="7208838" y="3324225"/>
            <a:ext cx="1160462" cy="646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70C0"/>
                </a:solidFill>
                <a:latin typeface="宋体" panose="02010600030101010101" pitchFamily="2" charset="-122"/>
              </a:rPr>
              <a:t>fènɡ</a:t>
            </a:r>
            <a:endParaRPr lang="zh-CN" altLang="en-US" sz="36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sp>
        <p:nvSpPr>
          <p:cNvPr id="13322" name="文本框 26"/>
          <p:cNvSpPr/>
          <p:nvPr/>
        </p:nvSpPr>
        <p:spPr>
          <a:xfrm>
            <a:off x="1422400" y="3924300"/>
            <a:ext cx="1179513" cy="646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70C0"/>
                </a:solidFill>
                <a:latin typeface="宋体" panose="02010600030101010101" pitchFamily="2" charset="-122"/>
              </a:rPr>
              <a:t>fénɡ</a:t>
            </a:r>
            <a:endParaRPr lang="zh-CN" altLang="en-US" sz="36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sp>
        <p:nvSpPr>
          <p:cNvPr id="13323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初读课文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14348" name="文本框 12"/>
          <p:cNvSpPr>
            <a:spLocks noChangeArrowheads="1"/>
          </p:cNvSpPr>
          <p:nvPr/>
        </p:nvSpPr>
        <p:spPr bwMode="auto">
          <a:xfrm>
            <a:off x="3743325" y="585788"/>
            <a:ext cx="16573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3200" b="1"/>
              <a:t>多音字</a:t>
            </a:r>
            <a:endParaRPr lang="zh-CN" altLang="en-US" sz="3200" b="1"/>
          </a:p>
        </p:txBody>
      </p:sp>
      <p:pic>
        <p:nvPicPr>
          <p:cNvPr id="14349" name="Picture 14" descr="https://timgsa.baidu.com/timg?image&amp;quality=80&amp;size=b9999_10000&amp;sec=1588069691398&amp;di=b2a6ee22afb4cb495561c41555c2ab33&amp;imgtype=0&amp;src=http%3A%2F%2F5b0988e595225.cdn.sohucs.com%2Fimages%2F20180822%2F58512624fd2248e589a22c836d2e46f6.jpe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016625" y="927100"/>
            <a:ext cx="18954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14350" name="Picture 16" descr="https://timgsa.baidu.com/timg?image&amp;quality=80&amp;size=b9999_10000&amp;sec=1588069776435&amp;di=f1ac7fce3d920d20bfec7bca10a066ce&amp;imgtype=0&amp;src=http%3A%2F%2Fpic.90sjimg.com%2Fdesign%2F01%2F29%2F88%2F90%2F591ba729dbb17.png%2521%2Ffwfh%2F804x551%2Fquality%2F90%2Funsharp%2Ftrue%2Fcompress%2Ftru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6625" y="2146300"/>
            <a:ext cx="1804988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utoUpdateAnimBg="0" build="p"/>
      <p:bldP spid="13319" grpId="0" autoUpdateAnimBg="0" build="p"/>
      <p:bldP spid="13321" grpId="0" autoUpdateAnimBg="0" build="p"/>
      <p:bldP spid="13322" grpId="0" autoUpdateAnimBg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9"/>
          <p:cNvSpPr/>
          <p:nvPr/>
        </p:nvSpPr>
        <p:spPr>
          <a:xfrm>
            <a:off x="3492500" y="1276350"/>
            <a:ext cx="5227638" cy="363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以前的成绩全部废弃，比喻以前的努力完全白费。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形容声势威力很大。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草木随风而倒，形容事物很风行。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独创一格，与众不同。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39" name="文本框 3"/>
          <p:cNvSpPr/>
          <p:nvPr/>
        </p:nvSpPr>
        <p:spPr>
          <a:xfrm>
            <a:off x="593725" y="3768725"/>
            <a:ext cx="1976438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宋体" panose="02010600030101010101" pitchFamily="2" charset="-122"/>
                <a:sym typeface="宋体" panose="02010600030101010101" pitchFamily="2" charset="-122"/>
              </a:rPr>
              <a:t>前功尽弃</a:t>
            </a:r>
            <a:endParaRPr lang="zh-CN" altLang="en-US" sz="3200" b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0" name="文本框 4"/>
          <p:cNvSpPr/>
          <p:nvPr/>
        </p:nvSpPr>
        <p:spPr>
          <a:xfrm>
            <a:off x="593725" y="1444625"/>
            <a:ext cx="187325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宋体" panose="02010600030101010101" pitchFamily="2" charset="-122"/>
                <a:sym typeface="宋体" panose="02010600030101010101" pitchFamily="2" charset="-122"/>
              </a:rPr>
              <a:t>叱咤风云</a:t>
            </a:r>
            <a:endParaRPr lang="zh-CN" altLang="en-US" sz="3200" b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1" name="文本框 5"/>
          <p:cNvSpPr/>
          <p:nvPr/>
        </p:nvSpPr>
        <p:spPr>
          <a:xfrm>
            <a:off x="593725" y="2994025"/>
            <a:ext cx="1887538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宋体" panose="02010600030101010101" pitchFamily="2" charset="-122"/>
                <a:sym typeface="宋体" panose="02010600030101010101" pitchFamily="2" charset="-122"/>
              </a:rPr>
              <a:t>风靡</a:t>
            </a:r>
            <a:endParaRPr lang="zh-CN" altLang="en-US" sz="3200" b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2" name="文本框 6"/>
          <p:cNvSpPr/>
          <p:nvPr/>
        </p:nvSpPr>
        <p:spPr>
          <a:xfrm>
            <a:off x="593725" y="2219325"/>
            <a:ext cx="187325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宋体" panose="02010600030101010101" pitchFamily="2" charset="-122"/>
                <a:sym typeface="宋体" panose="02010600030101010101" pitchFamily="2" charset="-122"/>
              </a:rPr>
              <a:t>别出心裁</a:t>
            </a:r>
            <a:endParaRPr lang="zh-CN" altLang="en-US" sz="3200" b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cxnSp>
        <p:nvCxnSpPr>
          <p:cNvPr id="15367" name="直接连接符 7"/>
          <p:cNvCxnSpPr>
            <a:cxnSpLocks noChangeShapeType="1"/>
          </p:cNvCxnSpPr>
          <p:nvPr/>
        </p:nvCxnSpPr>
        <p:spPr bwMode="auto">
          <a:xfrm>
            <a:off x="2363788" y="1781175"/>
            <a:ext cx="1173162" cy="928688"/>
          </a:xfrm>
          <a:prstGeom prst="line">
            <a:avLst/>
          </a:prstGeom>
          <a:noFill/>
          <a:ln w="38100" algn="ctr">
            <a:solidFill>
              <a:srgbClr val="4A7EBB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8" name="直接连接符 13"/>
          <p:cNvCxnSpPr>
            <a:cxnSpLocks noChangeShapeType="1"/>
          </p:cNvCxnSpPr>
          <p:nvPr/>
        </p:nvCxnSpPr>
        <p:spPr bwMode="auto">
          <a:xfrm>
            <a:off x="2363788" y="2606675"/>
            <a:ext cx="1231900" cy="1916113"/>
          </a:xfrm>
          <a:prstGeom prst="line">
            <a:avLst/>
          </a:prstGeom>
          <a:noFill/>
          <a:ln w="38100" algn="ctr">
            <a:solidFill>
              <a:srgbClr val="4A7EBB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9" name="直接连接符 18"/>
          <p:cNvCxnSpPr>
            <a:cxnSpLocks noChangeShapeType="1"/>
          </p:cNvCxnSpPr>
          <p:nvPr/>
        </p:nvCxnSpPr>
        <p:spPr bwMode="auto">
          <a:xfrm>
            <a:off x="1495425" y="3333750"/>
            <a:ext cx="2100263" cy="42863"/>
          </a:xfrm>
          <a:prstGeom prst="line">
            <a:avLst/>
          </a:prstGeom>
          <a:noFill/>
          <a:ln w="38100" algn="ctr">
            <a:solidFill>
              <a:srgbClr val="4A7EBB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0" name="直接连接符 20"/>
          <p:cNvCxnSpPr>
            <a:cxnSpLocks noChangeShapeType="1"/>
          </p:cNvCxnSpPr>
          <p:nvPr/>
        </p:nvCxnSpPr>
        <p:spPr bwMode="auto">
          <a:xfrm flipV="1">
            <a:off x="2384425" y="1708150"/>
            <a:ext cx="1211263" cy="2408238"/>
          </a:xfrm>
          <a:prstGeom prst="line">
            <a:avLst/>
          </a:prstGeom>
          <a:noFill/>
          <a:ln w="38100" algn="ctr">
            <a:solidFill>
              <a:srgbClr val="4A7EBB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7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初读课文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15372" name="文本框 12"/>
          <p:cNvSpPr>
            <a:spLocks noChangeArrowheads="1"/>
          </p:cNvSpPr>
          <p:nvPr/>
        </p:nvSpPr>
        <p:spPr bwMode="auto">
          <a:xfrm>
            <a:off x="3492500" y="585788"/>
            <a:ext cx="2087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3200" b="1"/>
              <a:t>词语解释</a:t>
            </a:r>
            <a:endParaRPr lang="zh-CN" altLang="en-US" sz="32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fill="hold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fill="hold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fill="hold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fill="hold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 fill="hold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 fill="hold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 fill="hold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 fill="hold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 animBg="1"/>
      <p:bldP spid="14340" grpId="0" animBg="1"/>
      <p:bldP spid="14341" grpId="0" animBg="1"/>
      <p:bldP spid="1434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5"/>
          <p:cNvSpPr>
            <a:spLocks noChangeArrowheads="1"/>
          </p:cNvSpPr>
          <p:nvPr/>
        </p:nvSpPr>
        <p:spPr bwMode="auto">
          <a:xfrm>
            <a:off x="652463" y="1249363"/>
            <a:ext cx="766445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    根据课文学习提示中的三个阅读任务读课文，说一说课文主要写了哪些内容？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15363" name="TextBox 5"/>
          <p:cNvSpPr/>
          <p:nvPr/>
        </p:nvSpPr>
        <p:spPr>
          <a:xfrm>
            <a:off x="1547813" y="3038475"/>
            <a:ext cx="4375150" cy="6048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marL="457200" indent="-45720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CN" altLang="en-US" sz="3200" b="1" dirty="0">
                <a:solidFill>
                  <a:srgbClr val="0070C0"/>
                </a:solidFill>
                <a:latin typeface="宋体" panose="02010600030101010101" pitchFamily="2" charset="-122"/>
              </a:rPr>
              <a:t>竹节人的玩法</a:t>
            </a:r>
            <a:endParaRPr lang="zh-CN" altLang="en-US" sz="3200" b="1" dirty="0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sp>
        <p:nvSpPr>
          <p:cNvPr id="15364" name="TextBox 5"/>
          <p:cNvSpPr/>
          <p:nvPr/>
        </p:nvSpPr>
        <p:spPr>
          <a:xfrm>
            <a:off x="1547813" y="3656013"/>
            <a:ext cx="6119812" cy="6048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marL="457200" indent="-45720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CN" altLang="en-US" sz="3200" b="1" dirty="0">
                <a:solidFill>
                  <a:srgbClr val="0070C0"/>
                </a:solidFill>
                <a:latin typeface="宋体" panose="02010600030101010101" pitchFamily="2" charset="-122"/>
              </a:rPr>
              <a:t>竹节人和老师之间的趣事</a:t>
            </a:r>
            <a:endParaRPr lang="zh-CN" altLang="en-US" sz="3200" b="1" dirty="0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sp>
        <p:nvSpPr>
          <p:cNvPr id="15365" name="TextBox 5"/>
          <p:cNvSpPr/>
          <p:nvPr/>
        </p:nvSpPr>
        <p:spPr>
          <a:xfrm>
            <a:off x="1547813" y="2446338"/>
            <a:ext cx="4500562" cy="6048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marL="457200" indent="-45720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CN" altLang="en-US" sz="3200" b="1" dirty="0">
                <a:solidFill>
                  <a:srgbClr val="0070C0"/>
                </a:solidFill>
                <a:latin typeface="宋体" panose="02010600030101010101" pitchFamily="2" charset="-122"/>
              </a:rPr>
              <a:t>竹节人的制作方法</a:t>
            </a:r>
            <a:endParaRPr lang="zh-CN" altLang="en-US" sz="3200" b="1" dirty="0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sp>
        <p:nvSpPr>
          <p:cNvPr id="15366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pic>
        <p:nvPicPr>
          <p:cNvPr id="16391" name="图片 1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8463" y="858838"/>
            <a:ext cx="1509712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 fill="hold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  <p:bldP spid="15364" grpId="0" animBg="1"/>
      <p:bldP spid="1536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5"/>
          <p:cNvSpPr>
            <a:spLocks noChangeArrowheads="1"/>
          </p:cNvSpPr>
          <p:nvPr/>
        </p:nvSpPr>
        <p:spPr bwMode="auto">
          <a:xfrm>
            <a:off x="1258888" y="1100138"/>
            <a:ext cx="777716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>
                <a:latin typeface="宋体" panose="02010600030101010101" pitchFamily="2" charset="-122"/>
              </a:rPr>
              <a:t>课文导读中提到的三个任务是什么？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16387" name="矩形 1"/>
          <p:cNvSpPr/>
          <p:nvPr/>
        </p:nvSpPr>
        <p:spPr>
          <a:xfrm>
            <a:off x="935038" y="1924050"/>
            <a:ext cx="7273925" cy="25304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  <a:buFont typeface="Calibri" panose="020F0502020204030204" pitchFamily="34" charset="0"/>
              <a:buAutoNum type="arabicPeriod"/>
            </a:pPr>
            <a:r>
              <a:rPr lang="zh-CN" altLang="en-US" sz="3200" b="1" dirty="0">
                <a:latin typeface="宋体" panose="02010600030101010101" pitchFamily="2" charset="-122"/>
              </a:rPr>
              <a:t>写竹节人如何制作，教会别人怎么玩竹节人。</a:t>
            </a:r>
            <a:endParaRPr lang="en-US" altLang="zh-CN" sz="3200" b="1" dirty="0">
              <a:latin typeface="宋体" panose="02010600030101010101" pitchFamily="2" charset="-122"/>
            </a:endParaRP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  <a:buFont typeface="Calibri" panose="020F0502020204030204" pitchFamily="34" charset="0"/>
              <a:buAutoNum type="arabicPeriod"/>
            </a:pPr>
            <a:r>
              <a:rPr lang="zh-CN" altLang="en-US" sz="3200" b="1" dirty="0">
                <a:latin typeface="宋体" panose="02010600030101010101" pitchFamily="2" charset="-122"/>
              </a:rPr>
              <a:t>体会玩竹节人的乐趣。</a:t>
            </a:r>
            <a:endParaRPr lang="en-US" altLang="zh-CN" sz="3200" b="1" dirty="0">
              <a:latin typeface="宋体" panose="02010600030101010101" pitchFamily="2" charset="-122"/>
            </a:endParaRP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  <a:buFont typeface="Calibri" panose="020F0502020204030204" pitchFamily="34" charset="0"/>
              <a:buAutoNum type="arabicPeriod"/>
            </a:pPr>
            <a:r>
              <a:rPr lang="zh-CN" altLang="en-US" sz="3200" b="1" dirty="0">
                <a:latin typeface="宋体" panose="02010600030101010101" pitchFamily="2" charset="-122"/>
              </a:rPr>
              <a:t>讲一讲老师和竹节人的故事。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16388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pic>
        <p:nvPicPr>
          <p:cNvPr id="17413" name="图片 1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850" y="866775"/>
            <a:ext cx="15097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5"/>
          <p:cNvSpPr>
            <a:spLocks noChangeArrowheads="1"/>
          </p:cNvSpPr>
          <p:nvPr/>
        </p:nvSpPr>
        <p:spPr bwMode="auto">
          <a:xfrm>
            <a:off x="1050925" y="1103313"/>
            <a:ext cx="7740650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为了完成任务一，你会怎么读课文呢？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17411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pic>
        <p:nvPicPr>
          <p:cNvPr id="18436" name="图片 1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850" y="866775"/>
            <a:ext cx="15097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Box 5"/>
          <p:cNvSpPr>
            <a:spLocks noChangeArrowheads="1"/>
          </p:cNvSpPr>
          <p:nvPr/>
        </p:nvSpPr>
        <p:spPr bwMode="auto">
          <a:xfrm>
            <a:off x="1036638" y="2133600"/>
            <a:ext cx="7280275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70C0"/>
                </a:solidFill>
                <a:latin typeface="宋体" panose="02010600030101010101" pitchFamily="2" charset="-122"/>
              </a:rPr>
              <a:t>任务一阅读目的：</a:t>
            </a:r>
            <a:endParaRPr lang="en-US" altLang="zh-CN" sz="3200" b="1">
              <a:solidFill>
                <a:srgbClr val="0070C0"/>
              </a:solidFill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latin typeface="宋体" panose="02010600030101010101" pitchFamily="2" charset="-122"/>
              </a:rPr>
              <a:t>    </a:t>
            </a:r>
            <a:r>
              <a:rPr lang="zh-CN" altLang="en-US" sz="3200" b="1">
                <a:latin typeface="宋体" panose="02010600030101010101" pitchFamily="2" charset="-122"/>
              </a:rPr>
              <a:t>写玩具制作指南，并教会别人玩这个玩具。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19"/>
          <p:cNvGrpSpPr/>
          <p:nvPr/>
        </p:nvGrpSpPr>
        <p:grpSpPr bwMode="auto">
          <a:xfrm>
            <a:off x="323850" y="0"/>
            <a:ext cx="8405813" cy="5143500"/>
            <a:chOff x="323850" y="0"/>
            <a:chExt cx="8405813" cy="5143500"/>
          </a:xfrm>
        </p:grpSpPr>
        <p:grpSp>
          <p:nvGrpSpPr>
            <p:cNvPr id="19459" name="组合 1"/>
            <p:cNvGrpSpPr/>
            <p:nvPr/>
          </p:nvGrpSpPr>
          <p:grpSpPr bwMode="auto">
            <a:xfrm>
              <a:off x="323850" y="0"/>
              <a:ext cx="8405813" cy="5143500"/>
              <a:chOff x="323850" y="0"/>
              <a:chExt cx="8405813" cy="5143500"/>
            </a:xfrm>
          </p:grpSpPr>
          <p:pic>
            <p:nvPicPr>
              <p:cNvPr id="19460" name="图片 2"/>
              <p:cNvPicPr>
                <a:picLocks noChangeAspect="1" noChangeArrowheads="1"/>
              </p:cNvPicPr>
              <p:nvPr/>
            </p:nvPicPr>
            <p:blipFill>
              <a:blip r:embed="rId1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3850" y="0"/>
                <a:ext cx="8405813" cy="5143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52" name="文本框 24"/>
              <p:cNvSpPr/>
              <p:nvPr/>
            </p:nvSpPr>
            <p:spPr>
              <a:xfrm>
                <a:off x="1901825" y="3921125"/>
                <a:ext cx="1295400" cy="200025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altLang="zh-CN" sz="700">
                    <a:latin typeface="等线" panose="02010600030101010101" pitchFamily="2" charset="-122"/>
                    <a:ea typeface="等线" panose="02010600030101010101" pitchFamily="2" charset="-122"/>
                  </a:rPr>
                  <a:t>huō</a:t>
                </a:r>
                <a:endParaRPr lang="en-US" altLang="zh-CN" sz="700">
                  <a:latin typeface="等线" panose="02010600030101010101" pitchFamily="2" charset="-122"/>
                  <a:ea typeface="等线" panose="02010600030101010101" pitchFamily="2" charset="-122"/>
                </a:endParaRPr>
              </a:p>
            </p:txBody>
          </p:sp>
        </p:grpSp>
        <p:pic>
          <p:nvPicPr>
            <p:cNvPr id="19462" name="图片 1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364088" y="4813956"/>
              <a:ext cx="3240360" cy="206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463" name="文本框 3"/>
          <p:cNvSpPr>
            <a:spLocks noChangeArrowheads="1"/>
          </p:cNvSpPr>
          <p:nvPr/>
        </p:nvSpPr>
        <p:spPr bwMode="auto">
          <a:xfrm>
            <a:off x="430213" y="1438275"/>
            <a:ext cx="396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9464" name="文本框 4"/>
          <p:cNvSpPr>
            <a:spLocks noChangeArrowheads="1"/>
          </p:cNvSpPr>
          <p:nvPr/>
        </p:nvSpPr>
        <p:spPr bwMode="auto">
          <a:xfrm>
            <a:off x="430213" y="2082800"/>
            <a:ext cx="396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9465" name="文本框 5"/>
          <p:cNvSpPr>
            <a:spLocks noChangeArrowheads="1"/>
          </p:cNvSpPr>
          <p:nvPr/>
        </p:nvSpPr>
        <p:spPr bwMode="auto">
          <a:xfrm>
            <a:off x="414338" y="2290763"/>
            <a:ext cx="3984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9466" name="文本框 6"/>
          <p:cNvSpPr>
            <a:spLocks noChangeArrowheads="1"/>
          </p:cNvSpPr>
          <p:nvPr/>
        </p:nvSpPr>
        <p:spPr bwMode="auto">
          <a:xfrm>
            <a:off x="1763713" y="3095625"/>
            <a:ext cx="396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4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9467" name="文本框 7"/>
          <p:cNvSpPr>
            <a:spLocks noChangeArrowheads="1"/>
          </p:cNvSpPr>
          <p:nvPr/>
        </p:nvSpPr>
        <p:spPr bwMode="auto">
          <a:xfrm>
            <a:off x="1763713" y="3721100"/>
            <a:ext cx="396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5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9468" name="文本框 8"/>
          <p:cNvSpPr>
            <a:spLocks noChangeArrowheads="1"/>
          </p:cNvSpPr>
          <p:nvPr/>
        </p:nvSpPr>
        <p:spPr bwMode="auto">
          <a:xfrm>
            <a:off x="1763713" y="4344988"/>
            <a:ext cx="396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6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9469" name="文本框 9"/>
          <p:cNvSpPr>
            <a:spLocks noChangeArrowheads="1"/>
          </p:cNvSpPr>
          <p:nvPr/>
        </p:nvSpPr>
        <p:spPr bwMode="auto">
          <a:xfrm>
            <a:off x="5076825" y="744538"/>
            <a:ext cx="396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8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9470" name="文本框 10"/>
          <p:cNvSpPr>
            <a:spLocks noChangeArrowheads="1"/>
          </p:cNvSpPr>
          <p:nvPr/>
        </p:nvSpPr>
        <p:spPr bwMode="auto">
          <a:xfrm>
            <a:off x="5092700" y="2201863"/>
            <a:ext cx="396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9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9471" name="文本框 11"/>
          <p:cNvSpPr>
            <a:spLocks noChangeArrowheads="1"/>
          </p:cNvSpPr>
          <p:nvPr/>
        </p:nvSpPr>
        <p:spPr bwMode="auto">
          <a:xfrm>
            <a:off x="5003800" y="2833688"/>
            <a:ext cx="4857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10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9472" name="文本框 12"/>
          <p:cNvSpPr>
            <a:spLocks noChangeArrowheads="1"/>
          </p:cNvSpPr>
          <p:nvPr/>
        </p:nvSpPr>
        <p:spPr bwMode="auto">
          <a:xfrm>
            <a:off x="5003800" y="3224213"/>
            <a:ext cx="485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11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9473" name="文本框 13"/>
          <p:cNvSpPr>
            <a:spLocks noChangeArrowheads="1"/>
          </p:cNvSpPr>
          <p:nvPr/>
        </p:nvSpPr>
        <p:spPr bwMode="auto">
          <a:xfrm>
            <a:off x="5003800" y="3621088"/>
            <a:ext cx="485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12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9474" name="文本框 14"/>
          <p:cNvSpPr>
            <a:spLocks noChangeArrowheads="1"/>
          </p:cNvSpPr>
          <p:nvPr/>
        </p:nvSpPr>
        <p:spPr bwMode="auto">
          <a:xfrm>
            <a:off x="5003800" y="4056063"/>
            <a:ext cx="4857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13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9475" name="文本框 15"/>
          <p:cNvSpPr>
            <a:spLocks noChangeArrowheads="1"/>
          </p:cNvSpPr>
          <p:nvPr/>
        </p:nvSpPr>
        <p:spPr bwMode="auto">
          <a:xfrm>
            <a:off x="5005388" y="4484688"/>
            <a:ext cx="4841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14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9476" name="文本框 16"/>
          <p:cNvSpPr>
            <a:spLocks noChangeArrowheads="1"/>
          </p:cNvSpPr>
          <p:nvPr/>
        </p:nvSpPr>
        <p:spPr bwMode="auto">
          <a:xfrm>
            <a:off x="5076825" y="-58738"/>
            <a:ext cx="396875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7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5"/>
          <p:cNvSpPr>
            <a:spLocks noChangeArrowheads="1"/>
          </p:cNvSpPr>
          <p:nvPr/>
        </p:nvSpPr>
        <p:spPr bwMode="auto">
          <a:xfrm>
            <a:off x="684213" y="1203325"/>
            <a:ext cx="7993062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14350" indent="-514350">
              <a:lnSpc>
                <a:spcPct val="110000"/>
              </a:lnSpc>
              <a:spcBef>
                <a:spcPts val="600"/>
              </a:spcBef>
              <a:buClr>
                <a:srgbClr val="000000"/>
              </a:buClr>
              <a:buFont typeface="Calibri" panose="020F0502020204030204" pitchFamily="34" charset="0"/>
              <a:buAutoNum type="arabicPeriod"/>
            </a:pPr>
            <a:r>
              <a:rPr lang="zh-CN" altLang="en-US" sz="3200" b="1">
                <a:latin typeface="宋体" panose="02010600030101010101" pitchFamily="2" charset="-122"/>
              </a:rPr>
              <a:t>与阅读任务没有关系的段落可以不读。</a:t>
            </a:r>
            <a:endParaRPr lang="zh-CN" altLang="en-US" sz="3200" b="1">
              <a:latin typeface="宋体" panose="02010600030101010101" pitchFamily="2" charset="-122"/>
            </a:endParaRPr>
          </a:p>
          <a:p>
            <a:pPr marL="514350" indent="-514350">
              <a:lnSpc>
                <a:spcPct val="110000"/>
              </a:lnSpc>
              <a:spcBef>
                <a:spcPts val="600"/>
              </a:spcBef>
              <a:buClr>
                <a:srgbClr val="000000"/>
              </a:buClr>
              <a:buFont typeface="Calibri" panose="020F0502020204030204" pitchFamily="34" charset="0"/>
              <a:buAutoNum type="arabicPeriod"/>
            </a:pPr>
            <a:r>
              <a:rPr lang="zh-CN" altLang="en-US" sz="3200" b="1">
                <a:latin typeface="宋体" panose="02010600030101010101" pitchFamily="2" charset="-122"/>
              </a:rPr>
              <a:t>与阅读任务有关系的段落应该仔细阅读。</a:t>
            </a:r>
            <a:endParaRPr lang="zh-CN" altLang="en-US" sz="3200" b="1">
              <a:latin typeface="宋体" panose="02010600030101010101" pitchFamily="2" charset="-122"/>
            </a:endParaRPr>
          </a:p>
          <a:p>
            <a:pPr marL="514350" indent="-514350">
              <a:lnSpc>
                <a:spcPct val="110000"/>
              </a:lnSpc>
              <a:spcBef>
                <a:spcPts val="600"/>
              </a:spcBef>
              <a:buClr>
                <a:srgbClr val="000000"/>
              </a:buClr>
              <a:buFont typeface="Calibri" panose="020F0502020204030204" pitchFamily="34" charset="0"/>
              <a:buAutoNum type="arabicPeriod"/>
            </a:pPr>
            <a:r>
              <a:rPr lang="zh-CN" altLang="en-US" sz="3200" b="1">
                <a:latin typeface="宋体" panose="02010600030101010101" pitchFamily="2" charset="-122"/>
              </a:rPr>
              <a:t>重点关注</a:t>
            </a:r>
            <a:r>
              <a:rPr lang="en-US" altLang="zh-CN" sz="3200" b="1">
                <a:latin typeface="宋体" panose="02010600030101010101" pitchFamily="2" charset="-122"/>
              </a:rPr>
              <a:t>3</a:t>
            </a:r>
            <a:r>
              <a:rPr lang="zh-CN" altLang="en-US" sz="3200" b="1">
                <a:latin typeface="宋体" panose="02010600030101010101" pitchFamily="2" charset="-122"/>
              </a:rPr>
              <a:t>～</a:t>
            </a:r>
            <a:r>
              <a:rPr lang="en-US" altLang="zh-CN" sz="3200" b="1">
                <a:latin typeface="宋体" panose="02010600030101010101" pitchFamily="2" charset="-122"/>
              </a:rPr>
              <a:t>7</a:t>
            </a:r>
            <a:r>
              <a:rPr lang="zh-CN" altLang="en-US" sz="3200" b="1">
                <a:latin typeface="宋体" panose="02010600030101010101" pitchFamily="2" charset="-122"/>
              </a:rPr>
              <a:t>自然段，写玩具制作指南。</a:t>
            </a:r>
            <a:endParaRPr lang="zh-CN" altLang="en-US" sz="3200" b="1">
              <a:latin typeface="宋体" panose="02010600030101010101" pitchFamily="2" charset="-122"/>
            </a:endParaRP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  <a:buFont typeface="Calibri" panose="020F0502020204030204" pitchFamily="34" charset="0"/>
              <a:buAutoNum type="arabicPeriod"/>
            </a:pPr>
            <a:r>
              <a:rPr lang="zh-CN" altLang="en-US" sz="3200" b="1">
                <a:latin typeface="宋体" panose="02010600030101010101" pitchFamily="2" charset="-122"/>
              </a:rPr>
              <a:t>还需要关注</a:t>
            </a:r>
            <a:r>
              <a:rPr lang="en-US" altLang="zh-CN" sz="3200" b="1">
                <a:latin typeface="宋体" panose="02010600030101010101" pitchFamily="2" charset="-122"/>
              </a:rPr>
              <a:t>8</a:t>
            </a:r>
            <a:r>
              <a:rPr lang="zh-CN" altLang="en-US" sz="3200" b="1">
                <a:latin typeface="宋体" panose="02010600030101010101" pitchFamily="2" charset="-122"/>
              </a:rPr>
              <a:t>、</a:t>
            </a:r>
            <a:r>
              <a:rPr lang="en-US" altLang="zh-CN" sz="3200" b="1">
                <a:latin typeface="宋体" panose="02010600030101010101" pitchFamily="2" charset="-122"/>
              </a:rPr>
              <a:t>9</a:t>
            </a:r>
            <a:r>
              <a:rPr lang="zh-CN" altLang="en-US" sz="3200" b="1">
                <a:latin typeface="宋体" panose="02010600030101010101" pitchFamily="2" charset="-122"/>
              </a:rPr>
              <a:t>两个自然段，写了竹节人怎么玩。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19459" name="标题 5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3222625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5"/>
          <p:cNvSpPr>
            <a:spLocks noChangeArrowheads="1"/>
          </p:cNvSpPr>
          <p:nvPr/>
        </p:nvSpPr>
        <p:spPr bwMode="auto">
          <a:xfrm>
            <a:off x="755650" y="987425"/>
            <a:ext cx="7740650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细读课文</a:t>
            </a:r>
            <a:r>
              <a:rPr lang="en-US" altLang="zh-CN" sz="3200" b="1" dirty="0">
                <a:latin typeface="宋体" panose="02010600030101010101" pitchFamily="2" charset="-122"/>
              </a:rPr>
              <a:t>3</a:t>
            </a:r>
            <a:r>
              <a:rPr lang="zh-CN" altLang="en-US" sz="3200" b="1" dirty="0">
                <a:latin typeface="宋体" panose="02010600030101010101" pitchFamily="2" charset="-122"/>
              </a:rPr>
              <a:t>～</a:t>
            </a:r>
            <a:r>
              <a:rPr lang="en-US" altLang="zh-CN" sz="3200" b="1" dirty="0">
                <a:latin typeface="宋体" panose="02010600030101010101" pitchFamily="2" charset="-122"/>
              </a:rPr>
              <a:t>7</a:t>
            </a:r>
            <a:r>
              <a:rPr lang="zh-CN" altLang="en-US" sz="3200" b="1" dirty="0">
                <a:latin typeface="宋体" panose="02010600030101010101" pitchFamily="2" charset="-122"/>
              </a:rPr>
              <a:t>自然段，找出制作竹节人需要的材料和做法。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20483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20484" name="TextBox 5"/>
          <p:cNvSpPr/>
          <p:nvPr/>
        </p:nvSpPr>
        <p:spPr>
          <a:xfrm>
            <a:off x="755650" y="2276475"/>
            <a:ext cx="7740650" cy="23764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写玩具制作指南要注意写清楚：</a:t>
            </a:r>
            <a:endParaRPr lang="en-US" altLang="zh-CN" sz="32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制作竹节人要准备什么材料，分为哪几个步骤，每个步骤怎么操作，制作过程中需要提醒大家注意什么。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2"/>
          <p:cNvSpPr/>
          <p:nvPr/>
        </p:nvSpPr>
        <p:spPr>
          <a:xfrm>
            <a:off x="360363" y="1276350"/>
            <a:ext cx="8423275" cy="3048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把毛笔杆锯成寸把长的一截，这就是竹节人的脑袋连同身躯了，在上面钻一对小眼，供装手臂用。再锯八截短的，分别当四肢。用一根纳鞋底的线把它们穿在一起，就成了。锯的时候要小心，弄不好一个个崩裂，前功尽弃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2531" name="直接连接符 7"/>
          <p:cNvCxnSpPr>
            <a:cxnSpLocks noChangeShapeType="1"/>
          </p:cNvCxnSpPr>
          <p:nvPr/>
        </p:nvCxnSpPr>
        <p:spPr bwMode="auto">
          <a:xfrm>
            <a:off x="2446338" y="2500313"/>
            <a:ext cx="0" cy="649287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2" name="直接连接符 8"/>
          <p:cNvCxnSpPr>
            <a:cxnSpLocks noChangeShapeType="1"/>
          </p:cNvCxnSpPr>
          <p:nvPr/>
        </p:nvCxnSpPr>
        <p:spPr bwMode="auto">
          <a:xfrm>
            <a:off x="7777163" y="2476500"/>
            <a:ext cx="0" cy="64770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3" name="直接连接符 9"/>
          <p:cNvCxnSpPr>
            <a:cxnSpLocks noChangeShapeType="1"/>
          </p:cNvCxnSpPr>
          <p:nvPr/>
        </p:nvCxnSpPr>
        <p:spPr bwMode="auto">
          <a:xfrm>
            <a:off x="7704138" y="3124200"/>
            <a:ext cx="0" cy="64770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10" name="TextBox 5"/>
          <p:cNvSpPr/>
          <p:nvPr/>
        </p:nvSpPr>
        <p:spPr>
          <a:xfrm>
            <a:off x="1995488" y="2327275"/>
            <a:ext cx="647700" cy="476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①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11" name="TextBox 5"/>
          <p:cNvSpPr/>
          <p:nvPr/>
        </p:nvSpPr>
        <p:spPr>
          <a:xfrm>
            <a:off x="7272338" y="2351088"/>
            <a:ext cx="647700" cy="476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②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12" name="TextBox 5"/>
          <p:cNvSpPr/>
          <p:nvPr/>
        </p:nvSpPr>
        <p:spPr>
          <a:xfrm>
            <a:off x="7272338" y="2943225"/>
            <a:ext cx="647700" cy="476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③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13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21514" name="矩形 14"/>
          <p:cNvSpPr/>
          <p:nvPr/>
        </p:nvSpPr>
        <p:spPr>
          <a:xfrm>
            <a:off x="1676400" y="1350963"/>
            <a:ext cx="1239838" cy="503237"/>
          </a:xfrm>
          <a:prstGeom prst="rect">
            <a:avLst/>
          </a:prstGeom>
          <a:noFill/>
          <a:ln w="127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515" name="矩形 15"/>
          <p:cNvSpPr/>
          <p:nvPr/>
        </p:nvSpPr>
        <p:spPr>
          <a:xfrm>
            <a:off x="871538" y="3124200"/>
            <a:ext cx="2044700" cy="503238"/>
          </a:xfrm>
          <a:prstGeom prst="rect">
            <a:avLst/>
          </a:prstGeom>
          <a:noFill/>
          <a:ln w="127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 fill="hold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 fill="hold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 fill="hold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 fill="hold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 fill="hold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 fill="hold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 fill="hold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510" grpId="0" animBg="1"/>
      <p:bldP spid="21511" grpId="0" animBg="1"/>
      <p:bldP spid="21512" grpId="0" animBg="1"/>
      <p:bldP spid="21514" grpId="0" animBg="1"/>
      <p:bldP spid="215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https://timgsa.baidu.com/timg?image&amp;quality=80&amp;size=b9999_10000&amp;sec=1560491305966&amp;di=9bb3080f6e0febe4369ed6e2a7fd3027&amp;imgtype=0&amp;src=http%3A%2F%2Fimg.yzcdn.cn%2Fupload_files%2F2016%2F11%2F16%2FFk7qAK9mPwzTB0k4vobV1hqM_T6D.jpg%3FimageView2%2F2%2Fw%2F580%2Fh%2F580%2Fq%2F75%2Fformat%2F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656013" y="860425"/>
            <a:ext cx="2019300" cy="1655763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图片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11350" y="889000"/>
            <a:ext cx="1444625" cy="1624013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图片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7400" y="860425"/>
            <a:ext cx="1419225" cy="1655763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矩形 6"/>
          <p:cNvSpPr/>
          <p:nvPr/>
        </p:nvSpPr>
        <p:spPr>
          <a:xfrm>
            <a:off x="827088" y="2571750"/>
            <a:ext cx="7632700" cy="22494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五彩缤纷的童年，总是充满着惊喜和快乐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物质的贫乏，学习的压力阻挡不了孩子们爱玩、爱乐的天性。有一群孩子，他们童年最大的快乐就是做竹节人，玩竹节人，花样翻新、乐此不疲。今天，我们一起来欣赏《竹节人》，分享他们童年的快乐。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6" name="矩形 1"/>
          <p:cNvSpPr>
            <a:spLocks noChangeArrowheads="1"/>
          </p:cNvSpPr>
          <p:nvPr/>
        </p:nvSpPr>
        <p:spPr bwMode="auto">
          <a:xfrm>
            <a:off x="3783013" y="-4763"/>
            <a:ext cx="1722437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课时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03" name="标题 8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2430463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新课导入</a:t>
            </a:r>
            <a:endParaRPr lang="zh-CN" altLang="en-US" sz="3200" b="1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 fill="hold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"/>
          <p:cNvSpPr/>
          <p:nvPr/>
        </p:nvSpPr>
        <p:spPr>
          <a:xfrm>
            <a:off x="611188" y="1533525"/>
            <a:ext cx="18002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buClr>
                <a:srgbClr val="000000"/>
              </a:buClr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步骤：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55" name="TextBox 5"/>
          <p:cNvSpPr>
            <a:spLocks noChangeArrowheads="1"/>
          </p:cNvSpPr>
          <p:nvPr/>
        </p:nvSpPr>
        <p:spPr bwMode="auto">
          <a:xfrm>
            <a:off x="2333625" y="454025"/>
            <a:ext cx="46942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竹节人制作指南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22532" name="标题 2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22533" name="矩形 6"/>
          <p:cNvSpPr/>
          <p:nvPr/>
        </p:nvSpPr>
        <p:spPr>
          <a:xfrm>
            <a:off x="615950" y="1058863"/>
            <a:ext cx="77057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buClr>
                <a:srgbClr val="000000"/>
              </a:buClr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材料：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毛笔杆  纳鞋底的线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4" name="矩形 7"/>
          <p:cNvSpPr/>
          <p:nvPr/>
        </p:nvSpPr>
        <p:spPr>
          <a:xfrm>
            <a:off x="604838" y="3916363"/>
            <a:ext cx="7705725" cy="11953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注意事项：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锯的时候要小心，弄不好一个个崩裂，前功尽弃。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5" name="矩形 8"/>
          <p:cNvSpPr/>
          <p:nvPr/>
        </p:nvSpPr>
        <p:spPr>
          <a:xfrm>
            <a:off x="1727200" y="1563688"/>
            <a:ext cx="7237413" cy="241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  <a:buFont typeface="Calibri" panose="020F0502020204030204" pitchFamily="34" charset="0"/>
              <a:buAutoNum type="arabicPeriod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先将毛笔杆锯成寸把长的一截做脑袋和身躯，并在上面钻一对小眼。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>
              <a:spcBef>
                <a:spcPts val="600"/>
              </a:spcBef>
              <a:buClr>
                <a:srgbClr val="000000"/>
              </a:buClr>
              <a:buFont typeface="Calibri" panose="020F0502020204030204" pitchFamily="34" charset="0"/>
              <a:buAutoNum type="arabicPeriod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再锯八截短的当四肢。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>
              <a:spcBef>
                <a:spcPts val="600"/>
              </a:spcBef>
              <a:buClr>
                <a:srgbClr val="000000"/>
              </a:buClr>
              <a:buFont typeface="Calibri" panose="020F0502020204030204" pitchFamily="34" charset="0"/>
              <a:buAutoNum type="arabicPeriod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用一根纳鞋底的线把它们穿在一起。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 fill="hold"/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 fill="hold"/>
                                        <p:tgtEl>
                                          <p:spTgt spid="225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 fill="hold"/>
                                        <p:tgtEl>
                                          <p:spTgt spid="225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 fill="hold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4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088" y="1276350"/>
            <a:ext cx="4032250" cy="3024188"/>
          </a:xfrm>
          <a:prstGeom prst="rect">
            <a:avLst/>
          </a:prstGeom>
          <a:noFill/>
          <a:ln w="38100" algn="ctr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4" descr="点击画面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43550" y="2662238"/>
            <a:ext cx="25209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xtBox 5">
            <a:hlinkClick r:id="rId1" action="ppaction://hlinkfile"/>
          </p:cNvPr>
          <p:cNvSpPr>
            <a:spLocks noChangeArrowheads="1"/>
          </p:cNvSpPr>
          <p:nvPr/>
        </p:nvSpPr>
        <p:spPr bwMode="auto">
          <a:xfrm>
            <a:off x="4787900" y="1708150"/>
            <a:ext cx="403225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竹节人的制作过程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23557" name="标题 7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5"/>
          <p:cNvSpPr>
            <a:spLocks noChangeArrowheads="1"/>
          </p:cNvSpPr>
          <p:nvPr/>
        </p:nvSpPr>
        <p:spPr bwMode="auto">
          <a:xfrm>
            <a:off x="628650" y="1635125"/>
            <a:ext cx="7561263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    细读课文</a:t>
            </a:r>
            <a:r>
              <a:rPr lang="en-US" altLang="zh-CN" sz="3200" b="1">
                <a:latin typeface="宋体" panose="02010600030101010101" pitchFamily="2" charset="-122"/>
              </a:rPr>
              <a:t>8</a:t>
            </a:r>
            <a:r>
              <a:rPr lang="zh-CN" altLang="en-US" sz="3200" b="1">
                <a:latin typeface="宋体" panose="02010600030101010101" pitchFamily="2" charset="-122"/>
              </a:rPr>
              <a:t>、</a:t>
            </a:r>
            <a:r>
              <a:rPr lang="en-US" altLang="zh-CN" sz="3200" b="1">
                <a:latin typeface="宋体" panose="02010600030101010101" pitchFamily="2" charset="-122"/>
              </a:rPr>
              <a:t>9</a:t>
            </a:r>
            <a:r>
              <a:rPr lang="zh-CN" altLang="en-US" sz="3200" b="1">
                <a:latin typeface="宋体" panose="02010600030101010101" pitchFamily="2" charset="-122"/>
              </a:rPr>
              <a:t>两个自然段，说说竹节人怎么玩，找出关键词语读一读。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24579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20638"/>
            <a:ext cx="9144000" cy="510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矩形 4"/>
          <p:cNvSpPr/>
          <p:nvPr/>
        </p:nvSpPr>
        <p:spPr>
          <a:xfrm>
            <a:off x="971550" y="504825"/>
            <a:ext cx="700088" cy="415925"/>
          </a:xfrm>
          <a:prstGeom prst="rect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4" name="矩形 5"/>
          <p:cNvSpPr/>
          <p:nvPr/>
        </p:nvSpPr>
        <p:spPr>
          <a:xfrm>
            <a:off x="2124075" y="1042988"/>
            <a:ext cx="698500" cy="415925"/>
          </a:xfrm>
          <a:prstGeom prst="rect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5" name="矩形 6"/>
          <p:cNvSpPr/>
          <p:nvPr/>
        </p:nvSpPr>
        <p:spPr>
          <a:xfrm>
            <a:off x="1520825" y="3684588"/>
            <a:ext cx="1250950" cy="415925"/>
          </a:xfrm>
          <a:prstGeom prst="rect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30" name="文本框 7"/>
          <p:cNvSpPr>
            <a:spLocks noChangeArrowheads="1"/>
          </p:cNvSpPr>
          <p:nvPr/>
        </p:nvSpPr>
        <p:spPr bwMode="auto">
          <a:xfrm>
            <a:off x="231775" y="-50800"/>
            <a:ext cx="3968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8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6631" name="文本框 8"/>
          <p:cNvSpPr>
            <a:spLocks noChangeArrowheads="1"/>
          </p:cNvSpPr>
          <p:nvPr/>
        </p:nvSpPr>
        <p:spPr bwMode="auto">
          <a:xfrm>
            <a:off x="258763" y="3595688"/>
            <a:ext cx="3984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9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 fill="hold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  <p:bldP spid="25604" grpId="0" animBg="1"/>
      <p:bldP spid="2560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276600" y="1477963"/>
            <a:ext cx="2362200" cy="2574925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矩形 2"/>
          <p:cNvSpPr/>
          <p:nvPr/>
        </p:nvSpPr>
        <p:spPr>
          <a:xfrm>
            <a:off x="5638800" y="1393825"/>
            <a:ext cx="28797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健美小伙子</a:t>
            </a:r>
            <a:endParaRPr lang="en-US" altLang="zh-CN" sz="32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28" name="矩形 3"/>
          <p:cNvSpPr/>
          <p:nvPr/>
        </p:nvSpPr>
        <p:spPr>
          <a:xfrm>
            <a:off x="808038" y="1384300"/>
            <a:ext cx="2416175" cy="585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壮士模样</a:t>
            </a:r>
            <a:endParaRPr lang="en-US" altLang="zh-CN" sz="32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29" name="矩形 4"/>
          <p:cNvSpPr/>
          <p:nvPr/>
        </p:nvSpPr>
        <p:spPr>
          <a:xfrm>
            <a:off x="2944813" y="498475"/>
            <a:ext cx="3024187" cy="768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威武形象</a:t>
            </a:r>
            <a:endParaRPr lang="en-US" altLang="zh-CN" sz="44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7654" name="组合 9"/>
          <p:cNvGrpSpPr/>
          <p:nvPr/>
        </p:nvGrpSpPr>
        <p:grpSpPr bwMode="auto">
          <a:xfrm>
            <a:off x="528638" y="2162175"/>
            <a:ext cx="2879725" cy="1995488"/>
            <a:chOff x="-108520" y="1608458"/>
            <a:chExt cx="2879867" cy="1994180"/>
          </a:xfrm>
        </p:grpSpPr>
        <p:sp>
          <p:nvSpPr>
            <p:cNvPr id="27655" name="矩形 6"/>
            <p:cNvSpPr>
              <a:spLocks noChangeArrowheads="1"/>
            </p:cNvSpPr>
            <p:nvPr/>
          </p:nvSpPr>
          <p:spPr bwMode="auto">
            <a:xfrm>
              <a:off x="-108520" y="2364292"/>
              <a:ext cx="2879867" cy="1238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叉腿张胳膊</a:t>
              </a:r>
              <a:endParaRPr lang="en-US" altLang="zh-CN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威风凛凛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636" name="下箭头 7"/>
            <p:cNvSpPr/>
            <p:nvPr/>
          </p:nvSpPr>
          <p:spPr>
            <a:xfrm>
              <a:off x="1198056" y="1608458"/>
              <a:ext cx="360381" cy="647275"/>
            </a:xfrm>
            <a:prstGeom prst="downArrow">
              <a:avLst/>
            </a:prstGeom>
            <a:solidFill>
              <a:srgbClr val="558ED5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eaLnBrk="0" hangingPunct="0">
                <a:lnSpc>
                  <a:spcPct val="125000"/>
                </a:lnSpc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7657" name="组合 10"/>
          <p:cNvGrpSpPr/>
          <p:nvPr/>
        </p:nvGrpSpPr>
        <p:grpSpPr bwMode="auto">
          <a:xfrm>
            <a:off x="5638800" y="2155825"/>
            <a:ext cx="2879725" cy="2005013"/>
            <a:chOff x="6084168" y="1599100"/>
            <a:chExt cx="2880320" cy="2003538"/>
          </a:xfrm>
        </p:grpSpPr>
        <p:sp>
          <p:nvSpPr>
            <p:cNvPr id="27658" name="矩形 5"/>
            <p:cNvSpPr>
              <a:spLocks noChangeArrowheads="1"/>
            </p:cNvSpPr>
            <p:nvPr/>
          </p:nvSpPr>
          <p:spPr bwMode="auto">
            <a:xfrm>
              <a:off x="6084168" y="2364292"/>
              <a:ext cx="2880320" cy="1238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脖子老粗</a:t>
              </a:r>
              <a:endParaRPr lang="en-US" altLang="zh-CN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浑身疙瘩肉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634" name="下箭头 8"/>
            <p:cNvSpPr/>
            <p:nvPr/>
          </p:nvSpPr>
          <p:spPr>
            <a:xfrm>
              <a:off x="7344903" y="1599100"/>
              <a:ext cx="358849" cy="647224"/>
            </a:xfrm>
            <a:prstGeom prst="downArrow">
              <a:avLst/>
            </a:prstGeom>
            <a:solidFill>
              <a:srgbClr val="558ED5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eaLnBrk="0" hangingPunct="0">
                <a:lnSpc>
                  <a:spcPct val="125000"/>
                </a:lnSpc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6632" name="标题 5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2924175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5"/>
          <p:cNvSpPr/>
          <p:nvPr/>
        </p:nvSpPr>
        <p:spPr>
          <a:xfrm>
            <a:off x="652463" y="2716213"/>
            <a:ext cx="7705725" cy="11953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文中哪些部分集中描写了斗竹节人的情景和乐趣呢？请仔细说一说。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27651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3006725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28676" name="矩形 1"/>
          <p:cNvSpPr>
            <a:spLocks noChangeArrowheads="1"/>
          </p:cNvSpPr>
          <p:nvPr/>
        </p:nvSpPr>
        <p:spPr bwMode="auto">
          <a:xfrm>
            <a:off x="3760788" y="411163"/>
            <a:ext cx="1722437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课时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677" name="TextBox 5"/>
          <p:cNvSpPr>
            <a:spLocks noChangeArrowheads="1"/>
          </p:cNvSpPr>
          <p:nvPr/>
        </p:nvSpPr>
        <p:spPr bwMode="auto">
          <a:xfrm>
            <a:off x="652463" y="1285875"/>
            <a:ext cx="7705725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70C0"/>
                </a:solidFill>
                <a:latin typeface="宋体" panose="02010600030101010101" pitchFamily="2" charset="-122"/>
              </a:rPr>
              <a:t>任务二阅读目的：</a:t>
            </a:r>
            <a:endParaRPr lang="en-US" altLang="zh-CN" sz="3200" b="1">
              <a:solidFill>
                <a:srgbClr val="0070C0"/>
              </a:solidFill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latin typeface="宋体" panose="02010600030101010101" pitchFamily="2" charset="-122"/>
              </a:rPr>
              <a:t>    </a:t>
            </a:r>
            <a:r>
              <a:rPr lang="zh-CN" altLang="en-US" sz="3200" b="1">
                <a:latin typeface="宋体" panose="02010600030101010101" pitchFamily="2" charset="-122"/>
              </a:rPr>
              <a:t>体会传统玩具给人们带来的乐趣。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299450" y="30163"/>
            <a:ext cx="8175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图片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0"/>
            <a:ext cx="3805237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图片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16450" y="0"/>
            <a:ext cx="3859213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文本框 4"/>
          <p:cNvSpPr>
            <a:spLocks noChangeArrowheads="1"/>
          </p:cNvSpPr>
          <p:nvPr/>
        </p:nvSpPr>
        <p:spPr bwMode="auto">
          <a:xfrm>
            <a:off x="714375" y="757238"/>
            <a:ext cx="396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8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9702" name="文本框 5"/>
          <p:cNvSpPr>
            <a:spLocks noChangeArrowheads="1"/>
          </p:cNvSpPr>
          <p:nvPr/>
        </p:nvSpPr>
        <p:spPr bwMode="auto">
          <a:xfrm>
            <a:off x="714375" y="2254250"/>
            <a:ext cx="396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9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9703" name="文本框 6"/>
          <p:cNvSpPr>
            <a:spLocks noChangeArrowheads="1"/>
          </p:cNvSpPr>
          <p:nvPr/>
        </p:nvSpPr>
        <p:spPr bwMode="auto">
          <a:xfrm>
            <a:off x="612775" y="2890838"/>
            <a:ext cx="6175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10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9704" name="文本框 7"/>
          <p:cNvSpPr>
            <a:spLocks noChangeArrowheads="1"/>
          </p:cNvSpPr>
          <p:nvPr/>
        </p:nvSpPr>
        <p:spPr bwMode="auto">
          <a:xfrm>
            <a:off x="614363" y="3314700"/>
            <a:ext cx="498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11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9705" name="文本框 8"/>
          <p:cNvSpPr>
            <a:spLocks noChangeArrowheads="1"/>
          </p:cNvSpPr>
          <p:nvPr/>
        </p:nvSpPr>
        <p:spPr bwMode="auto">
          <a:xfrm>
            <a:off x="609600" y="3729038"/>
            <a:ext cx="5762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12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9706" name="文本框 9"/>
          <p:cNvSpPr>
            <a:spLocks noChangeArrowheads="1"/>
          </p:cNvSpPr>
          <p:nvPr/>
        </p:nvSpPr>
        <p:spPr bwMode="auto">
          <a:xfrm>
            <a:off x="609600" y="4165600"/>
            <a:ext cx="719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13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9707" name="文本框 10"/>
          <p:cNvSpPr>
            <a:spLocks noChangeArrowheads="1"/>
          </p:cNvSpPr>
          <p:nvPr/>
        </p:nvSpPr>
        <p:spPr bwMode="auto">
          <a:xfrm>
            <a:off x="582613" y="4806950"/>
            <a:ext cx="542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15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9708" name="文本框 11"/>
          <p:cNvSpPr>
            <a:spLocks noChangeArrowheads="1"/>
          </p:cNvSpPr>
          <p:nvPr/>
        </p:nvSpPr>
        <p:spPr bwMode="auto">
          <a:xfrm>
            <a:off x="4716463" y="606425"/>
            <a:ext cx="622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16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9709" name="文本框 12"/>
          <p:cNvSpPr>
            <a:spLocks noChangeArrowheads="1"/>
          </p:cNvSpPr>
          <p:nvPr/>
        </p:nvSpPr>
        <p:spPr bwMode="auto">
          <a:xfrm>
            <a:off x="4721225" y="1243013"/>
            <a:ext cx="485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17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9710" name="文本框 13"/>
          <p:cNvSpPr>
            <a:spLocks noChangeArrowheads="1"/>
          </p:cNvSpPr>
          <p:nvPr/>
        </p:nvSpPr>
        <p:spPr bwMode="auto">
          <a:xfrm>
            <a:off x="4716463" y="1443038"/>
            <a:ext cx="485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18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9711" name="文本框 14"/>
          <p:cNvSpPr>
            <a:spLocks noChangeArrowheads="1"/>
          </p:cNvSpPr>
          <p:nvPr/>
        </p:nvSpPr>
        <p:spPr bwMode="auto">
          <a:xfrm>
            <a:off x="4725988" y="1693863"/>
            <a:ext cx="485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19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9712" name="文本框 15"/>
          <p:cNvSpPr>
            <a:spLocks noChangeArrowheads="1"/>
          </p:cNvSpPr>
          <p:nvPr/>
        </p:nvSpPr>
        <p:spPr bwMode="auto">
          <a:xfrm>
            <a:off x="4751388" y="2290763"/>
            <a:ext cx="4857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20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9713" name="文本框 16"/>
          <p:cNvSpPr>
            <a:spLocks noChangeArrowheads="1"/>
          </p:cNvSpPr>
          <p:nvPr/>
        </p:nvSpPr>
        <p:spPr bwMode="auto">
          <a:xfrm>
            <a:off x="4751388" y="2717800"/>
            <a:ext cx="484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21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9714" name="文本框 17"/>
          <p:cNvSpPr>
            <a:spLocks noChangeArrowheads="1"/>
          </p:cNvSpPr>
          <p:nvPr/>
        </p:nvSpPr>
        <p:spPr bwMode="auto">
          <a:xfrm>
            <a:off x="587375" y="4578350"/>
            <a:ext cx="565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14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9715" name="文本框 18"/>
          <p:cNvSpPr>
            <a:spLocks noChangeArrowheads="1"/>
          </p:cNvSpPr>
          <p:nvPr/>
        </p:nvSpPr>
        <p:spPr bwMode="auto">
          <a:xfrm>
            <a:off x="4751388" y="3136900"/>
            <a:ext cx="484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22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9716" name="文本框 19"/>
          <p:cNvSpPr>
            <a:spLocks noChangeArrowheads="1"/>
          </p:cNvSpPr>
          <p:nvPr/>
        </p:nvSpPr>
        <p:spPr bwMode="auto">
          <a:xfrm>
            <a:off x="4751388" y="3775075"/>
            <a:ext cx="484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23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cxnSp>
        <p:nvCxnSpPr>
          <p:cNvPr id="29717" name="直接连接符 21"/>
          <p:cNvCxnSpPr>
            <a:cxnSpLocks noChangeShapeType="1"/>
          </p:cNvCxnSpPr>
          <p:nvPr/>
        </p:nvCxnSpPr>
        <p:spPr bwMode="auto">
          <a:xfrm>
            <a:off x="6084888" y="2160588"/>
            <a:ext cx="0" cy="21590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18" name="直接连接符 22"/>
          <p:cNvCxnSpPr>
            <a:cxnSpLocks noChangeShapeType="1"/>
          </p:cNvCxnSpPr>
          <p:nvPr/>
        </p:nvCxnSpPr>
        <p:spPr bwMode="auto">
          <a:xfrm>
            <a:off x="6156325" y="2160588"/>
            <a:ext cx="0" cy="21590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95" name="TextBox 5"/>
          <p:cNvSpPr txBox="1">
            <a:spLocks noChangeArrowheads="1"/>
          </p:cNvSpPr>
          <p:nvPr/>
        </p:nvSpPr>
        <p:spPr bwMode="auto">
          <a:xfrm>
            <a:off x="620713" y="331788"/>
            <a:ext cx="3619500" cy="460375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9BBB59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</a:rPr>
              <a:t>8—19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</a:rPr>
              <a:t>自然段：正面描写</a:t>
            </a:r>
            <a:endParaRPr lang="zh-CN" altLang="en-US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9720" name="文本框 26"/>
          <p:cNvSpPr>
            <a:spLocks noChangeArrowheads="1"/>
          </p:cNvSpPr>
          <p:nvPr/>
        </p:nvSpPr>
        <p:spPr bwMode="auto">
          <a:xfrm>
            <a:off x="728663" y="-69850"/>
            <a:ext cx="396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7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9721" name="文本框 27"/>
          <p:cNvSpPr>
            <a:spLocks noChangeArrowheads="1"/>
          </p:cNvSpPr>
          <p:nvPr/>
        </p:nvSpPr>
        <p:spPr bwMode="auto">
          <a:xfrm>
            <a:off x="4751388" y="4383088"/>
            <a:ext cx="4841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24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9722" name="文本框 28"/>
          <p:cNvSpPr>
            <a:spLocks noChangeArrowheads="1"/>
          </p:cNvSpPr>
          <p:nvPr/>
        </p:nvSpPr>
        <p:spPr bwMode="auto">
          <a:xfrm>
            <a:off x="4762500" y="4797425"/>
            <a:ext cx="484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25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8699" name="TextBox 5"/>
          <p:cNvSpPr txBox="1">
            <a:spLocks noChangeArrowheads="1"/>
          </p:cNvSpPr>
          <p:nvPr/>
        </p:nvSpPr>
        <p:spPr bwMode="auto">
          <a:xfrm>
            <a:off x="4789488" y="4522788"/>
            <a:ext cx="3859212" cy="461962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9BBB59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</a:rPr>
              <a:t>20—23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</a:rPr>
              <a:t>自然段：侧面描写</a:t>
            </a:r>
            <a:endParaRPr lang="zh-CN" altLang="en-US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 fill="hold"/>
                                        <p:tgtEl>
                                          <p:spTgt spid="286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 fill="hold"/>
                                        <p:tgtEl>
                                          <p:spTgt spid="28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95" grpId="0" animBg="1"/>
      <p:bldP spid="2869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30723" name="TextBox 5"/>
          <p:cNvSpPr>
            <a:spLocks noChangeArrowheads="1"/>
          </p:cNvSpPr>
          <p:nvPr/>
        </p:nvSpPr>
        <p:spPr bwMode="auto">
          <a:xfrm>
            <a:off x="750888" y="2312988"/>
            <a:ext cx="2359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正面描写</a:t>
            </a:r>
            <a:endParaRPr lang="zh-CN" altLang="en-US" sz="3200" b="1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24" name="左大括号 2"/>
          <p:cNvSpPr>
            <a:spLocks noChangeArrowheads="1"/>
          </p:cNvSpPr>
          <p:nvPr/>
        </p:nvSpPr>
        <p:spPr bwMode="auto">
          <a:xfrm>
            <a:off x="2574925" y="1733550"/>
            <a:ext cx="268288" cy="1743075"/>
          </a:xfrm>
          <a:prstGeom prst="leftBrace">
            <a:avLst>
              <a:gd name="adj1" fmla="val 38351"/>
              <a:gd name="adj2" fmla="val 50000"/>
            </a:avLst>
          </a:prstGeom>
          <a:noFill/>
          <a:ln w="25400" algn="ctr">
            <a:solidFill>
              <a:schemeClr val="tx1"/>
            </a:solidFill>
            <a:rou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0" hangingPunct="0"/>
            <a:endParaRPr lang="zh-CN" altLang="en-US"/>
          </a:p>
        </p:txBody>
      </p:sp>
      <p:sp>
        <p:nvSpPr>
          <p:cNvPr id="29701" name="TextBox 5"/>
          <p:cNvSpPr/>
          <p:nvPr/>
        </p:nvSpPr>
        <p:spPr>
          <a:xfrm>
            <a:off x="2843213" y="1708150"/>
            <a:ext cx="4821237" cy="6048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用心装饰竹节人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  <p:sp>
        <p:nvSpPr>
          <p:cNvPr id="29702" name="TextBox 5"/>
          <p:cNvSpPr/>
          <p:nvPr/>
        </p:nvSpPr>
        <p:spPr>
          <a:xfrm>
            <a:off x="2843213" y="2835275"/>
            <a:ext cx="5829300" cy="6048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斗竹节人时有趣、快乐、投入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  <p:bldP spid="29701" grpId="0" animBg="1"/>
      <p:bldP spid="2970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Administrator\Desktop\极速截图2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292725" y="944563"/>
            <a:ext cx="3844925" cy="42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矩形 2"/>
          <p:cNvSpPr/>
          <p:nvPr/>
        </p:nvSpPr>
        <p:spPr>
          <a:xfrm>
            <a:off x="971550" y="2243138"/>
            <a:ext cx="6697663" cy="2378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竹节人手上系上一根冰棍棒，就成了手握金箍棒的孙悟空，号称“齐天小圣”，四个字歪歪斜斜刻在竹节人背上，神气！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724" name="矩形 3"/>
          <p:cNvSpPr/>
          <p:nvPr/>
        </p:nvSpPr>
        <p:spPr>
          <a:xfrm>
            <a:off x="827088" y="1535113"/>
            <a:ext cx="2881312" cy="6048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齐天小圣</a:t>
            </a:r>
            <a:endParaRPr lang="en-US" altLang="zh-CN" sz="32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725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30726" name="矩形 9"/>
          <p:cNvSpPr/>
          <p:nvPr/>
        </p:nvSpPr>
        <p:spPr>
          <a:xfrm>
            <a:off x="1476375" y="3486150"/>
            <a:ext cx="1655763" cy="503238"/>
          </a:xfrm>
          <a:prstGeom prst="rect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27" name="矩形 10"/>
          <p:cNvSpPr/>
          <p:nvPr/>
        </p:nvSpPr>
        <p:spPr>
          <a:xfrm>
            <a:off x="3894138" y="4064000"/>
            <a:ext cx="863600" cy="503238"/>
          </a:xfrm>
          <a:prstGeom prst="rect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52" name="TextBox 5"/>
          <p:cNvSpPr>
            <a:spLocks noChangeArrowheads="1"/>
          </p:cNvSpPr>
          <p:nvPr/>
        </p:nvSpPr>
        <p:spPr bwMode="auto">
          <a:xfrm>
            <a:off x="971550" y="904875"/>
            <a:ext cx="23590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正面描写</a:t>
            </a:r>
            <a:endParaRPr lang="zh-CN" altLang="en-US" sz="3200" b="1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 fill="hold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 fill="hold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  <p:bldP spid="30726" grpId="0" animBg="1"/>
      <p:bldP spid="3072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75463" y="1924050"/>
            <a:ext cx="2268537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矩形 2"/>
          <p:cNvSpPr/>
          <p:nvPr/>
        </p:nvSpPr>
        <p:spPr>
          <a:xfrm>
            <a:off x="827088" y="1779588"/>
            <a:ext cx="6553200" cy="23764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找到两根针织机上废弃的钩针，装在竹节人手上，就成了窦尔敦的虎头双钩。把“金钩大王”刻在竹节人的胸口，神气！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748" name="矩形 3"/>
          <p:cNvSpPr/>
          <p:nvPr/>
        </p:nvSpPr>
        <p:spPr>
          <a:xfrm>
            <a:off x="755650" y="1030288"/>
            <a:ext cx="2881313" cy="6048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金钩大王</a:t>
            </a:r>
            <a:endParaRPr lang="en-US" altLang="zh-CN" sz="32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749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31750" name="矩形 9"/>
          <p:cNvSpPr/>
          <p:nvPr/>
        </p:nvSpPr>
        <p:spPr>
          <a:xfrm>
            <a:off x="3762375" y="3019425"/>
            <a:ext cx="1657350" cy="503238"/>
          </a:xfrm>
          <a:prstGeom prst="rect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51" name="矩形 10"/>
          <p:cNvSpPr/>
          <p:nvPr/>
        </p:nvSpPr>
        <p:spPr>
          <a:xfrm>
            <a:off x="3344863" y="3603625"/>
            <a:ext cx="863600" cy="503238"/>
          </a:xfrm>
          <a:prstGeom prst="rect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32776" name="组合 4"/>
          <p:cNvGrpSpPr/>
          <p:nvPr/>
        </p:nvGrpSpPr>
        <p:grpSpPr bwMode="auto">
          <a:xfrm>
            <a:off x="3032125" y="187325"/>
            <a:ext cx="4773613" cy="1524000"/>
            <a:chOff x="3212393" y="183351"/>
            <a:chExt cx="4773698" cy="1524005"/>
          </a:xfrm>
        </p:grpSpPr>
        <p:pic>
          <p:nvPicPr>
            <p:cNvPr id="32777" name="Picture 5" descr="http://photocdn.sohu.com/20140422/Img39861266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212393" y="183351"/>
              <a:ext cx="1262047" cy="1524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5" name="矩形 8"/>
            <p:cNvSpPr/>
            <p:nvPr/>
          </p:nvSpPr>
          <p:spPr>
            <a:xfrm>
              <a:off x="4601481" y="342102"/>
              <a:ext cx="3384610" cy="120015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7964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r>
                <a:rPr lang="en-US" altLang="en-US" sz="24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楷体" panose="02010609060101010101" pitchFamily="49" charset="-122"/>
                </a:rPr>
                <a:t>    窦尔敦：清代小说</a:t>
              </a:r>
              <a:r>
                <a:rPr lang="en-US" altLang="zh-CN" sz="24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楷体" panose="02010609060101010101" pitchFamily="49" charset="-122"/>
                </a:rPr>
                <a:t>《</a:t>
              </a:r>
              <a:r>
                <a:rPr lang="en-US" altLang="en-US" sz="24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楷体" panose="02010609060101010101" pitchFamily="49" charset="-122"/>
                </a:rPr>
                <a:t>施公案全卷</a:t>
              </a:r>
              <a:r>
                <a:rPr lang="en-US" altLang="zh-CN" sz="24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楷体" panose="02010609060101010101" pitchFamily="49" charset="-122"/>
                </a:rPr>
                <a:t>》</a:t>
              </a:r>
              <a:r>
                <a:rPr lang="en-US" altLang="en-US" sz="24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楷体" panose="02010609060101010101" pitchFamily="49" charset="-122"/>
                </a:rPr>
                <a:t>、京剧</a:t>
              </a:r>
              <a:r>
                <a:rPr lang="en-US" altLang="zh-CN" sz="24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楷体" panose="02010609060101010101" pitchFamily="49" charset="-122"/>
                </a:rPr>
                <a:t>《</a:t>
              </a:r>
              <a:r>
                <a:rPr lang="en-US" altLang="en-US" sz="24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楷体" panose="02010609060101010101" pitchFamily="49" charset="-122"/>
                </a:rPr>
                <a:t>盗御马</a:t>
              </a:r>
              <a:r>
                <a:rPr lang="en-US" altLang="zh-CN" sz="24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楷体" panose="02010609060101010101" pitchFamily="49" charset="-122"/>
                </a:rPr>
                <a:t>》</a:t>
              </a:r>
              <a:r>
                <a:rPr lang="en-US" altLang="en-US" sz="24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楷体" panose="02010609060101010101" pitchFamily="49" charset="-122"/>
                </a:rPr>
                <a:t>中的豪侠。</a:t>
              </a:r>
              <a:endParaRPr lang="en-US" altLang="en-US" sz="24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endParaRPr>
            </a:p>
          </p:txBody>
        </p:sp>
      </p:grpSp>
      <p:sp>
        <p:nvSpPr>
          <p:cNvPr id="31753" name="矩形 9"/>
          <p:cNvSpPr/>
          <p:nvPr/>
        </p:nvSpPr>
        <p:spPr>
          <a:xfrm>
            <a:off x="5318125" y="2381250"/>
            <a:ext cx="1420813" cy="585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窦尔敦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/>
          <p:nvPr/>
        </p:nvSpPr>
        <p:spPr>
          <a:xfrm>
            <a:off x="341313" y="1203325"/>
            <a:ext cx="8461375" cy="3044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范锡林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，中国作家协会会员。他喜欢在自己的小说、童话、散文中抹上浓浓的传统色彩、民族气息，称之为“中国味”。</a:t>
            </a:r>
            <a:endParaRPr lang="en-US" alt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主要作品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辟邪铜钱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灶王爷和他的朋友们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分身奇妙功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金爪小神鹰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等。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3" name="标题 2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3079750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作者简介</a:t>
            </a:r>
            <a:endParaRPr lang="zh-CN" altLang="en-US" sz="3200" b="1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33795" name="TextBox 5"/>
          <p:cNvSpPr>
            <a:spLocks noChangeArrowheads="1"/>
          </p:cNvSpPr>
          <p:nvPr/>
        </p:nvSpPr>
        <p:spPr bwMode="auto">
          <a:xfrm>
            <a:off x="2509838" y="1563688"/>
            <a:ext cx="55181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    聪明的小朋友，请你为下面这两个竹节人取一个响亮的名字吧。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pic>
        <p:nvPicPr>
          <p:cNvPr id="33796" name="图片 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16013" y="1419225"/>
            <a:ext cx="1223962" cy="312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8"/>
          <p:cNvSpPr>
            <a:spLocks noChangeArrowheads="1"/>
          </p:cNvSpPr>
          <p:nvPr/>
        </p:nvSpPr>
        <p:spPr bwMode="auto">
          <a:xfrm>
            <a:off x="625475" y="3643313"/>
            <a:ext cx="7910513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    还有同学别处心裁，想技高一筹，给竹节人粘上一个橡皮雕成的脑袋，做一套纸盔甲。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795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34820" name="矩形 2"/>
          <p:cNvSpPr>
            <a:spLocks noChangeArrowheads="1"/>
          </p:cNvSpPr>
          <p:nvPr/>
        </p:nvSpPr>
        <p:spPr bwMode="auto">
          <a:xfrm>
            <a:off x="608013" y="1455738"/>
            <a:ext cx="5788025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用铅皮剪一把偃月刀，用铁丝系一绺红丝线做一柄蛇矛，给那竹节人装上，再挖空心思取一个更威风、更吓人、叫得更响的名号。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21" name="矩形 6"/>
          <p:cNvSpPr>
            <a:spLocks noChangeArrowheads="1"/>
          </p:cNvSpPr>
          <p:nvPr/>
        </p:nvSpPr>
        <p:spPr bwMode="auto">
          <a:xfrm>
            <a:off x="584200" y="915988"/>
            <a:ext cx="288131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en-US" altLang="zh-CN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endParaRPr lang="en-US" altLang="zh-CN" sz="2800" b="1" u="sng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4822" name="图片 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516688" y="1590675"/>
            <a:ext cx="1671637" cy="1822450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1"/>
          <p:cNvSpPr/>
          <p:nvPr/>
        </p:nvSpPr>
        <p:spPr>
          <a:xfrm>
            <a:off x="684213" y="915988"/>
            <a:ext cx="7848600" cy="31575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    将鞋线一松一紧，那竹节人就手舞之、身摆之地动起来。两个竹节人放在一起，那就是搏斗了，没头没脑地对打着，不知疲倦，也永不会倒下。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    有时其中一个的线卡住了，那“斗士”便显出一副呆头呆脑的傻样子，挺着肚子净挨揍。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19" name="矩形 2"/>
          <p:cNvSpPr/>
          <p:nvPr/>
        </p:nvSpPr>
        <p:spPr>
          <a:xfrm>
            <a:off x="900113" y="4216400"/>
            <a:ext cx="1800225" cy="585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拟人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20" name="标题 4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34821" name="矩形 5"/>
          <p:cNvSpPr/>
          <p:nvPr/>
        </p:nvSpPr>
        <p:spPr>
          <a:xfrm>
            <a:off x="7667625" y="3579813"/>
            <a:ext cx="792163" cy="415925"/>
          </a:xfrm>
          <a:prstGeom prst="rect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822" name="矩形 6"/>
          <p:cNvSpPr/>
          <p:nvPr/>
        </p:nvSpPr>
        <p:spPr>
          <a:xfrm>
            <a:off x="2339975" y="3579813"/>
            <a:ext cx="1511300" cy="415925"/>
          </a:xfrm>
          <a:prstGeom prst="rect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34823" name="矩形 8"/>
          <p:cNvSpPr/>
          <p:nvPr/>
        </p:nvSpPr>
        <p:spPr>
          <a:xfrm>
            <a:off x="2051050" y="4211638"/>
            <a:ext cx="6408738" cy="585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表达了作者对竹节人的喜爱之情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 fill="hold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fill="hold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 fill="hold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nimBg="1"/>
      <p:bldP spid="34821" grpId="0" animBg="1"/>
      <p:bldP spid="34822" grpId="0" animBg="1"/>
      <p:bldP spid="3482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1"/>
          <p:cNvSpPr/>
          <p:nvPr/>
        </p:nvSpPr>
        <p:spPr>
          <a:xfrm>
            <a:off x="755650" y="955675"/>
            <a:ext cx="6911975" cy="6048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黑虎掏心！泰山压顶！双龙抢珠！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43" name="矩形 2"/>
          <p:cNvSpPr/>
          <p:nvPr/>
        </p:nvSpPr>
        <p:spPr>
          <a:xfrm>
            <a:off x="755650" y="3119438"/>
            <a:ext cx="6911975" cy="6048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咚锵咚锵咚咚锵！咚咚锵！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44" name="矩形 3"/>
          <p:cNvSpPr/>
          <p:nvPr/>
        </p:nvSpPr>
        <p:spPr>
          <a:xfrm>
            <a:off x="755650" y="1674813"/>
            <a:ext cx="1800225" cy="585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排比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45" name="矩形 4"/>
          <p:cNvSpPr/>
          <p:nvPr/>
        </p:nvSpPr>
        <p:spPr>
          <a:xfrm>
            <a:off x="1979613" y="1668463"/>
            <a:ext cx="6408737" cy="1238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2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生动形象地再现了竹节人打斗的精彩场面，句式工整，有气势。</a:t>
            </a:r>
            <a:endParaRPr lang="en-US" altLang="zh-CN" sz="32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46" name="矩形 5"/>
          <p:cNvSpPr/>
          <p:nvPr/>
        </p:nvSpPr>
        <p:spPr>
          <a:xfrm>
            <a:off x="755650" y="3795713"/>
            <a:ext cx="2232025" cy="585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拟声词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47" name="矩形 6"/>
          <p:cNvSpPr/>
          <p:nvPr/>
        </p:nvSpPr>
        <p:spPr>
          <a:xfrm>
            <a:off x="2339975" y="3795713"/>
            <a:ext cx="6192838" cy="585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渲染了斗竹节人场面的热烈气氛。</a:t>
            </a:r>
            <a:endParaRPr lang="en-US" altLang="zh-CN" sz="32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48" name="标题 7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fill="hold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 fill="hold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 fill="hold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fill="hold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 fill="hold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nimBg="1"/>
      <p:bldP spid="35843" grpId="0" animBg="1"/>
      <p:bldP spid="35844" grpId="0" animBg="1"/>
      <p:bldP spid="35845" grpId="0" animBg="1"/>
      <p:bldP spid="35846" grpId="0" animBg="1"/>
      <p:bldP spid="3584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37891" name="矩形 2"/>
          <p:cNvSpPr>
            <a:spLocks noChangeArrowheads="1"/>
          </p:cNvSpPr>
          <p:nvPr/>
        </p:nvSpPr>
        <p:spPr bwMode="auto">
          <a:xfrm>
            <a:off x="1042988" y="1276350"/>
            <a:ext cx="7170737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下课时，教室里摆开场子，吸引了一圈黑脑袋，攒着观战，还跺脚拍手，咋咋呼呼，好不热闹。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68" name="矩形 4"/>
          <p:cNvSpPr/>
          <p:nvPr/>
        </p:nvSpPr>
        <p:spPr>
          <a:xfrm>
            <a:off x="1128713" y="1995488"/>
            <a:ext cx="2089150" cy="503237"/>
          </a:xfrm>
          <a:prstGeom prst="rect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69" name="矩形 5"/>
          <p:cNvSpPr/>
          <p:nvPr/>
        </p:nvSpPr>
        <p:spPr>
          <a:xfrm>
            <a:off x="3548063" y="2000250"/>
            <a:ext cx="863600" cy="503238"/>
          </a:xfrm>
          <a:prstGeom prst="rect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70" name="矩形 6"/>
          <p:cNvSpPr/>
          <p:nvPr/>
        </p:nvSpPr>
        <p:spPr>
          <a:xfrm>
            <a:off x="6011863" y="2003425"/>
            <a:ext cx="1655762" cy="503238"/>
          </a:xfrm>
          <a:prstGeom prst="rect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71" name="矩形 8"/>
          <p:cNvSpPr/>
          <p:nvPr/>
        </p:nvSpPr>
        <p:spPr>
          <a:xfrm>
            <a:off x="1143000" y="2640013"/>
            <a:ext cx="1655763" cy="503237"/>
          </a:xfrm>
          <a:prstGeom prst="rect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72" name="矩形 9"/>
          <p:cNvSpPr>
            <a:spLocks noChangeArrowheads="1"/>
          </p:cNvSpPr>
          <p:nvPr/>
        </p:nvSpPr>
        <p:spPr bwMode="auto">
          <a:xfrm>
            <a:off x="1168400" y="3435350"/>
            <a:ext cx="7343775" cy="11953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3399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3200" b="1">
                <a:solidFill>
                  <a:srgbClr val="0070C0"/>
                </a:solidFill>
                <a:latin typeface="宋体" panose="02010600030101010101" pitchFamily="2" charset="-122"/>
              </a:rPr>
              <a:t>一系列词语把同学们观看斗竹节人的热切和投入写得十分生动。</a:t>
            </a:r>
            <a:endParaRPr lang="en-US" altLang="zh-CN" sz="32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sp>
        <p:nvSpPr>
          <p:cNvPr id="36873" name="矩形 10"/>
          <p:cNvSpPr/>
          <p:nvPr/>
        </p:nvSpPr>
        <p:spPr>
          <a:xfrm>
            <a:off x="4803775" y="1406525"/>
            <a:ext cx="1655763" cy="503238"/>
          </a:xfrm>
          <a:prstGeom prst="rect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 fill="hold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 fill="hold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 fill="hold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  <p:bldP spid="36869" grpId="0" animBg="1"/>
      <p:bldP spid="36870" grpId="0" animBg="1"/>
      <p:bldP spid="36871" grpId="0" animBg="1"/>
      <p:bldP spid="36872" grpId="0" animBg="1"/>
      <p:bldP spid="3687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38915" name="TextBox 5"/>
          <p:cNvSpPr>
            <a:spLocks noChangeArrowheads="1"/>
          </p:cNvSpPr>
          <p:nvPr/>
        </p:nvSpPr>
        <p:spPr bwMode="auto">
          <a:xfrm>
            <a:off x="971550" y="904875"/>
            <a:ext cx="23590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侧面描写</a:t>
            </a:r>
            <a:endParaRPr lang="zh-CN" altLang="en-US" sz="3200" b="1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892" name="矩形 6"/>
          <p:cNvSpPr/>
          <p:nvPr/>
        </p:nvSpPr>
        <p:spPr>
          <a:xfrm>
            <a:off x="971550" y="1558925"/>
            <a:ext cx="7632700" cy="3276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上课了，意兴依然不减，手痒痒的，将课本竖在面前当屏风，跟同桌在课桌上又搏将起来，这会儿，嘴里不便咚锵。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偏偏后面的同学不知趣，看得入了迷，伸长脖子，恨不能从我们肩膀上探过来，被那虎视眈眈的老师看出了破绽。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893" name="TextBox 5"/>
          <p:cNvSpPr/>
          <p:nvPr/>
        </p:nvSpPr>
        <p:spPr>
          <a:xfrm>
            <a:off x="3208338" y="922338"/>
            <a:ext cx="4897437" cy="603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>
                <a:solidFill>
                  <a:srgbClr val="0070C0"/>
                </a:solidFill>
                <a:latin typeface="宋体" panose="02010600030101010101" pitchFamily="2" charset="-122"/>
              </a:rPr>
              <a:t>上课也依然意兴不减。</a:t>
            </a:r>
            <a:endParaRPr lang="zh-CN" altLang="en-US" sz="32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/>
      <p:bldP spid="3789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38915" name="矩形 6"/>
          <p:cNvSpPr/>
          <p:nvPr/>
        </p:nvSpPr>
        <p:spPr>
          <a:xfrm>
            <a:off x="871538" y="884238"/>
            <a:ext cx="7632700" cy="29686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下课后，眼巴巴看别的同学重新开战，玩得欢，不禁沮丧得要命，便一起悄悄溜到办公室窗户下的冬青丛里转悠，希望老师能像往常一样，把没收的东西扯散了，随手扔出窗外。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16" name="TextBox 5"/>
          <p:cNvSpPr/>
          <p:nvPr/>
        </p:nvSpPr>
        <p:spPr>
          <a:xfrm>
            <a:off x="871538" y="3821113"/>
            <a:ext cx="7569200" cy="11953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3399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3200" b="1">
                <a:solidFill>
                  <a:srgbClr val="0070C0"/>
                </a:solidFill>
                <a:latin typeface="宋体" panose="02010600030101010101" pitchFamily="2" charset="-122"/>
              </a:rPr>
              <a:t>竹节人被没收后“我”沮丧透顶、希望找回竹节人。</a:t>
            </a:r>
            <a:endParaRPr lang="zh-CN" altLang="en-US" sz="32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nimBg="1"/>
      <p:bldP spid="3891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31013" y="3581400"/>
            <a:ext cx="2201862" cy="156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TextBox 5"/>
          <p:cNvSpPr/>
          <p:nvPr/>
        </p:nvSpPr>
        <p:spPr>
          <a:xfrm>
            <a:off x="628650" y="2425700"/>
            <a:ext cx="7056438" cy="17859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默读课文，同桌之间互相讲一讲老师和竹节人的故事。试着把故事的起因、经过、结果讲清楚。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39940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40965" name="TextBox 5"/>
          <p:cNvSpPr>
            <a:spLocks noChangeArrowheads="1"/>
          </p:cNvSpPr>
          <p:nvPr/>
        </p:nvSpPr>
        <p:spPr bwMode="auto">
          <a:xfrm>
            <a:off x="652463" y="1058863"/>
            <a:ext cx="770572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70C0"/>
                </a:solidFill>
                <a:latin typeface="宋体" panose="02010600030101010101" pitchFamily="2" charset="-122"/>
              </a:rPr>
              <a:t>任务三阅读目的：</a:t>
            </a:r>
            <a:endParaRPr lang="en-US" altLang="zh-CN" sz="3200" b="1">
              <a:solidFill>
                <a:srgbClr val="0070C0"/>
              </a:solidFill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latin typeface="宋体" panose="02010600030101010101" pitchFamily="2" charset="-122"/>
              </a:rPr>
              <a:t>    </a:t>
            </a:r>
            <a:r>
              <a:rPr lang="zh-CN" altLang="en-US" sz="3200" b="1">
                <a:latin typeface="宋体" panose="02010600030101010101" pitchFamily="2" charset="-122"/>
              </a:rPr>
              <a:t>讲讲老师和竹节人的故事。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矩形 1"/>
          <p:cNvSpPr/>
          <p:nvPr/>
        </p:nvSpPr>
        <p:spPr>
          <a:xfrm>
            <a:off x="755650" y="1276350"/>
            <a:ext cx="7632700" cy="35591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上课了，意兴依然不减，手痒痒的，将课本竖在面前当屏风，跟同桌在课桌上又搏将起来，这会儿，嘴里不便咚锵。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偏偏后面的同学不知趣，看得入了迷，伸长脖子，恨不能从我们肩膀上探过来，被那虎视眈眈的老师看出了破绽。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63" name="矩形 6"/>
          <p:cNvSpPr/>
          <p:nvPr/>
        </p:nvSpPr>
        <p:spPr>
          <a:xfrm>
            <a:off x="3671888" y="606425"/>
            <a:ext cx="1800225" cy="6048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起 因</a:t>
            </a:r>
            <a:endParaRPr lang="en-US" altLang="zh-CN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964" name="标题 2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nimBg="1"/>
      <p:bldP spid="4096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矩形 3"/>
          <p:cNvSpPr>
            <a:spLocks noChangeArrowheads="1"/>
          </p:cNvSpPr>
          <p:nvPr/>
        </p:nvSpPr>
        <p:spPr bwMode="auto">
          <a:xfrm>
            <a:off x="971550" y="1677988"/>
            <a:ext cx="7345363" cy="17875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3399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3200" b="1" dirty="0">
                <a:solidFill>
                  <a:srgbClr val="0070C0"/>
                </a:solidFill>
                <a:latin typeface="宋体" panose="02010600030101010101" pitchFamily="2" charset="-122"/>
              </a:rPr>
              <a:t>竹节人对学生的吸引力很大，即使上课了也要偷偷地玩，也体现出孩子们爱玩的天性，充满童真童趣。</a:t>
            </a:r>
            <a:endParaRPr lang="en-US" altLang="zh-CN" sz="3200" b="1" dirty="0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sp>
        <p:nvSpPr>
          <p:cNvPr id="41987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/>
          <p:cNvSpPr/>
          <p:nvPr/>
        </p:nvSpPr>
        <p:spPr>
          <a:xfrm>
            <a:off x="900113" y="1492250"/>
            <a:ext cx="7416800" cy="2038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marL="457200" indent="-457200"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zh-CN" altLang="en-US" sz="3200" b="1">
                <a:latin typeface="宋体" panose="02010600030101010101" pitchFamily="2" charset="-122"/>
              </a:rPr>
              <a:t>读课文，疏通生字词，把不认识的字多读几遍。</a:t>
            </a:r>
            <a:endParaRPr lang="en-US" altLang="zh-CN" sz="3200" b="1">
              <a:latin typeface="宋体" panose="02010600030101010101" pitchFamily="2" charset="-122"/>
            </a:endParaRPr>
          </a:p>
          <a:p>
            <a:pPr marL="457200" indent="-45720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zh-CN" altLang="en-US" sz="3200" b="1">
                <a:latin typeface="宋体" panose="02010600030101010101" pitchFamily="2" charset="-122"/>
              </a:rPr>
              <a:t>说说文章主要写了哪几方面的内容？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6147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初读课文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矩形 1"/>
          <p:cNvSpPr/>
          <p:nvPr/>
        </p:nvSpPr>
        <p:spPr>
          <a:xfrm>
            <a:off x="755650" y="1630363"/>
            <a:ext cx="7704138" cy="29686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老师大步流星走过来，怒气冲冲伸手一拂，“屏风”颓然倒了，一切秘密暴露无遗。不消说，费了许多功夫做出来的，建立了赫赫伟绩，鏖战犹酣的两个竹节人被一把抓去。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011" name="标题 5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43012" name="矩形 6"/>
          <p:cNvSpPr/>
          <p:nvPr/>
        </p:nvSpPr>
        <p:spPr>
          <a:xfrm>
            <a:off x="2493963" y="1709738"/>
            <a:ext cx="1657350" cy="503237"/>
          </a:xfrm>
          <a:prstGeom prst="rect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3" name="矩形 7"/>
          <p:cNvSpPr/>
          <p:nvPr/>
        </p:nvSpPr>
        <p:spPr>
          <a:xfrm>
            <a:off x="5724525" y="1690688"/>
            <a:ext cx="1655763" cy="503237"/>
          </a:xfrm>
          <a:prstGeom prst="rect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4" name="矩形 8"/>
          <p:cNvSpPr/>
          <p:nvPr/>
        </p:nvSpPr>
        <p:spPr>
          <a:xfrm>
            <a:off x="3708400" y="671513"/>
            <a:ext cx="2755900" cy="6048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经 过</a:t>
            </a:r>
            <a:endParaRPr lang="en-US" altLang="zh-CN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 fill="hold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 fill="hold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nimBg="1"/>
      <p:bldP spid="43012" grpId="0" animBg="1"/>
      <p:bldP spid="43013" grpId="0" animBg="1"/>
      <p:bldP spid="4301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矩形 4"/>
          <p:cNvSpPr/>
          <p:nvPr/>
        </p:nvSpPr>
        <p:spPr>
          <a:xfrm>
            <a:off x="900113" y="1231900"/>
            <a:ext cx="7721600" cy="2235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    只见老师在他自己的办公桌上，玩着刚才收去的那竹节人。双手在抽屉里扯着线，嘴里念念有词，全神贯注，忘乎所以，一点儿也没注意到我们在偷看。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035" name="矩形 5"/>
          <p:cNvSpPr>
            <a:spLocks noChangeArrowheads="1"/>
          </p:cNvSpPr>
          <p:nvPr/>
        </p:nvSpPr>
        <p:spPr bwMode="auto">
          <a:xfrm>
            <a:off x="981075" y="3527425"/>
            <a:ext cx="7559675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 b="1">
                <a:solidFill>
                  <a:srgbClr val="003399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3000" b="1">
                <a:solidFill>
                  <a:srgbClr val="0070C0"/>
                </a:solidFill>
                <a:latin typeface="宋体" panose="02010600030101010101" pitchFamily="2" charset="-122"/>
              </a:rPr>
              <a:t>通过对老师的动作、神态描写，表现了老师对竹节人的喜爱。</a:t>
            </a:r>
            <a:endParaRPr lang="en-US" altLang="zh-CN" sz="30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cxnSp>
        <p:nvCxnSpPr>
          <p:cNvPr id="45060" name="直接连接符 8"/>
          <p:cNvCxnSpPr>
            <a:cxnSpLocks noChangeShapeType="1"/>
          </p:cNvCxnSpPr>
          <p:nvPr/>
        </p:nvCxnSpPr>
        <p:spPr bwMode="auto">
          <a:xfrm>
            <a:off x="4389438" y="2355850"/>
            <a:ext cx="3671887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1" name="直接连接符 10"/>
          <p:cNvCxnSpPr>
            <a:cxnSpLocks noChangeShapeType="1"/>
          </p:cNvCxnSpPr>
          <p:nvPr/>
        </p:nvCxnSpPr>
        <p:spPr bwMode="auto">
          <a:xfrm>
            <a:off x="981075" y="2932113"/>
            <a:ext cx="2287588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2" name="直接连接符 13"/>
          <p:cNvCxnSpPr>
            <a:cxnSpLocks noChangeShapeType="1"/>
          </p:cNvCxnSpPr>
          <p:nvPr/>
        </p:nvCxnSpPr>
        <p:spPr bwMode="auto">
          <a:xfrm>
            <a:off x="3779838" y="2932113"/>
            <a:ext cx="3348037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39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44040" name="矩形 9"/>
          <p:cNvSpPr/>
          <p:nvPr/>
        </p:nvSpPr>
        <p:spPr>
          <a:xfrm>
            <a:off x="3708400" y="627063"/>
            <a:ext cx="2755900" cy="6048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 果</a:t>
            </a:r>
            <a:endParaRPr lang="en-US" altLang="zh-CN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 fill="hold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 fill="hold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 fill="hold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 fill="hold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nimBg="1"/>
      <p:bldP spid="44035" grpId="0" animBg="1"/>
      <p:bldP spid="4404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矩形 1"/>
          <p:cNvSpPr>
            <a:spLocks noChangeArrowheads="1"/>
          </p:cNvSpPr>
          <p:nvPr/>
        </p:nvSpPr>
        <p:spPr bwMode="auto">
          <a:xfrm>
            <a:off x="468313" y="915988"/>
            <a:ext cx="8297862" cy="320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 他脸上的神情，跟我们玩得入迷时一模一样。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于是，我跟同桌相视一笑，虽两手空空，但心满意足，轻手轻脚地溜了。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方才的那份小小的怨恨和沮丧化为乌有。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059" name="TextBox 5"/>
          <p:cNvSpPr/>
          <p:nvPr/>
        </p:nvSpPr>
        <p:spPr>
          <a:xfrm>
            <a:off x="539750" y="4117975"/>
            <a:ext cx="7975600" cy="6826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    试着分析作者为什么这么说呢？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45060" name="标题 3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矩形 1"/>
          <p:cNvSpPr>
            <a:spLocks noChangeArrowheads="1"/>
          </p:cNvSpPr>
          <p:nvPr/>
        </p:nvSpPr>
        <p:spPr bwMode="auto">
          <a:xfrm>
            <a:off x="827088" y="1131888"/>
            <a:ext cx="7559675" cy="29686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3399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3200" b="1" dirty="0">
                <a:solidFill>
                  <a:srgbClr val="0070C0"/>
                </a:solidFill>
                <a:latin typeface="宋体" panose="02010600030101010101" pitchFamily="2" charset="-122"/>
              </a:rPr>
              <a:t>因为我们发现了老师也很爱玩竹节人，说明老师也是“我们”的同路人，所以对老师没收竹节人的怨恨和找不到竹节人的沮丧立刻就消失了，由此也表现了童心的纯真与美好。</a:t>
            </a:r>
            <a:endParaRPr lang="en-US" altLang="zh-CN" sz="3200" b="1" dirty="0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sp>
        <p:nvSpPr>
          <p:cNvPr id="46083" name="标题 2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品读课文</a:t>
            </a:r>
            <a:endParaRPr lang="zh-CN" altLang="en-US" sz="3200" b="1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文本框 4"/>
          <p:cNvSpPr/>
          <p:nvPr/>
        </p:nvSpPr>
        <p:spPr>
          <a:xfrm>
            <a:off x="592138" y="1916113"/>
            <a:ext cx="660400" cy="1651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eaVer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竹节人</a:t>
            </a:r>
            <a:endParaRPr lang="zh-CN" altLang="en-US" sz="32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131" name="左大括号 3"/>
          <p:cNvSpPr>
            <a:spLocks noChangeArrowheads="1"/>
          </p:cNvSpPr>
          <p:nvPr/>
        </p:nvSpPr>
        <p:spPr bwMode="auto">
          <a:xfrm>
            <a:off x="1254125" y="1268413"/>
            <a:ext cx="249238" cy="3173412"/>
          </a:xfrm>
          <a:prstGeom prst="leftBrace">
            <a:avLst>
              <a:gd name="adj1" fmla="val 56235"/>
              <a:gd name="adj2" fmla="val 50000"/>
            </a:avLst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 sz="1600">
              <a:solidFill>
                <a:srgbClr val="FFCC99"/>
              </a:solidFill>
              <a:latin typeface="Arial" panose="020B0604020202020204" pitchFamily="34" charset="0"/>
            </a:endParaRPr>
          </a:p>
        </p:txBody>
      </p:sp>
      <p:sp>
        <p:nvSpPr>
          <p:cNvPr id="47108" name="文本框 4"/>
          <p:cNvSpPr/>
          <p:nvPr/>
        </p:nvSpPr>
        <p:spPr>
          <a:xfrm>
            <a:off x="1476375" y="1131888"/>
            <a:ext cx="4454525" cy="5683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制作竹节人的过程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109" name="文本框 5"/>
          <p:cNvSpPr/>
          <p:nvPr/>
        </p:nvSpPr>
        <p:spPr>
          <a:xfrm>
            <a:off x="1450975" y="1916113"/>
            <a:ext cx="2644775" cy="11953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竹节人给人们带来的乐趣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110" name="文本框 6"/>
          <p:cNvSpPr/>
          <p:nvPr/>
        </p:nvSpPr>
        <p:spPr>
          <a:xfrm>
            <a:off x="1436688" y="3738563"/>
            <a:ext cx="4479925" cy="5683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老师也喜欢玩竹节人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135" name="左大括号 12"/>
          <p:cNvSpPr>
            <a:spLocks noChangeArrowheads="1"/>
          </p:cNvSpPr>
          <p:nvPr/>
        </p:nvSpPr>
        <p:spPr bwMode="auto">
          <a:xfrm>
            <a:off x="4138613" y="1820863"/>
            <a:ext cx="287337" cy="1544637"/>
          </a:xfrm>
          <a:prstGeom prst="leftBrace">
            <a:avLst>
              <a:gd name="adj1" fmla="val 56370"/>
              <a:gd name="adj2" fmla="val 50000"/>
            </a:avLst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 sz="1600">
              <a:solidFill>
                <a:srgbClr val="FFCC99"/>
              </a:solidFill>
              <a:latin typeface="Arial" panose="020B0604020202020204" pitchFamily="34" charset="0"/>
            </a:endParaRPr>
          </a:p>
        </p:txBody>
      </p:sp>
      <p:sp>
        <p:nvSpPr>
          <p:cNvPr id="47112" name="文本框 13"/>
          <p:cNvSpPr/>
          <p:nvPr/>
        </p:nvSpPr>
        <p:spPr>
          <a:xfrm>
            <a:off x="4381500" y="1671638"/>
            <a:ext cx="2878138" cy="6334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怎样玩竹节人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113" name="文本框 14"/>
          <p:cNvSpPr/>
          <p:nvPr/>
        </p:nvSpPr>
        <p:spPr>
          <a:xfrm>
            <a:off x="4338638" y="2252663"/>
            <a:ext cx="2878137" cy="6334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加工竹节人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114" name="文本框 15"/>
          <p:cNvSpPr/>
          <p:nvPr/>
        </p:nvSpPr>
        <p:spPr>
          <a:xfrm>
            <a:off x="4283075" y="2865438"/>
            <a:ext cx="4176713" cy="635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上课还想着斗竹节人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139" name="左大括号 21"/>
          <p:cNvSpPr>
            <a:spLocks noChangeArrowheads="1"/>
          </p:cNvSpPr>
          <p:nvPr/>
        </p:nvSpPr>
        <p:spPr bwMode="auto">
          <a:xfrm>
            <a:off x="5319713" y="3636963"/>
            <a:ext cx="215900" cy="804862"/>
          </a:xfrm>
          <a:prstGeom prst="leftBrace">
            <a:avLst>
              <a:gd name="adj1" fmla="val 41094"/>
              <a:gd name="adj2" fmla="val 50000"/>
            </a:avLst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 sz="1600">
              <a:solidFill>
                <a:srgbClr val="FFCC99"/>
              </a:solidFill>
              <a:latin typeface="Arial" panose="020B0604020202020204" pitchFamily="34" charset="0"/>
            </a:endParaRPr>
          </a:p>
        </p:txBody>
      </p:sp>
      <p:sp>
        <p:nvSpPr>
          <p:cNvPr id="47116" name="文本框 22"/>
          <p:cNvSpPr/>
          <p:nvPr/>
        </p:nvSpPr>
        <p:spPr>
          <a:xfrm>
            <a:off x="5451475" y="3443288"/>
            <a:ext cx="2878138" cy="6334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没收竹节人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117" name="文本框 23"/>
          <p:cNvSpPr/>
          <p:nvPr/>
        </p:nvSpPr>
        <p:spPr>
          <a:xfrm>
            <a:off x="5468938" y="4017963"/>
            <a:ext cx="2878137" cy="635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自己玩竹节人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118" name="标题 2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结构梳理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 fill="hold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 fill="hold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 fill="hold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 fill="hold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 fill="hold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 fill="hold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 fill="hold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 fill="hold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animBg="1"/>
      <p:bldP spid="47108" grpId="0" animBg="1"/>
      <p:bldP spid="47109" grpId="0" animBg="1"/>
      <p:bldP spid="47110" grpId="0" animBg="1"/>
      <p:bldP spid="48135" grpId="0" animBg="1"/>
      <p:bldP spid="47112" grpId="0" animBg="1"/>
      <p:bldP spid="47113" grpId="0" animBg="1"/>
      <p:bldP spid="47114" grpId="0" animBg="1"/>
      <p:bldP spid="48139" grpId="0" animBg="1"/>
      <p:bldP spid="47116" grpId="0" animBg="1"/>
      <p:bldP spid="4711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3"/>
          <p:cNvSpPr/>
          <p:nvPr/>
        </p:nvSpPr>
        <p:spPr>
          <a:xfrm>
            <a:off x="395288" y="987425"/>
            <a:ext cx="8353425" cy="35591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这篇文章回忆了作者童年时代做竹节人、玩竹节人以及老师没收竹节人却也自己偷偷玩竹节人的情景，表现了童年游戏的乐趣，表达了儿童的喜悦与满足，同时也写出了老师童心未泯的一面，抒发了对老师的亲近与理解，字里行间流露出简易的儿时玩具带来的心灵快乐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131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课堂小结</a:t>
            </a:r>
            <a:endParaRPr lang="zh-CN" altLang="en-US" sz="3200" b="1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圆角矩形 9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1116013" y="3795713"/>
            <a:ext cx="1568450" cy="696912"/>
          </a:xfrm>
          <a:prstGeom prst="roundRect">
            <a:avLst>
              <a:gd name="adj" fmla="val 16667"/>
            </a:avLst>
          </a:prstGeom>
          <a:solidFill>
            <a:srgbClr val="F88646"/>
          </a:solidFill>
          <a:ln w="9525" cap="flat" algn="ctr">
            <a:solidFill>
              <a:srgbClr val="98B954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0" hangingPunct="0"/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拓展一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155" name="圆角矩形 10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003550" y="3795713"/>
            <a:ext cx="1568450" cy="696912"/>
          </a:xfrm>
          <a:prstGeom prst="roundRect">
            <a:avLst>
              <a:gd name="adj" fmla="val 16667"/>
            </a:avLst>
          </a:prstGeom>
          <a:solidFill>
            <a:srgbClr val="236450"/>
          </a:solidFill>
          <a:ln w="9525" cap="flat" algn="ctr">
            <a:solidFill>
              <a:srgbClr val="46AAC5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0" hangingPunct="0"/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拓展二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156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拓展延伸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圆角矩形 6"/>
          <p:cNvSpPr/>
          <p:nvPr/>
        </p:nvSpPr>
        <p:spPr>
          <a:xfrm>
            <a:off x="411163" y="411163"/>
            <a:ext cx="1568450" cy="696912"/>
          </a:xfrm>
          <a:prstGeom prst="roundRect">
            <a:avLst/>
          </a:prstGeom>
          <a:solidFill>
            <a:srgbClr val="F88646"/>
          </a:solidFill>
          <a:ln w="9525" cap="flat" cmpd="sng" algn="ctr">
            <a:solidFill>
              <a:srgbClr val="98B954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拓展一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203" name="图片 8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95938" y="1779588"/>
            <a:ext cx="3168650" cy="213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4" name="图片 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6275" y="1487488"/>
            <a:ext cx="1628775" cy="25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51205" name="图片 1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0950" y="1528763"/>
            <a:ext cx="3074988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fill="hold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 fill="hold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文本框 2"/>
          <p:cNvSpPr/>
          <p:nvPr/>
        </p:nvSpPr>
        <p:spPr>
          <a:xfrm>
            <a:off x="611188" y="484188"/>
            <a:ext cx="7993062" cy="39703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000" b="1">
                <a:solidFill>
                  <a:srgbClr val="FF0000"/>
                </a:solidFill>
                <a:latin typeface="宋体" panose="02010600030101010101" pitchFamily="2" charset="-122"/>
              </a:rPr>
              <a:t>木偶玩具</a:t>
            </a:r>
            <a:endParaRPr lang="en-US" altLang="zh-CN" sz="30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3000" b="1">
                <a:latin typeface="宋体" panose="02010600030101010101" pitchFamily="2" charset="-122"/>
              </a:rPr>
              <a:t>    木偶玩具是以杂木车成圆柱体、球体或半球体，运用变相夸张的艺术手法，加以雕刻、拼接、彩绘和装饰而成的人物玩具。具有简洁、明快、生动、传神的特点。产品分为民族娃娃、神话人物、戏剧人物、寓言人物及现代人物五类，而以少数民族姑娘和儿童形象居多。</a:t>
            </a:r>
            <a:endParaRPr lang="zh-CN" altLang="en-US" sz="3000" b="1">
              <a:latin typeface="宋体" panose="02010600030101010101" pitchFamily="2" charset="-122"/>
            </a:endParaRPr>
          </a:p>
        </p:txBody>
      </p:sp>
      <p:sp>
        <p:nvSpPr>
          <p:cNvPr id="51203" name="圆角矩形 8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7667625" y="4352925"/>
            <a:ext cx="1177925" cy="633413"/>
          </a:xfrm>
          <a:prstGeom prst="roundRect">
            <a:avLst>
              <a:gd name="adj" fmla="val 16667"/>
            </a:avLst>
          </a:prstGeom>
          <a:solidFill>
            <a:srgbClr val="F88646"/>
          </a:solidFill>
          <a:ln w="9525" cap="flat" algn="ctr">
            <a:solidFill>
              <a:srgbClr val="98B954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0" hangingPunct="0"/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返回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矩形 6"/>
          <p:cNvSpPr/>
          <p:nvPr/>
        </p:nvSpPr>
        <p:spPr>
          <a:xfrm>
            <a:off x="539750" y="555625"/>
            <a:ext cx="8280400" cy="38179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关于童心的名句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花前自笑童心布，更伴群儿竹马嬉。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1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陆游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园中作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夫童心者，绝假纯真，最初一念之本心也。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1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李贽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童心说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游戏是儿童最正当的行为，玩具是儿童的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天使。                      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鲁迅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227" name="圆角矩形 1"/>
          <p:cNvSpPr/>
          <p:nvPr/>
        </p:nvSpPr>
        <p:spPr>
          <a:xfrm>
            <a:off x="411163" y="339725"/>
            <a:ext cx="1568450" cy="696913"/>
          </a:xfrm>
          <a:prstGeom prst="roundRect">
            <a:avLst/>
          </a:prstGeom>
          <a:solidFill>
            <a:srgbClr val="236450"/>
          </a:solidFill>
          <a:ln w="9525" cap="flat" cmpd="sng" algn="ctr">
            <a:solidFill>
              <a:srgbClr val="46AAC5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拓展二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228" name="圆角矩形 2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7667625" y="4344988"/>
            <a:ext cx="1177925" cy="633412"/>
          </a:xfrm>
          <a:prstGeom prst="roundRect">
            <a:avLst>
              <a:gd name="adj" fmla="val 16667"/>
            </a:avLst>
          </a:prstGeom>
          <a:solidFill>
            <a:srgbClr val="236450"/>
          </a:solidFill>
          <a:ln w="9525" cap="flat" algn="ctr">
            <a:solidFill>
              <a:srgbClr val="46AAC5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0" hangingPunct="0"/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返回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"/>
          <p:cNvSpPr>
            <a:spLocks noChangeArrowheads="1"/>
          </p:cNvSpPr>
          <p:nvPr/>
        </p:nvSpPr>
        <p:spPr bwMode="auto">
          <a:xfrm>
            <a:off x="630238" y="1425575"/>
            <a:ext cx="7886700" cy="276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豁开   疙瘩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冰棍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橡皮   雕塑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跺脚   颓然   沮丧   趴下   抽屉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威风凛凛   别出心裁   技高一筹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1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初读课文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7172" name="矩形 1"/>
          <p:cNvSpPr/>
          <p:nvPr/>
        </p:nvSpPr>
        <p:spPr>
          <a:xfrm>
            <a:off x="630238" y="1425575"/>
            <a:ext cx="7886700" cy="27606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豁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开   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疙瘩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冰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棍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橡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皮   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雕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塑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跺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脚   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颓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然   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沮丧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趴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下   抽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屉</a:t>
            </a:r>
            <a:endParaRPr lang="en-US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威风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凛凛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   别出心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裁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   技高一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筹</a:t>
            </a:r>
            <a:endParaRPr lang="en-US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3" name="文本框 24"/>
          <p:cNvSpPr/>
          <p:nvPr/>
        </p:nvSpPr>
        <p:spPr>
          <a:xfrm>
            <a:off x="604838" y="1227138"/>
            <a:ext cx="1008062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huō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174" name="文本框 24"/>
          <p:cNvSpPr/>
          <p:nvPr/>
        </p:nvSpPr>
        <p:spPr>
          <a:xfrm>
            <a:off x="2211388" y="1227138"/>
            <a:ext cx="117157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ɡē dɑ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175" name="文本框 24"/>
          <p:cNvSpPr/>
          <p:nvPr/>
        </p:nvSpPr>
        <p:spPr>
          <a:xfrm>
            <a:off x="4287838" y="1227138"/>
            <a:ext cx="1008062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ɡùn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176" name="文本框 24"/>
          <p:cNvSpPr/>
          <p:nvPr/>
        </p:nvSpPr>
        <p:spPr>
          <a:xfrm>
            <a:off x="5210175" y="1227138"/>
            <a:ext cx="117157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xiànɡ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177" name="文本框 24"/>
          <p:cNvSpPr/>
          <p:nvPr/>
        </p:nvSpPr>
        <p:spPr>
          <a:xfrm>
            <a:off x="6921500" y="1258888"/>
            <a:ext cx="100647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diāo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178" name="文本框 24"/>
          <p:cNvSpPr/>
          <p:nvPr/>
        </p:nvSpPr>
        <p:spPr>
          <a:xfrm>
            <a:off x="604838" y="2217738"/>
            <a:ext cx="1008062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duò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179" name="文本框 24"/>
          <p:cNvSpPr/>
          <p:nvPr/>
        </p:nvSpPr>
        <p:spPr>
          <a:xfrm>
            <a:off x="2211388" y="2217738"/>
            <a:ext cx="117157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tuí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180" name="文本框 24"/>
          <p:cNvSpPr/>
          <p:nvPr/>
        </p:nvSpPr>
        <p:spPr>
          <a:xfrm>
            <a:off x="3765550" y="2217738"/>
            <a:ext cx="144462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jǔ sànɡ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181" name="文本框 24"/>
          <p:cNvSpPr/>
          <p:nvPr/>
        </p:nvSpPr>
        <p:spPr>
          <a:xfrm>
            <a:off x="5470525" y="2217738"/>
            <a:ext cx="801688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pā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182" name="文本框 24"/>
          <p:cNvSpPr/>
          <p:nvPr/>
        </p:nvSpPr>
        <p:spPr>
          <a:xfrm>
            <a:off x="7569200" y="2249488"/>
            <a:ext cx="801688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tì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183" name="文本框 24"/>
          <p:cNvSpPr/>
          <p:nvPr/>
        </p:nvSpPr>
        <p:spPr>
          <a:xfrm>
            <a:off x="1403350" y="3179763"/>
            <a:ext cx="1655763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lǐn lǐn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184" name="文本框 24"/>
          <p:cNvSpPr/>
          <p:nvPr/>
        </p:nvSpPr>
        <p:spPr>
          <a:xfrm>
            <a:off x="4479925" y="3179763"/>
            <a:ext cx="117157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cái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185" name="文本框 24"/>
          <p:cNvSpPr/>
          <p:nvPr/>
        </p:nvSpPr>
        <p:spPr>
          <a:xfrm>
            <a:off x="6875463" y="3179763"/>
            <a:ext cx="117157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chóu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8210" name="文本框 2"/>
          <p:cNvSpPr>
            <a:spLocks noChangeArrowheads="1"/>
          </p:cNvSpPr>
          <p:nvPr/>
        </p:nvSpPr>
        <p:spPr bwMode="auto">
          <a:xfrm>
            <a:off x="3743325" y="585788"/>
            <a:ext cx="16573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3200" b="1"/>
              <a:t>我会读</a:t>
            </a:r>
            <a:endParaRPr lang="zh-CN" altLang="en-US" sz="32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3" grpId="0" animBg="1"/>
      <p:bldP spid="7173" grpId="1" animBg="1"/>
      <p:bldP spid="7174" grpId="0" animBg="1"/>
      <p:bldP spid="7174" grpId="1" animBg="1"/>
      <p:bldP spid="7175" grpId="0" animBg="1"/>
      <p:bldP spid="7175" grpId="1" animBg="1"/>
      <p:bldP spid="7176" grpId="0" animBg="1"/>
      <p:bldP spid="7176" grpId="1" animBg="1"/>
      <p:bldP spid="7177" grpId="0" animBg="1"/>
      <p:bldP spid="7177" grpId="1" animBg="1"/>
      <p:bldP spid="7178" grpId="0" animBg="1"/>
      <p:bldP spid="7178" grpId="1" animBg="1"/>
      <p:bldP spid="7179" grpId="0" animBg="1"/>
      <p:bldP spid="7179" grpId="1" animBg="1"/>
      <p:bldP spid="7180" grpId="0" animBg="1"/>
      <p:bldP spid="7180" grpId="1" animBg="1"/>
      <p:bldP spid="7181" grpId="0" animBg="1"/>
      <p:bldP spid="7181" grpId="1" animBg="1"/>
      <p:bldP spid="7182" grpId="0" animBg="1"/>
      <p:bldP spid="7182" grpId="1" animBg="1"/>
      <p:bldP spid="7183" grpId="0" animBg="1"/>
      <p:bldP spid="7183" grpId="1" animBg="1"/>
      <p:bldP spid="7184" grpId="0" animBg="1"/>
      <p:bldP spid="7184" grpId="1" animBg="1"/>
      <p:bldP spid="7185" grpId="0" animBg="1"/>
      <p:bldP spid="7185" grpId="1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矩形 1"/>
          <p:cNvSpPr/>
          <p:nvPr/>
        </p:nvSpPr>
        <p:spPr>
          <a:xfrm>
            <a:off x="1485900" y="1708150"/>
            <a:ext cx="6840538" cy="2562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>
                <a:latin typeface="宋体" panose="02010600030101010101" pitchFamily="2" charset="-122"/>
              </a:rPr>
              <a:t>1.</a:t>
            </a:r>
            <a:r>
              <a:rPr lang="zh-CN" altLang="en-US" sz="3200" b="1">
                <a:latin typeface="宋体" panose="02010600030101010101" pitchFamily="2" charset="-122"/>
              </a:rPr>
              <a:t>弟弟</a:t>
            </a:r>
            <a:r>
              <a:rPr lang="en-US" altLang="zh-CN" sz="3200" b="1">
                <a:latin typeface="宋体" panose="02010600030101010101" pitchFamily="2" charset="-122"/>
              </a:rPr>
              <a:t>jǔ sànɡ</a:t>
            </a:r>
            <a:r>
              <a:rPr lang="zh-CN" altLang="en-US" sz="3200" b="1">
                <a:latin typeface="宋体" panose="02010600030101010101" pitchFamily="2" charset="-122"/>
              </a:rPr>
              <a:t>（     ）地</a:t>
            </a:r>
            <a:r>
              <a:rPr lang="en-US" altLang="zh-CN" sz="3200" b="1">
                <a:latin typeface="宋体" panose="02010600030101010101" pitchFamily="2" charset="-122"/>
              </a:rPr>
              <a:t>pā</a:t>
            </a:r>
            <a:r>
              <a:rPr lang="zh-CN" altLang="en-US" sz="3200" b="1">
                <a:latin typeface="宋体" panose="02010600030101010101" pitchFamily="2" charset="-122"/>
              </a:rPr>
              <a:t>（   ）</a:t>
            </a:r>
            <a:endParaRPr lang="en-US" altLang="zh-CN" sz="3200" b="1">
              <a:latin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200" b="1">
                <a:latin typeface="宋体" panose="02010600030101010101" pitchFamily="2" charset="-122"/>
              </a:rPr>
              <a:t>  </a:t>
            </a:r>
            <a:r>
              <a:rPr lang="zh-CN" altLang="en-US" sz="3200" b="1">
                <a:latin typeface="宋体" panose="02010600030101010101" pitchFamily="2" charset="-122"/>
              </a:rPr>
              <a:t>在床上。</a:t>
            </a:r>
            <a:endParaRPr lang="zh-CN" altLang="en-US" sz="3200" b="1">
              <a:latin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200" b="1">
                <a:latin typeface="宋体" panose="02010600030101010101" pitchFamily="2" charset="-122"/>
              </a:rPr>
              <a:t>2.</a:t>
            </a:r>
            <a:r>
              <a:rPr lang="zh-CN" altLang="en-US" sz="3200" b="1">
                <a:latin typeface="宋体" panose="02010600030101010101" pitchFamily="2" charset="-122"/>
              </a:rPr>
              <a:t>这根</a:t>
            </a:r>
            <a:r>
              <a:rPr lang="en-US" altLang="zh-CN" sz="3200" b="1">
                <a:latin typeface="宋体" panose="02010600030101010101" pitchFamily="2" charset="-122"/>
              </a:rPr>
              <a:t>mù ɡùn</a:t>
            </a:r>
            <a:r>
              <a:rPr lang="zh-CN" altLang="en-US" sz="3200" b="1">
                <a:latin typeface="宋体" panose="02010600030101010101" pitchFamily="2" charset="-122"/>
              </a:rPr>
              <a:t>（     ）上有一个大</a:t>
            </a:r>
            <a:endParaRPr lang="en-US" altLang="zh-CN" sz="3200" b="1">
              <a:latin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200" b="1">
                <a:latin typeface="宋体" panose="02010600030101010101" pitchFamily="2" charset="-122"/>
              </a:rPr>
              <a:t>  ɡē dɑ</a:t>
            </a:r>
            <a:r>
              <a:rPr lang="zh-CN" altLang="en-US" sz="3200" b="1">
                <a:latin typeface="宋体" panose="02010600030101010101" pitchFamily="2" charset="-122"/>
              </a:rPr>
              <a:t>（     ）。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54275" name="矩形 1"/>
          <p:cNvSpPr>
            <a:spLocks noChangeArrowheads="1"/>
          </p:cNvSpPr>
          <p:nvPr/>
        </p:nvSpPr>
        <p:spPr bwMode="auto">
          <a:xfrm>
            <a:off x="620713" y="1090613"/>
            <a:ext cx="7345362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一、看拼音，写字词</a:t>
            </a:r>
            <a:r>
              <a:rPr lang="zh-CN" altLang="zh-CN" sz="3200" b="1">
                <a:latin typeface="宋体" panose="02010600030101010101" pitchFamily="2" charset="-122"/>
              </a:rPr>
              <a:t>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53252" name="文本框 15"/>
          <p:cNvSpPr/>
          <p:nvPr/>
        </p:nvSpPr>
        <p:spPr>
          <a:xfrm>
            <a:off x="4652963" y="1755775"/>
            <a:ext cx="11525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沮丧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3253" name="文本框 16"/>
          <p:cNvSpPr/>
          <p:nvPr/>
        </p:nvSpPr>
        <p:spPr>
          <a:xfrm>
            <a:off x="7353300" y="1728788"/>
            <a:ext cx="649288" cy="585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趴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3254" name="文本框 17"/>
          <p:cNvSpPr/>
          <p:nvPr/>
        </p:nvSpPr>
        <p:spPr>
          <a:xfrm>
            <a:off x="4437063" y="3024188"/>
            <a:ext cx="11525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木棍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3255" name="文本框 18"/>
          <p:cNvSpPr/>
          <p:nvPr/>
        </p:nvSpPr>
        <p:spPr>
          <a:xfrm>
            <a:off x="3419475" y="3646488"/>
            <a:ext cx="1152525" cy="585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疙瘩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3256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随堂练习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 animBg="1"/>
      <p:bldP spid="53253" grpId="0" animBg="1"/>
      <p:bldP spid="53254" grpId="0" animBg="1"/>
      <p:bldP spid="5325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矩形 1"/>
          <p:cNvSpPr>
            <a:spLocks noChangeArrowheads="1"/>
          </p:cNvSpPr>
          <p:nvPr/>
        </p:nvSpPr>
        <p:spPr bwMode="auto">
          <a:xfrm>
            <a:off x="1492250" y="1635125"/>
            <a:ext cx="6840538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>
                <a:latin typeface="宋体" panose="02010600030101010101" pitchFamily="2" charset="-122"/>
              </a:rPr>
              <a:t>1.</a:t>
            </a:r>
            <a:r>
              <a:rPr lang="zh-CN" altLang="en-US" sz="3200" b="1">
                <a:latin typeface="宋体" panose="02010600030101010101" pitchFamily="2" charset="-122"/>
              </a:rPr>
              <a:t>威风凛凛（</a:t>
            </a:r>
            <a:r>
              <a:rPr lang="en-US" altLang="zh-CN" sz="3200" b="1">
                <a:latin typeface="宋体" panose="02010600030101010101" pitchFamily="2" charset="-122"/>
              </a:rPr>
              <a:t>ABCC</a:t>
            </a:r>
            <a:r>
              <a:rPr lang="zh-CN" altLang="en-US" sz="3200" b="1">
                <a:latin typeface="宋体" panose="02010600030101010101" pitchFamily="2" charset="-122"/>
              </a:rPr>
              <a:t>式）：</a:t>
            </a:r>
            <a:endParaRPr lang="en-US" altLang="zh-CN" sz="3200" b="1">
              <a:latin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200" b="1">
                <a:latin typeface="宋体" panose="02010600030101010101" pitchFamily="2" charset="-122"/>
              </a:rPr>
              <a:t>  __________      __________</a:t>
            </a:r>
            <a:endParaRPr lang="zh-CN" altLang="en-US" sz="3200" b="1">
              <a:latin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200" b="1">
                <a:latin typeface="宋体" panose="02010600030101010101" pitchFamily="2" charset="-122"/>
              </a:rPr>
              <a:t>2.</a:t>
            </a:r>
            <a:r>
              <a:rPr lang="zh-CN" altLang="en-US" sz="3200" b="1">
                <a:latin typeface="宋体" panose="02010600030101010101" pitchFamily="2" charset="-122"/>
              </a:rPr>
              <a:t>呆头呆脑（</a:t>
            </a:r>
            <a:r>
              <a:rPr lang="en-US" altLang="zh-CN" sz="3200" b="1">
                <a:latin typeface="宋体" panose="02010600030101010101" pitchFamily="2" charset="-122"/>
              </a:rPr>
              <a:t>ABAC</a:t>
            </a:r>
            <a:r>
              <a:rPr lang="zh-CN" altLang="en-US" sz="3200" b="1">
                <a:latin typeface="宋体" panose="02010600030101010101" pitchFamily="2" charset="-122"/>
              </a:rPr>
              <a:t>）：</a:t>
            </a:r>
            <a:endParaRPr lang="en-US" altLang="zh-CN" sz="3200" b="1">
              <a:latin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200" b="1">
                <a:latin typeface="宋体" panose="02010600030101010101" pitchFamily="2" charset="-122"/>
              </a:rPr>
              <a:t>  __________      __________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  <p:sp>
        <p:nvSpPr>
          <p:cNvPr id="55299" name="矩形 1"/>
          <p:cNvSpPr>
            <a:spLocks noChangeArrowheads="1"/>
          </p:cNvSpPr>
          <p:nvPr/>
        </p:nvSpPr>
        <p:spPr bwMode="auto">
          <a:xfrm>
            <a:off x="628650" y="963613"/>
            <a:ext cx="7345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二、照样子仿写词语</a:t>
            </a:r>
            <a:r>
              <a:rPr lang="zh-CN" altLang="zh-CN" sz="3200" b="1">
                <a:latin typeface="宋体" panose="02010600030101010101" pitchFamily="2" charset="-122"/>
              </a:rPr>
              <a:t>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54276" name="文本框 3"/>
          <p:cNvSpPr/>
          <p:nvPr/>
        </p:nvSpPr>
        <p:spPr>
          <a:xfrm>
            <a:off x="2139950" y="2276475"/>
            <a:ext cx="2160588" cy="585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忧心忡忡　　　　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4277" name="文本框 4"/>
          <p:cNvSpPr/>
          <p:nvPr/>
        </p:nvSpPr>
        <p:spPr>
          <a:xfrm>
            <a:off x="5453063" y="2254250"/>
            <a:ext cx="21590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小心翼翼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4278" name="文本框 5"/>
          <p:cNvSpPr/>
          <p:nvPr/>
        </p:nvSpPr>
        <p:spPr>
          <a:xfrm>
            <a:off x="1908175" y="3490913"/>
            <a:ext cx="2160588" cy="585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古色古香　　　　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4279" name="文本框 6"/>
          <p:cNvSpPr/>
          <p:nvPr/>
        </p:nvSpPr>
        <p:spPr>
          <a:xfrm>
            <a:off x="5480050" y="3498850"/>
            <a:ext cx="21590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任劳任怨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4280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随堂练习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 animBg="1"/>
      <p:bldP spid="54277" grpId="0" animBg="1"/>
      <p:bldP spid="54278" grpId="0" animBg="1"/>
      <p:bldP spid="54279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文本框 2"/>
          <p:cNvSpPr>
            <a:spLocks noChangeArrowheads="1"/>
          </p:cNvSpPr>
          <p:nvPr/>
        </p:nvSpPr>
        <p:spPr bwMode="auto">
          <a:xfrm>
            <a:off x="647700" y="915988"/>
            <a:ext cx="69659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>
                <a:latin typeface="宋体" panose="02010600030101010101" pitchFamily="2" charset="-122"/>
              </a:rPr>
              <a:t>三、根据课文回答问题。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56323" name="文本框 3"/>
          <p:cNvSpPr>
            <a:spLocks noChangeArrowheads="1"/>
          </p:cNvSpPr>
          <p:nvPr/>
        </p:nvSpPr>
        <p:spPr bwMode="auto">
          <a:xfrm>
            <a:off x="628650" y="1428750"/>
            <a:ext cx="7812088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    只见老师在他自己的办公桌上，玩着刚才收去的那竹节人。</a:t>
            </a:r>
            <a:r>
              <a:rPr lang="zh-CN" altLang="en-US" sz="2800" b="1" u="sng">
                <a:latin typeface="楷体" panose="02010609060101010101" pitchFamily="49" charset="-122"/>
                <a:ea typeface="楷体" panose="02010609060101010101" pitchFamily="49" charset="-122"/>
              </a:rPr>
              <a:t>双手在抽屉里扯着线，嘴里念念有词，全神贯注，忘乎所以，一点儿也没注意到我们在偷看。    </a:t>
            </a:r>
            <a:endParaRPr lang="zh-CN" altLang="en-US" sz="2800" b="1" u="sng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300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随堂练习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56325" name="矩形 1"/>
          <p:cNvSpPr>
            <a:spLocks noChangeArrowheads="1"/>
          </p:cNvSpPr>
          <p:nvPr/>
        </p:nvSpPr>
        <p:spPr bwMode="auto">
          <a:xfrm>
            <a:off x="595313" y="3670300"/>
            <a:ext cx="7737475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宋体" panose="02010600030101010101" pitchFamily="2" charset="-122"/>
              </a:rPr>
              <a:t>    画线句子通过对老师的</a:t>
            </a:r>
            <a:r>
              <a:rPr lang="en-US" altLang="zh-CN" sz="2800" b="1">
                <a:latin typeface="宋体" panose="02010600030101010101" pitchFamily="2" charset="-122"/>
              </a:rPr>
              <a:t>_______</a:t>
            </a:r>
            <a:r>
              <a:rPr lang="zh-CN" altLang="en-US" sz="2800" b="1">
                <a:latin typeface="宋体" panose="02010600030101010101" pitchFamily="2" charset="-122"/>
              </a:rPr>
              <a:t>和</a:t>
            </a:r>
            <a:r>
              <a:rPr lang="en-US" altLang="zh-CN" sz="2800" b="1">
                <a:latin typeface="宋体" panose="02010600030101010101" pitchFamily="2" charset="-122"/>
              </a:rPr>
              <a:t>_______</a:t>
            </a:r>
            <a:r>
              <a:rPr lang="zh-CN" altLang="en-US" sz="2800" b="1">
                <a:latin typeface="宋体" panose="02010600030101010101" pitchFamily="2" charset="-122"/>
              </a:rPr>
              <a:t>描写，表现了</a:t>
            </a:r>
            <a:r>
              <a:rPr lang="en-US" altLang="zh-CN" sz="2800" b="1">
                <a:latin typeface="宋体" panose="02010600030101010101" pitchFamily="2" charset="-122"/>
              </a:rPr>
              <a:t>_____________________</a:t>
            </a:r>
            <a:r>
              <a:rPr lang="zh-CN" altLang="en-US" sz="2800" b="1">
                <a:latin typeface="宋体" panose="02010600030101010101" pitchFamily="2" charset="-122"/>
              </a:rPr>
              <a:t>。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55302" name="文本框 5"/>
          <p:cNvSpPr/>
          <p:nvPr/>
        </p:nvSpPr>
        <p:spPr>
          <a:xfrm>
            <a:off x="5162550" y="3649663"/>
            <a:ext cx="1152525" cy="520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动作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5303" name="文本框 6"/>
          <p:cNvSpPr/>
          <p:nvPr/>
        </p:nvSpPr>
        <p:spPr>
          <a:xfrm>
            <a:off x="6781800" y="3635375"/>
            <a:ext cx="1152525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神态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5304" name="文本框 7"/>
          <p:cNvSpPr/>
          <p:nvPr/>
        </p:nvSpPr>
        <p:spPr>
          <a:xfrm>
            <a:off x="2508250" y="4156075"/>
            <a:ext cx="371157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老师对竹节人的喜爱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 animBg="1"/>
      <p:bldP spid="55303" grpId="0" animBg="1"/>
      <p:bldP spid="55304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矩形 6"/>
          <p:cNvSpPr/>
          <p:nvPr/>
        </p:nvSpPr>
        <p:spPr>
          <a:xfrm>
            <a:off x="1042988" y="2281238"/>
            <a:ext cx="7553325" cy="2378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参考答案：第一个任务是写玩具制作指南，并教别人玩这种玩具。我们可以重点关注与竹节人制作相关的第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自然段，提取出关键信息，尤其是找出制作竹节人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347" name="矩形 4"/>
          <p:cNvSpPr>
            <a:spLocks noChangeArrowheads="1"/>
          </p:cNvSpPr>
          <p:nvPr/>
        </p:nvSpPr>
        <p:spPr bwMode="auto">
          <a:xfrm>
            <a:off x="1042988" y="987425"/>
            <a:ext cx="7754937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为完成三个不同的任务，你是怎样读这篇文章的？和同学交流。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pic>
        <p:nvPicPr>
          <p:cNvPr id="57348" name="图片 1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188" y="1128713"/>
            <a:ext cx="431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5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课后习题参考答案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矩形 2"/>
          <p:cNvSpPr/>
          <p:nvPr/>
        </p:nvSpPr>
        <p:spPr>
          <a:xfrm>
            <a:off x="539750" y="809625"/>
            <a:ext cx="8064500" cy="2378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需要的材料和做法。写玩具制作指南要注意写清楚“制作竹节人要准备什么材料；分为哪几个步骤，每个步骤怎么操作；制作过程中需要提醒大家注意什么”等三个方面。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347" name="矩形 3"/>
          <p:cNvSpPr/>
          <p:nvPr/>
        </p:nvSpPr>
        <p:spPr>
          <a:xfrm>
            <a:off x="554038" y="3306763"/>
            <a:ext cx="8050212" cy="11953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第二个任务是体会传统玩具给人们带来的乐趣。先找到课文中哪些部分集中描写了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矩形 6"/>
          <p:cNvSpPr/>
          <p:nvPr/>
        </p:nvSpPr>
        <p:spPr>
          <a:xfrm>
            <a:off x="395288" y="842963"/>
            <a:ext cx="8353425" cy="35607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斗竹节人的情景和乐趣，然后聚焦第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自然段，紧紧扣住表现“我们”装饰竹节人、斗竹节人时有趣、快乐、投入的词句，进行深入体会。通过再次细读课文，我还发现第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23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自然段虽然没有直接描写玩竹节人的乐趣，但从侧面描写了玩竹节人对孩子的吸引力。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矩形 6"/>
          <p:cNvSpPr>
            <a:spLocks noChangeArrowheads="1"/>
          </p:cNvSpPr>
          <p:nvPr/>
        </p:nvSpPr>
        <p:spPr bwMode="auto">
          <a:xfrm>
            <a:off x="684213" y="1131888"/>
            <a:ext cx="8050212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第三个任务是讲一个有关老师的故事。我仔细阅读了课文的第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29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自然段。我运用以前学过的复述的方法，把故事的起因、经过、结果梳理清楚，这样就可以完整讲述故事了。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文本框 2"/>
          <p:cNvSpPr/>
          <p:nvPr/>
        </p:nvSpPr>
        <p:spPr>
          <a:xfrm>
            <a:off x="869950" y="1419225"/>
            <a:ext cx="7404100" cy="19986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>
                <a:latin typeface="宋体" panose="02010600030101010101" pitchFamily="2" charset="-122"/>
              </a:rPr>
              <a:t>    你的童年生活中一定也有过类似的经历吧，请你选取童年的一件趣事，仿照本文写一篇小短文。</a:t>
            </a:r>
            <a:endParaRPr lang="en-US" altLang="zh-CN" sz="3600" b="1">
              <a:latin typeface="宋体" panose="02010600030101010101" pitchFamily="2" charset="-122"/>
            </a:endParaRPr>
          </a:p>
        </p:txBody>
      </p:sp>
      <p:sp>
        <p:nvSpPr>
          <p:cNvPr id="60419" name="标题 2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633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课后作业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 fill="hold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"/>
          <p:cNvSpPr>
            <a:spLocks noChangeArrowheads="1"/>
          </p:cNvSpPr>
          <p:nvPr/>
        </p:nvSpPr>
        <p:spPr bwMode="auto">
          <a:xfrm>
            <a:off x="973138" y="1366838"/>
            <a:ext cx="4608512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威风凛凛    呆头呆脑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别出心裁    技高一筹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大步流星    暴露无遗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念念有词    忘乎所以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心满意足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19" name="文本框 3"/>
          <p:cNvSpPr>
            <a:spLocks noChangeArrowheads="1"/>
          </p:cNvSpPr>
          <p:nvPr/>
        </p:nvSpPr>
        <p:spPr bwMode="auto">
          <a:xfrm>
            <a:off x="3384550" y="555625"/>
            <a:ext cx="219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3200" b="1"/>
              <a:t>词语积累</a:t>
            </a:r>
            <a:endParaRPr lang="zh-CN" altLang="en-US" sz="3200" b="1"/>
          </a:p>
        </p:txBody>
      </p:sp>
      <p:pic>
        <p:nvPicPr>
          <p:cNvPr id="9220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508625" y="2085975"/>
            <a:ext cx="21590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标题 6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初读课文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1"/>
          <p:cNvSpPr>
            <a:spLocks noChangeArrowheads="1"/>
          </p:cNvSpPr>
          <p:nvPr/>
        </p:nvSpPr>
        <p:spPr bwMode="auto">
          <a:xfrm>
            <a:off x="823913" y="3113088"/>
            <a:ext cx="947737" cy="952500"/>
          </a:xfrm>
          <a:prstGeom prst="rect">
            <a:avLst/>
          </a:prstGeom>
          <a:noFill/>
          <a:ln w="19050" algn="ctr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8800">
              <a:latin typeface="Arial" panose="020B0604020202020204" pitchFamily="34" charset="0"/>
            </a:endParaRPr>
          </a:p>
        </p:txBody>
      </p:sp>
      <p:sp>
        <p:nvSpPr>
          <p:cNvPr id="10243" name="矩形 1"/>
          <p:cNvSpPr>
            <a:spLocks noChangeArrowheads="1"/>
          </p:cNvSpPr>
          <p:nvPr/>
        </p:nvSpPr>
        <p:spPr bwMode="auto">
          <a:xfrm>
            <a:off x="827088" y="1589088"/>
            <a:ext cx="947737" cy="952500"/>
          </a:xfrm>
          <a:prstGeom prst="rect">
            <a:avLst/>
          </a:prstGeom>
          <a:noFill/>
          <a:ln w="19050" algn="ctr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8800">
              <a:latin typeface="Arial" panose="020B0604020202020204" pitchFamily="34" charset="0"/>
            </a:endParaRPr>
          </a:p>
        </p:txBody>
      </p:sp>
      <p:sp>
        <p:nvSpPr>
          <p:cNvPr id="10244" name="矩形 1"/>
          <p:cNvSpPr>
            <a:spLocks noChangeArrowheads="1"/>
          </p:cNvSpPr>
          <p:nvPr/>
        </p:nvSpPr>
        <p:spPr bwMode="auto">
          <a:xfrm>
            <a:off x="1919288" y="1589088"/>
            <a:ext cx="947737" cy="952500"/>
          </a:xfrm>
          <a:prstGeom prst="rect">
            <a:avLst/>
          </a:prstGeom>
          <a:noFill/>
          <a:ln w="19050" algn="ctr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8800">
              <a:latin typeface="Arial" panose="020B0604020202020204" pitchFamily="34" charset="0"/>
            </a:endParaRPr>
          </a:p>
        </p:txBody>
      </p:sp>
      <p:sp>
        <p:nvSpPr>
          <p:cNvPr id="10245" name="矩形 1"/>
          <p:cNvSpPr>
            <a:spLocks noChangeArrowheads="1"/>
          </p:cNvSpPr>
          <p:nvPr/>
        </p:nvSpPr>
        <p:spPr bwMode="auto">
          <a:xfrm>
            <a:off x="3011488" y="1589088"/>
            <a:ext cx="947737" cy="952500"/>
          </a:xfrm>
          <a:prstGeom prst="rect">
            <a:avLst/>
          </a:prstGeom>
          <a:noFill/>
          <a:ln w="19050" algn="ctr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8800">
              <a:latin typeface="Arial" panose="020B0604020202020204" pitchFamily="34" charset="0"/>
            </a:endParaRPr>
          </a:p>
        </p:txBody>
      </p:sp>
      <p:sp>
        <p:nvSpPr>
          <p:cNvPr id="10246" name="矩形 1"/>
          <p:cNvSpPr>
            <a:spLocks noChangeArrowheads="1"/>
          </p:cNvSpPr>
          <p:nvPr/>
        </p:nvSpPr>
        <p:spPr bwMode="auto">
          <a:xfrm>
            <a:off x="4103688" y="1589088"/>
            <a:ext cx="947737" cy="952500"/>
          </a:xfrm>
          <a:prstGeom prst="rect">
            <a:avLst/>
          </a:prstGeom>
          <a:noFill/>
          <a:ln w="19050" algn="ctr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8800">
              <a:latin typeface="Arial" panose="020B0604020202020204" pitchFamily="34" charset="0"/>
            </a:endParaRPr>
          </a:p>
        </p:txBody>
      </p:sp>
      <p:sp>
        <p:nvSpPr>
          <p:cNvPr id="10247" name="矩形 1"/>
          <p:cNvSpPr>
            <a:spLocks noChangeArrowheads="1"/>
          </p:cNvSpPr>
          <p:nvPr/>
        </p:nvSpPr>
        <p:spPr bwMode="auto">
          <a:xfrm>
            <a:off x="5194300" y="1589088"/>
            <a:ext cx="949325" cy="952500"/>
          </a:xfrm>
          <a:prstGeom prst="rect">
            <a:avLst/>
          </a:prstGeom>
          <a:noFill/>
          <a:ln w="19050" algn="ctr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8800">
              <a:latin typeface="Arial" panose="020B0604020202020204" pitchFamily="34" charset="0"/>
            </a:endParaRPr>
          </a:p>
        </p:txBody>
      </p:sp>
      <p:sp>
        <p:nvSpPr>
          <p:cNvPr id="10248" name="矩形 1"/>
          <p:cNvSpPr>
            <a:spLocks noChangeArrowheads="1"/>
          </p:cNvSpPr>
          <p:nvPr/>
        </p:nvSpPr>
        <p:spPr bwMode="auto">
          <a:xfrm>
            <a:off x="6280150" y="1589088"/>
            <a:ext cx="949325" cy="952500"/>
          </a:xfrm>
          <a:prstGeom prst="rect">
            <a:avLst/>
          </a:prstGeom>
          <a:noFill/>
          <a:ln w="19050" algn="ctr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8800">
              <a:latin typeface="Arial" panose="020B0604020202020204" pitchFamily="34" charset="0"/>
            </a:endParaRPr>
          </a:p>
        </p:txBody>
      </p:sp>
      <p:sp>
        <p:nvSpPr>
          <p:cNvPr id="10249" name="矩形 1"/>
          <p:cNvSpPr>
            <a:spLocks noChangeArrowheads="1"/>
          </p:cNvSpPr>
          <p:nvPr/>
        </p:nvSpPr>
        <p:spPr bwMode="auto">
          <a:xfrm>
            <a:off x="7372350" y="1589088"/>
            <a:ext cx="949325" cy="952500"/>
          </a:xfrm>
          <a:prstGeom prst="rect">
            <a:avLst/>
          </a:prstGeom>
          <a:noFill/>
          <a:ln w="19050" algn="ctr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8800">
              <a:latin typeface="Arial" panose="020B0604020202020204" pitchFamily="34" charset="0"/>
            </a:endParaRPr>
          </a:p>
        </p:txBody>
      </p:sp>
      <p:sp>
        <p:nvSpPr>
          <p:cNvPr id="9226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3006725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初读课文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10251" name="矩形 1"/>
          <p:cNvSpPr>
            <a:spLocks noChangeArrowheads="1"/>
          </p:cNvSpPr>
          <p:nvPr/>
        </p:nvSpPr>
        <p:spPr bwMode="auto">
          <a:xfrm>
            <a:off x="1916113" y="3113088"/>
            <a:ext cx="947737" cy="952500"/>
          </a:xfrm>
          <a:prstGeom prst="rect">
            <a:avLst/>
          </a:prstGeom>
          <a:noFill/>
          <a:ln w="19050" algn="ctr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8800">
              <a:latin typeface="Arial" panose="020B0604020202020204" pitchFamily="34" charset="0"/>
            </a:endParaRPr>
          </a:p>
        </p:txBody>
      </p:sp>
      <p:sp>
        <p:nvSpPr>
          <p:cNvPr id="10252" name="矩形 1"/>
          <p:cNvSpPr>
            <a:spLocks noChangeArrowheads="1"/>
          </p:cNvSpPr>
          <p:nvPr/>
        </p:nvSpPr>
        <p:spPr bwMode="auto">
          <a:xfrm>
            <a:off x="3022600" y="3113088"/>
            <a:ext cx="947738" cy="952500"/>
          </a:xfrm>
          <a:prstGeom prst="rect">
            <a:avLst/>
          </a:prstGeom>
          <a:noFill/>
          <a:ln w="19050" algn="ctr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8800">
              <a:latin typeface="Arial" panose="020B0604020202020204" pitchFamily="34" charset="0"/>
            </a:endParaRPr>
          </a:p>
        </p:txBody>
      </p:sp>
      <p:sp>
        <p:nvSpPr>
          <p:cNvPr id="10253" name="矩形 1"/>
          <p:cNvSpPr>
            <a:spLocks noChangeArrowheads="1"/>
          </p:cNvSpPr>
          <p:nvPr/>
        </p:nvSpPr>
        <p:spPr bwMode="auto">
          <a:xfrm>
            <a:off x="4114800" y="3113088"/>
            <a:ext cx="947738" cy="952500"/>
          </a:xfrm>
          <a:prstGeom prst="rect">
            <a:avLst/>
          </a:prstGeom>
          <a:noFill/>
          <a:ln w="19050" algn="ctr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8800">
              <a:latin typeface="Arial" panose="020B0604020202020204" pitchFamily="34" charset="0"/>
            </a:endParaRPr>
          </a:p>
        </p:txBody>
      </p:sp>
      <p:sp>
        <p:nvSpPr>
          <p:cNvPr id="10254" name="矩形 1"/>
          <p:cNvSpPr>
            <a:spLocks noChangeArrowheads="1"/>
          </p:cNvSpPr>
          <p:nvPr/>
        </p:nvSpPr>
        <p:spPr bwMode="auto">
          <a:xfrm>
            <a:off x="5205413" y="3113088"/>
            <a:ext cx="949325" cy="952500"/>
          </a:xfrm>
          <a:prstGeom prst="rect">
            <a:avLst/>
          </a:prstGeom>
          <a:noFill/>
          <a:ln w="19050" algn="ctr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8800">
              <a:latin typeface="Arial" panose="020B0604020202020204" pitchFamily="34" charset="0"/>
            </a:endParaRPr>
          </a:p>
        </p:txBody>
      </p:sp>
      <p:sp>
        <p:nvSpPr>
          <p:cNvPr id="10255" name="矩形 1"/>
          <p:cNvSpPr>
            <a:spLocks noChangeArrowheads="1"/>
          </p:cNvSpPr>
          <p:nvPr/>
        </p:nvSpPr>
        <p:spPr bwMode="auto">
          <a:xfrm>
            <a:off x="6291263" y="3113088"/>
            <a:ext cx="949325" cy="952500"/>
          </a:xfrm>
          <a:prstGeom prst="rect">
            <a:avLst/>
          </a:prstGeom>
          <a:noFill/>
          <a:ln w="19050" algn="ctr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8800">
              <a:latin typeface="Arial" panose="020B0604020202020204" pitchFamily="34" charset="0"/>
            </a:endParaRPr>
          </a:p>
        </p:txBody>
      </p:sp>
      <p:sp>
        <p:nvSpPr>
          <p:cNvPr id="10256" name="矩形 1"/>
          <p:cNvSpPr>
            <a:spLocks noChangeArrowheads="1"/>
          </p:cNvSpPr>
          <p:nvPr/>
        </p:nvSpPr>
        <p:spPr bwMode="auto">
          <a:xfrm>
            <a:off x="7383463" y="3113088"/>
            <a:ext cx="949325" cy="952500"/>
          </a:xfrm>
          <a:prstGeom prst="rect">
            <a:avLst/>
          </a:prstGeom>
          <a:noFill/>
          <a:ln w="19050" algn="ctr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8800">
              <a:latin typeface="Arial" panose="020B0604020202020204" pitchFamily="34" charset="0"/>
            </a:endParaRPr>
          </a:p>
        </p:txBody>
      </p:sp>
      <p:sp>
        <p:nvSpPr>
          <p:cNvPr id="10257" name="文本框 92"/>
          <p:cNvSpPr>
            <a:spLocks noChangeArrowheads="1"/>
          </p:cNvSpPr>
          <p:nvPr/>
        </p:nvSpPr>
        <p:spPr bwMode="auto">
          <a:xfrm>
            <a:off x="1903413" y="1527175"/>
            <a:ext cx="9286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疙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8" name="文本框 64"/>
          <p:cNvSpPr>
            <a:spLocks noChangeArrowheads="1"/>
          </p:cNvSpPr>
          <p:nvPr/>
        </p:nvSpPr>
        <p:spPr bwMode="auto">
          <a:xfrm>
            <a:off x="3013075" y="1501775"/>
            <a:ext cx="9286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瘩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9" name="文本框 86"/>
          <p:cNvSpPr>
            <a:spLocks noChangeArrowheads="1"/>
          </p:cNvSpPr>
          <p:nvPr/>
        </p:nvSpPr>
        <p:spPr bwMode="auto">
          <a:xfrm>
            <a:off x="4094163" y="1517650"/>
            <a:ext cx="9286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棍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60" name="文本框 86"/>
          <p:cNvSpPr>
            <a:spLocks noChangeArrowheads="1"/>
          </p:cNvSpPr>
          <p:nvPr/>
        </p:nvSpPr>
        <p:spPr bwMode="auto">
          <a:xfrm>
            <a:off x="825500" y="1528763"/>
            <a:ext cx="9302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凛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61" name="文本框 64"/>
          <p:cNvSpPr>
            <a:spLocks noChangeArrowheads="1"/>
          </p:cNvSpPr>
          <p:nvPr/>
        </p:nvSpPr>
        <p:spPr bwMode="auto">
          <a:xfrm>
            <a:off x="7381875" y="1501775"/>
            <a:ext cx="9302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橡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62" name="文本框 92"/>
          <p:cNvSpPr>
            <a:spLocks noChangeArrowheads="1"/>
          </p:cNvSpPr>
          <p:nvPr/>
        </p:nvSpPr>
        <p:spPr bwMode="auto">
          <a:xfrm>
            <a:off x="1914525" y="3022600"/>
            <a:ext cx="9286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跺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63" name="文本框 64"/>
          <p:cNvSpPr>
            <a:spLocks noChangeArrowheads="1"/>
          </p:cNvSpPr>
          <p:nvPr/>
        </p:nvSpPr>
        <p:spPr bwMode="auto">
          <a:xfrm>
            <a:off x="3019425" y="3003550"/>
            <a:ext cx="9286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颓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64" name="文本框 86"/>
          <p:cNvSpPr>
            <a:spLocks noChangeArrowheads="1"/>
          </p:cNvSpPr>
          <p:nvPr/>
        </p:nvSpPr>
        <p:spPr bwMode="auto">
          <a:xfrm>
            <a:off x="803275" y="3048000"/>
            <a:ext cx="9286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雕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65" name="文本框 92"/>
          <p:cNvSpPr>
            <a:spLocks noChangeArrowheads="1"/>
          </p:cNvSpPr>
          <p:nvPr/>
        </p:nvSpPr>
        <p:spPr bwMode="auto">
          <a:xfrm>
            <a:off x="6297613" y="3025775"/>
            <a:ext cx="9286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趴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66" name="文本框 86"/>
          <p:cNvSpPr>
            <a:spLocks noChangeArrowheads="1"/>
          </p:cNvSpPr>
          <p:nvPr/>
        </p:nvSpPr>
        <p:spPr bwMode="auto">
          <a:xfrm>
            <a:off x="4097338" y="3038475"/>
            <a:ext cx="9302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沮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67" name="文本框 86"/>
          <p:cNvSpPr>
            <a:spLocks noChangeArrowheads="1"/>
          </p:cNvSpPr>
          <p:nvPr/>
        </p:nvSpPr>
        <p:spPr bwMode="auto">
          <a:xfrm>
            <a:off x="5199063" y="1524000"/>
            <a:ext cx="9286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裁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68" name="文本框 64"/>
          <p:cNvSpPr>
            <a:spLocks noChangeArrowheads="1"/>
          </p:cNvSpPr>
          <p:nvPr/>
        </p:nvSpPr>
        <p:spPr bwMode="auto">
          <a:xfrm>
            <a:off x="6280150" y="1492250"/>
            <a:ext cx="9302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筹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69" name="文本框 86"/>
          <p:cNvSpPr>
            <a:spLocks noChangeArrowheads="1"/>
          </p:cNvSpPr>
          <p:nvPr/>
        </p:nvSpPr>
        <p:spPr bwMode="auto">
          <a:xfrm>
            <a:off x="7396163" y="3025775"/>
            <a:ext cx="9286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屉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46" name="椭圆 31"/>
          <p:cNvSpPr/>
          <p:nvPr/>
        </p:nvSpPr>
        <p:spPr>
          <a:xfrm>
            <a:off x="2025650" y="3605213"/>
            <a:ext cx="385763" cy="26035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47" name="椭圆 32"/>
          <p:cNvSpPr/>
          <p:nvPr/>
        </p:nvSpPr>
        <p:spPr>
          <a:xfrm>
            <a:off x="5348288" y="2009775"/>
            <a:ext cx="368300" cy="454025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48" name="椭圆 33"/>
          <p:cNvSpPr/>
          <p:nvPr/>
        </p:nvSpPr>
        <p:spPr>
          <a:xfrm>
            <a:off x="3222625" y="3568700"/>
            <a:ext cx="276225" cy="29686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73" name="文本框 34"/>
          <p:cNvSpPr>
            <a:spLocks noChangeArrowheads="1"/>
          </p:cNvSpPr>
          <p:nvPr/>
        </p:nvSpPr>
        <p:spPr bwMode="auto">
          <a:xfrm>
            <a:off x="3743325" y="585788"/>
            <a:ext cx="16573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3200" b="1"/>
              <a:t>我会写</a:t>
            </a:r>
            <a:endParaRPr lang="zh-CN" altLang="en-US" sz="3200" b="1"/>
          </a:p>
        </p:txBody>
      </p:sp>
      <p:sp>
        <p:nvSpPr>
          <p:cNvPr id="10274" name="文本框 86"/>
          <p:cNvSpPr>
            <a:spLocks noChangeArrowheads="1"/>
          </p:cNvSpPr>
          <p:nvPr/>
        </p:nvSpPr>
        <p:spPr bwMode="auto">
          <a:xfrm>
            <a:off x="5219700" y="3038475"/>
            <a:ext cx="9302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丧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51" name="文本框 24"/>
          <p:cNvSpPr/>
          <p:nvPr/>
        </p:nvSpPr>
        <p:spPr>
          <a:xfrm>
            <a:off x="2114550" y="1060450"/>
            <a:ext cx="749300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ɡē</a:t>
            </a:r>
            <a:endParaRPr lang="en-US" altLang="zh-CN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9252" name="文本框 24"/>
          <p:cNvSpPr/>
          <p:nvPr/>
        </p:nvSpPr>
        <p:spPr>
          <a:xfrm>
            <a:off x="4203700" y="1066800"/>
            <a:ext cx="1008063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ɡùn</a:t>
            </a:r>
            <a:endParaRPr lang="en-US" altLang="zh-CN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9253" name="文本框 24"/>
          <p:cNvSpPr/>
          <p:nvPr/>
        </p:nvSpPr>
        <p:spPr>
          <a:xfrm>
            <a:off x="7253288" y="1093788"/>
            <a:ext cx="117157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xiànɡ</a:t>
            </a:r>
            <a:endParaRPr lang="en-US" altLang="zh-CN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9254" name="文本框 24"/>
          <p:cNvSpPr/>
          <p:nvPr/>
        </p:nvSpPr>
        <p:spPr>
          <a:xfrm>
            <a:off x="790575" y="2582863"/>
            <a:ext cx="100647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diāo</a:t>
            </a:r>
            <a:endParaRPr lang="en-US" altLang="zh-CN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9255" name="文本框 24"/>
          <p:cNvSpPr/>
          <p:nvPr/>
        </p:nvSpPr>
        <p:spPr>
          <a:xfrm>
            <a:off x="1966913" y="2589213"/>
            <a:ext cx="1008062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duò</a:t>
            </a:r>
            <a:endParaRPr lang="en-US" altLang="zh-CN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9256" name="文本框 24"/>
          <p:cNvSpPr/>
          <p:nvPr/>
        </p:nvSpPr>
        <p:spPr>
          <a:xfrm>
            <a:off x="3117850" y="2589213"/>
            <a:ext cx="117157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tuí</a:t>
            </a:r>
            <a:endParaRPr lang="en-US" altLang="zh-CN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9257" name="文本框 24"/>
          <p:cNvSpPr/>
          <p:nvPr/>
        </p:nvSpPr>
        <p:spPr>
          <a:xfrm>
            <a:off x="5018088" y="2598738"/>
            <a:ext cx="144462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 sànɡ</a:t>
            </a:r>
            <a:endParaRPr lang="en-US" altLang="zh-CN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9258" name="文本框 24"/>
          <p:cNvSpPr/>
          <p:nvPr/>
        </p:nvSpPr>
        <p:spPr>
          <a:xfrm>
            <a:off x="6434138" y="2579688"/>
            <a:ext cx="801687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pā</a:t>
            </a:r>
            <a:endParaRPr lang="en-US" altLang="zh-CN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9259" name="文本框 24"/>
          <p:cNvSpPr/>
          <p:nvPr/>
        </p:nvSpPr>
        <p:spPr>
          <a:xfrm>
            <a:off x="7532688" y="2595563"/>
            <a:ext cx="801687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tì</a:t>
            </a:r>
            <a:endParaRPr lang="en-US" altLang="zh-CN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9260" name="文本框 24"/>
          <p:cNvSpPr/>
          <p:nvPr/>
        </p:nvSpPr>
        <p:spPr>
          <a:xfrm>
            <a:off x="903288" y="1090613"/>
            <a:ext cx="928687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lǐn</a:t>
            </a:r>
            <a:endParaRPr lang="en-US" altLang="zh-CN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9261" name="文本框 24"/>
          <p:cNvSpPr/>
          <p:nvPr/>
        </p:nvSpPr>
        <p:spPr>
          <a:xfrm>
            <a:off x="5262563" y="1082675"/>
            <a:ext cx="117157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cái</a:t>
            </a:r>
            <a:endParaRPr lang="en-US" altLang="zh-CN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9262" name="文本框 24"/>
          <p:cNvSpPr/>
          <p:nvPr/>
        </p:nvSpPr>
        <p:spPr>
          <a:xfrm>
            <a:off x="6254750" y="1074738"/>
            <a:ext cx="117157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chóu</a:t>
            </a:r>
            <a:endParaRPr lang="en-US" altLang="zh-CN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9263" name="文本框 2"/>
          <p:cNvSpPr/>
          <p:nvPr/>
        </p:nvSpPr>
        <p:spPr>
          <a:xfrm>
            <a:off x="3170238" y="1092200"/>
            <a:ext cx="611187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dɑ</a:t>
            </a:r>
            <a:endParaRPr lang="zh-CN" altLang="en-US" sz="2800"/>
          </a:p>
        </p:txBody>
      </p:sp>
      <p:sp>
        <p:nvSpPr>
          <p:cNvPr id="9264" name="文本框 24"/>
          <p:cNvSpPr/>
          <p:nvPr/>
        </p:nvSpPr>
        <p:spPr>
          <a:xfrm>
            <a:off x="4300538" y="2571750"/>
            <a:ext cx="801687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jǔ</a:t>
            </a:r>
            <a:endParaRPr lang="en-US" altLang="zh-CN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9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9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9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9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9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9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9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6" grpId="0" animBg="1"/>
      <p:bldP spid="9247" grpId="0" animBg="1"/>
      <p:bldP spid="9248" grpId="0" animBg="1"/>
      <p:bldP spid="9251" grpId="0" animBg="1"/>
      <p:bldP spid="9252" grpId="0" animBg="1"/>
      <p:bldP spid="9253" grpId="0" animBg="1"/>
      <p:bldP spid="9254" grpId="0" animBg="1"/>
      <p:bldP spid="9255" grpId="0" animBg="1"/>
      <p:bldP spid="9256" grpId="0" animBg="1"/>
      <p:bldP spid="9257" grpId="0" animBg="1"/>
      <p:bldP spid="9258" grpId="0" animBg="1"/>
      <p:bldP spid="9259" grpId="0" animBg="1"/>
      <p:bldP spid="9260" grpId="0" animBg="1"/>
      <p:bldP spid="9261" grpId="0" animBg="1"/>
      <p:bldP spid="9262" grpId="0" animBg="1"/>
      <p:bldP spid="9263" grpId="0" animBg="1"/>
      <p:bldP spid="926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跺.mp4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8" y="1987550"/>
            <a:ext cx="255746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初读课文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10244" name="文本框 24"/>
          <p:cNvSpPr/>
          <p:nvPr/>
        </p:nvSpPr>
        <p:spPr>
          <a:xfrm>
            <a:off x="1322388" y="1219200"/>
            <a:ext cx="1296987" cy="768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</a:rPr>
              <a:t>duò</a:t>
            </a:r>
            <a:endParaRPr lang="en-US" altLang="zh-CN" sz="4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1269" name="线形标注 2 3"/>
          <p:cNvSpPr>
            <a:spLocks noChangeArrowheads="1"/>
          </p:cNvSpPr>
          <p:nvPr/>
        </p:nvSpPr>
        <p:spPr bwMode="auto">
          <a:xfrm>
            <a:off x="3600450" y="1347788"/>
            <a:ext cx="3933825" cy="1728787"/>
          </a:xfrm>
          <a:prstGeom prst="borderCallout2">
            <a:avLst>
              <a:gd name="adj1" fmla="val 18750"/>
              <a:gd name="adj2" fmla="val 213"/>
              <a:gd name="adj3" fmla="val 60269"/>
              <a:gd name="adj4" fmla="val -7648"/>
              <a:gd name="adj5" fmla="val 124676"/>
              <a:gd name="adj6" fmla="val -47981"/>
            </a:avLst>
          </a:prstGeom>
          <a:noFill/>
          <a:ln w="31750" cap="flat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 anchor="ctr"/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70C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    足字旁的最后一提和“朵”的横画、撇画，要互相穿插。</a:t>
            </a:r>
            <a:endParaRPr lang="zh-CN" altLang="en-US" sz="3200" b="1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1270" name="文本框 4"/>
          <p:cNvSpPr>
            <a:spLocks noChangeArrowheads="1"/>
          </p:cNvSpPr>
          <p:nvPr/>
        </p:nvSpPr>
        <p:spPr bwMode="auto">
          <a:xfrm>
            <a:off x="3600450" y="587375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3200" b="1">
                <a:latin typeface="宋体" panose="02010600030101010101" pitchFamily="2" charset="-122"/>
              </a:rPr>
              <a:t>书写指导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pic>
        <p:nvPicPr>
          <p:cNvPr id="11271" name="Picture 2" descr="https://timgsa.baidu.com/timg?image&amp;quality=80&amp;size=b9999_10000&amp;sec=1588070515279&amp;di=152312677a87992e9bc5f53511d2adc4&amp;imgtype=0&amp;src=http%3A%2F%2Fb-ssl.duitang.com%2Fuploads%2Fitem%2F201702%2F22%2F20170222142426_4kGFR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84675" y="2997200"/>
            <a:ext cx="1931988" cy="19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2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266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颓.mp4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981200"/>
            <a:ext cx="244792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4638"/>
            <a:ext cx="5167313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32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初读课文</a:t>
            </a:r>
            <a:endParaRPr lang="zh-CN" altLang="en-US" sz="3200" b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12292" name="文本框 4"/>
          <p:cNvSpPr>
            <a:spLocks noChangeArrowheads="1"/>
          </p:cNvSpPr>
          <p:nvPr/>
        </p:nvSpPr>
        <p:spPr bwMode="auto">
          <a:xfrm>
            <a:off x="3600450" y="587375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3200" b="1">
                <a:latin typeface="宋体" panose="02010600030101010101" pitchFamily="2" charset="-122"/>
              </a:rPr>
              <a:t>书写指导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11269" name="文本框 24"/>
          <p:cNvSpPr/>
          <p:nvPr/>
        </p:nvSpPr>
        <p:spPr>
          <a:xfrm>
            <a:off x="1390650" y="1171575"/>
            <a:ext cx="1295400" cy="7699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</a:rPr>
              <a:t>tuí</a:t>
            </a:r>
            <a:endParaRPr lang="en-US" altLang="zh-CN" sz="4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2294" name="线形标注 2 3"/>
          <p:cNvSpPr>
            <a:spLocks noChangeArrowheads="1"/>
          </p:cNvSpPr>
          <p:nvPr/>
        </p:nvSpPr>
        <p:spPr bwMode="auto">
          <a:xfrm>
            <a:off x="3995738" y="1376363"/>
            <a:ext cx="3933825" cy="1679575"/>
          </a:xfrm>
          <a:prstGeom prst="borderCallout2">
            <a:avLst>
              <a:gd name="adj1" fmla="val 18750"/>
              <a:gd name="adj2" fmla="val 213"/>
              <a:gd name="adj3" fmla="val 60269"/>
              <a:gd name="adj4" fmla="val -7648"/>
              <a:gd name="adj5" fmla="val 122306"/>
              <a:gd name="adj6" fmla="val -53042"/>
            </a:avLst>
          </a:prstGeom>
          <a:noFill/>
          <a:ln w="31750" cap="flat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 anchor="ctr"/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zh-CN" altLang="en-US" sz="3200" b="1">
                <a:solidFill>
                  <a:srgbClr val="0070C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左边“秃”字最后一笔要变为横折提，避让右边的“页”。</a:t>
            </a:r>
            <a:endParaRPr lang="zh-CN" altLang="en-US" sz="3200" b="1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pic>
        <p:nvPicPr>
          <p:cNvPr id="12295" name="Picture 2" descr="https://timgsa.baidu.com/timg?image&amp;quality=80&amp;size=b9999_10000&amp;sec=1588071713989&amp;di=0badd877f5d88914a3179f9fae9ef727&amp;imgtype=0&amp;src=http%3A%2F%2F5b0988e595225.cdn.sohucs.com%2Fimages%2F20200325%2F06cc79970e184f758004ded7b6d81780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6100" y="3159125"/>
            <a:ext cx="3268663" cy="1679575"/>
          </a:xfrm>
          <a:prstGeom prst="rect">
            <a:avLst/>
          </a:prstGeom>
          <a:noFill/>
          <a:ln w="38100" algn="ctr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New pictur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938000" y="11137900"/>
            <a:ext cx="3175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2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2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290"/>
                </p:tgtEl>
              </p:cMediaNode>
            </p:video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Calibri"/>
        <a:ea typeface="黑体"/>
        <a:cs typeface="Arial"/>
      </a:majorFont>
      <a:minorFont>
        <a:latin typeface="Calibri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4502</Words>
  <Application>WPS 演示</Application>
  <PresentationFormat>全屏显示(16:9)</PresentationFormat>
  <Paragraphs>598</Paragraphs>
  <Slides>57</Slides>
  <Notes>2</Notes>
  <HiddenSlides>0</HiddenSlides>
  <MMClips>3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57</vt:i4>
      </vt:variant>
    </vt:vector>
  </HeadingPairs>
  <TitlesOfParts>
    <vt:vector size="69" baseType="lpstr">
      <vt:lpstr>Arial</vt:lpstr>
      <vt:lpstr>宋体</vt:lpstr>
      <vt:lpstr>Wingdings</vt:lpstr>
      <vt:lpstr>Calibri</vt:lpstr>
      <vt:lpstr>黑体</vt:lpstr>
      <vt:lpstr>楷体</vt:lpstr>
      <vt:lpstr>Calibri</vt:lpstr>
      <vt:lpstr>微软雅黑</vt:lpstr>
      <vt:lpstr>Arial Unicode MS</vt:lpstr>
      <vt:lpstr>等线</vt:lpstr>
      <vt:lpstr>Arial</vt:lpstr>
      <vt:lpstr>第一PPT模板网-WWW.1PPT.COM</vt:lpstr>
      <vt:lpstr>PowerPoint 演示文稿</vt:lpstr>
      <vt:lpstr>新课导入</vt:lpstr>
      <vt:lpstr>作者简介</vt:lpstr>
      <vt:lpstr>初读课文</vt:lpstr>
      <vt:lpstr>初读课文</vt:lpstr>
      <vt:lpstr>初读课文</vt:lpstr>
      <vt:lpstr>初读课文</vt:lpstr>
      <vt:lpstr>初读课文</vt:lpstr>
      <vt:lpstr>初读课文</vt:lpstr>
      <vt:lpstr>初读课文</vt:lpstr>
      <vt:lpstr>初读课文</vt:lpstr>
      <vt:lpstr>初读课文</vt:lpstr>
      <vt:lpstr>品读课文</vt:lpstr>
      <vt:lpstr>品读课文</vt:lpstr>
      <vt:lpstr>品读课文</vt:lpstr>
      <vt:lpstr>PowerPoint 演示文稿</vt:lpstr>
      <vt:lpstr>品读课文</vt:lpstr>
      <vt:lpstr>品读课文</vt:lpstr>
      <vt:lpstr>品读课文</vt:lpstr>
      <vt:lpstr>品读课文</vt:lpstr>
      <vt:lpstr>品读课文</vt:lpstr>
      <vt:lpstr>品读课文</vt:lpstr>
      <vt:lpstr>PowerPoint 演示文稿</vt:lpstr>
      <vt:lpstr>品读课文</vt:lpstr>
      <vt:lpstr>品读课文</vt:lpstr>
      <vt:lpstr>PowerPoint 演示文稿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结构梳理</vt:lpstr>
      <vt:lpstr>课堂小结</vt:lpstr>
      <vt:lpstr>拓展延伸</vt:lpstr>
      <vt:lpstr>PowerPoint 演示文稿</vt:lpstr>
      <vt:lpstr>PowerPoint 演示文稿</vt:lpstr>
      <vt:lpstr>PowerPoint 演示文稿</vt:lpstr>
      <vt:lpstr>随堂练习</vt:lpstr>
      <vt:lpstr>随堂练习</vt:lpstr>
      <vt:lpstr>随堂练习</vt:lpstr>
      <vt:lpstr>课后习题参考答案</vt:lpstr>
      <vt:lpstr>PowerPoint 演示文稿</vt:lpstr>
      <vt:lpstr>PowerPoint 演示文稿</vt:lpstr>
      <vt:lpstr>PowerPoint 演示文稿</vt:lpstr>
      <vt:lpstr>课后作业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2021-05-29T09:29:00Z</cp:lastPrinted>
  <dcterms:created xsi:type="dcterms:W3CDTF">2021-05-29T09:29:00Z</dcterms:created>
  <dcterms:modified xsi:type="dcterms:W3CDTF">2023-10-26T02:33:45Z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57E37DB61EE34BF8A74B71140F4C2AF3_12</vt:lpwstr>
  </property>
  <property fmtid="{D5CDD505-2E9C-101B-9397-08002B2CF9AE}" pid="3" name="KSOProductBuildVer">
    <vt:lpwstr>2052-12.1.0.15712</vt:lpwstr>
  </property>
</Properties>
</file>