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emf" ContentType="image/x-emf"/>
  <Default Extension="gif" ContentType="image/gi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>
  <p:sldMasterIdLst>
    <p:sldMasterId id="2147483648" r:id="rId1"/>
  </p:sldMasterIdLst>
  <p:notesMasterIdLst>
    <p:notesMasterId r:id="rId4"/>
  </p:notesMasterIdLst>
  <p:handoutMasterIdLst>
    <p:handoutMasterId r:id="rId29"/>
  </p:handoutMasterIdLst>
  <p:sldIdLst>
    <p:sldId id="1658" r:id="rId3"/>
    <p:sldId id="1657" r:id="rId5"/>
    <p:sldId id="1662" r:id="rId6"/>
    <p:sldId id="1663" r:id="rId7"/>
    <p:sldId id="1659" r:id="rId8"/>
    <p:sldId id="1660" r:id="rId9"/>
    <p:sldId id="1661" r:id="rId10"/>
    <p:sldId id="1664" r:id="rId11"/>
    <p:sldId id="1666" r:id="rId12"/>
    <p:sldId id="1678" r:id="rId13"/>
    <p:sldId id="1667" r:id="rId14"/>
    <p:sldId id="1668" r:id="rId15"/>
    <p:sldId id="1669" r:id="rId16"/>
    <p:sldId id="1670" r:id="rId17"/>
    <p:sldId id="1671" r:id="rId18"/>
    <p:sldId id="1672" r:id="rId19"/>
    <p:sldId id="1674" r:id="rId20"/>
    <p:sldId id="1675" r:id="rId21"/>
    <p:sldId id="1676" r:id="rId22"/>
    <p:sldId id="1677" r:id="rId23"/>
    <p:sldId id="1533" r:id="rId24"/>
    <p:sldId id="1597" r:id="rId25"/>
    <p:sldId id="1358" r:id="rId26"/>
    <p:sldId id="1359" r:id="rId27"/>
    <p:sldId id="1626" r:id="rId28"/>
  </p:sldIdLst>
  <p:sldSz cx="9144000" cy="5143500" type="screen16x9"/>
  <p:notesSz cx="6858000" cy="9144000"/>
  <p:custDataLst>
    <p:tags r:id="rId33"/>
  </p:custDataLst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 horzBarState="maximized">
    <p:restoredLeft sz="19043" autoAdjust="0"/>
    <p:restoredTop sz="89928" autoAdjust="0"/>
  </p:normalViewPr>
  <p:slideViewPr>
    <p:cSldViewPr showGuides="1">
      <p:cViewPr>
        <p:scale>
          <a:sx n="130" d="100"/>
          <a:sy n="130" d="100"/>
        </p:scale>
        <p:origin x="-1074" y="-486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112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2814"/>
    </p:cViewPr>
  </p:sorterViewPr>
  <p:notesViewPr>
    <p:cSldViewPr>
      <p:cViewPr varScale="1">
        <p:scale>
          <a:sx n="65" d="100"/>
          <a:sy n="65" d="100"/>
        </p:scale>
        <p:origin x="-2502" y="-114"/>
      </p:cViewPr>
      <p:guideLst>
        <p:guide orient="horz" pos="3110"/>
        <p:guide pos="2247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3" Type="http://schemas.openxmlformats.org/officeDocument/2006/relationships/tags" Target="tags/tag1.xml"/><Relationship Id="rId32" Type="http://schemas.openxmlformats.org/officeDocument/2006/relationships/tableStyles" Target="tableStyles.xml"/><Relationship Id="rId31" Type="http://schemas.openxmlformats.org/officeDocument/2006/relationships/viewProps" Target="viewProps.xml"/><Relationship Id="rId30" Type="http://schemas.openxmlformats.org/officeDocument/2006/relationships/presProps" Target="presProps.xml"/><Relationship Id="rId3" Type="http://schemas.openxmlformats.org/officeDocument/2006/relationships/slide" Target="slides/slide1.xml"/><Relationship Id="rId29" Type="http://schemas.openxmlformats.org/officeDocument/2006/relationships/handoutMaster" Target="handoutMasters/handoutMaster1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0C8EF0-063C-4EC8-822D-D4BEE606CB45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7F7337-2D4C-4836-9F96-E27918AAD3E1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D2E35E-6DB1-4671-AA13-E9173BD066DF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C5514D-1C19-4227-9FDB-AE9C2557C608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7" Type="http://schemas.openxmlformats.org/officeDocument/2006/relationships/theme" Target="../theme/theme1.xml"/><Relationship Id="rId16" Type="http://schemas.openxmlformats.org/officeDocument/2006/relationships/image" Target="../media/image1.jpeg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50">
            <a:alpha val="8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pic.51yuansu.com/pic3/cover/04/00/41/5f6d9f3baf8b5_610.jpg"/>
          <p:cNvPicPr>
            <a:picLocks noChangeAspect="1" noChangeArrowheads="1"/>
          </p:cNvPicPr>
          <p:nvPr userDrawn="1"/>
        </p:nvPicPr>
        <p:blipFill>
          <a:blip r:embed="rId16" cstate="email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644348" y="4420045"/>
            <a:ext cx="1402378" cy="6851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</p:sldLayoutIdLst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xStyles>
    <p:titleStyle>
      <a:lvl1pPr algn="ctr" defTabSz="685800" rtl="0" eaLnBrk="1" latinLnBrk="0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530" indent="-214630" algn="l" defTabSz="685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.xml"/><Relationship Id="rId3" Type="http://schemas.openxmlformats.org/officeDocument/2006/relationships/slideLayout" Target="../slideLayouts/slideLayout8.xml"/><Relationship Id="rId2" Type="http://schemas.openxmlformats.org/officeDocument/2006/relationships/image" Target="../media/image3.png"/><Relationship Id="rId1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0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1.png"/></Relationships>
</file>

<file path=ppt/slides/_rels/slide1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7.jpeg"/><Relationship Id="rId2" Type="http://schemas.openxmlformats.org/officeDocument/2006/relationships/image" Target="../media/image23.png"/><Relationship Id="rId1" Type="http://schemas.openxmlformats.org/officeDocument/2006/relationships/image" Target="../media/image22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5.jpeg"/><Relationship Id="rId1" Type="http://schemas.openxmlformats.org/officeDocument/2006/relationships/image" Target="../media/image7.jpeg"/></Relationships>
</file>

<file path=ppt/slides/_rels/slide15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26.jpeg"/><Relationship Id="rId2" Type="http://schemas.openxmlformats.org/officeDocument/2006/relationships/image" Target="../media/image25.png"/><Relationship Id="rId1" Type="http://schemas.openxmlformats.org/officeDocument/2006/relationships/image" Target="../media/image2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28.png"/><Relationship Id="rId1" Type="http://schemas.openxmlformats.org/officeDocument/2006/relationships/image" Target="../media/image27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7.jpeg"/><Relationship Id="rId1" Type="http://schemas.openxmlformats.org/officeDocument/2006/relationships/image" Target="../media/image29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6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0.jpeg"/></Relationships>
</file>

<file path=ppt/slides/_rels/slide2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6.GIF"/><Relationship Id="rId3" Type="http://schemas.openxmlformats.org/officeDocument/2006/relationships/image" Target="../media/image5.png"/><Relationship Id="rId2" Type="http://schemas.openxmlformats.org/officeDocument/2006/relationships/hyperlink" Target="&#36164;&#26009;&#38142;&#25509;/&#35270;&#39057;/&#25925;&#23467;&#35270;&#39057;.mp4" TargetMode="External"/><Relationship Id="rId1" Type="http://schemas.openxmlformats.org/officeDocument/2006/relationships/image" Target="../media/image4.emf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32.png"/><Relationship Id="rId1" Type="http://schemas.openxmlformats.org/officeDocument/2006/relationships/image" Target="../media/image31.emf"/></Relationships>
</file>

<file path=ppt/slides/_rels/slide2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35.png"/><Relationship Id="rId2" Type="http://schemas.openxmlformats.org/officeDocument/2006/relationships/image" Target="../media/image34.emf"/><Relationship Id="rId1" Type="http://schemas.openxmlformats.org/officeDocument/2006/relationships/image" Target="../media/image33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7.png"/><Relationship Id="rId1" Type="http://schemas.openxmlformats.org/officeDocument/2006/relationships/image" Target="../media/image36.emf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image" Target="../media/image36.emf"/></Relationships>
</file>

<file path=ppt/slides/_rels/slide3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10.png"/><Relationship Id="rId3" Type="http://schemas.openxmlformats.org/officeDocument/2006/relationships/image" Target="../media/image9.png"/><Relationship Id="rId2" Type="http://schemas.openxmlformats.org/officeDocument/2006/relationships/image" Target="../media/image8.emf"/><Relationship Id="rId1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6.GIF"/><Relationship Id="rId1" Type="http://schemas.openxmlformats.org/officeDocument/2006/relationships/image" Target="../media/image11.emf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13.png"/><Relationship Id="rId2" Type="http://schemas.openxmlformats.org/officeDocument/2006/relationships/image" Target="../media/image12.emf"/><Relationship Id="rId1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15.jpeg"/><Relationship Id="rId2" Type="http://schemas.openxmlformats.org/officeDocument/2006/relationships/image" Target="../media/image7.jpeg"/><Relationship Id="rId1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6.png"/><Relationship Id="rId1" Type="http://schemas.openxmlformats.org/officeDocument/2006/relationships/image" Target="../media/image15.jpeg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矩形 18"/>
          <p:cNvSpPr/>
          <p:nvPr/>
        </p:nvSpPr>
        <p:spPr>
          <a:xfrm>
            <a:off x="1385900" y="1388760"/>
            <a:ext cx="6066420" cy="1296144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文本框 1"/>
          <p:cNvSpPr txBox="1">
            <a:spLocks noChangeArrowheads="1"/>
          </p:cNvSpPr>
          <p:nvPr/>
        </p:nvSpPr>
        <p:spPr bwMode="auto">
          <a:xfrm>
            <a:off x="1835696" y="1390501"/>
            <a:ext cx="45031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r>
              <a:rPr lang="zh-CN" altLang="en-US" sz="3600" b="1">
                <a:latin typeface="宋体" panose="02010600030101010101" pitchFamily="2" charset="-122"/>
              </a:rPr>
              <a:t>*</a:t>
            </a:r>
            <a:endParaRPr lang="zh-CN" altLang="en-US" sz="3600" b="1">
              <a:latin typeface="宋体" panose="02010600030101010101" pitchFamily="2" charset="-122"/>
            </a:endParaRPr>
          </a:p>
        </p:txBody>
      </p:sp>
      <p:sp>
        <p:nvSpPr>
          <p:cNvPr id="15" name="标题 1"/>
          <p:cNvSpPr txBox="1"/>
          <p:nvPr/>
        </p:nvSpPr>
        <p:spPr>
          <a:xfrm>
            <a:off x="2915816" y="1429070"/>
            <a:ext cx="4752528" cy="1076573"/>
          </a:xfrm>
          <a:prstGeom prst="rect">
            <a:avLst/>
          </a:prstGeom>
          <a:noFill/>
          <a:ln w="12700">
            <a:noFill/>
          </a:ln>
        </p:spPr>
        <p:txBody>
          <a:bodyPr anchor="t"/>
          <a:lstStyle/>
          <a:p>
            <a:r>
              <a:rPr lang="zh-CN" altLang="en-US" sz="6600" b="1">
                <a:latin typeface="宋体" panose="02010600030101010101" pitchFamily="2" charset="-122"/>
                <a:ea typeface="宋体" panose="02010600030101010101" pitchFamily="2" charset="-122"/>
              </a:rPr>
              <a:t>故宫博物院</a:t>
            </a:r>
            <a:endParaRPr lang="zh-CN" altLang="en-US" sz="6600" b="1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6" name="标题 1"/>
          <p:cNvSpPr txBox="1"/>
          <p:nvPr/>
        </p:nvSpPr>
        <p:spPr>
          <a:xfrm>
            <a:off x="2333603" y="1316751"/>
            <a:ext cx="909613" cy="1076573"/>
          </a:xfrm>
          <a:prstGeom prst="rect">
            <a:avLst/>
          </a:prstGeom>
          <a:noFill/>
          <a:ln w="12700">
            <a:noFill/>
          </a:ln>
        </p:spPr>
        <p:txBody>
          <a:bodyPr anchor="t"/>
          <a:lstStyle/>
          <a:p>
            <a:pPr algn="dist" fontAlgn="auto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000" b="1" smtClean="0">
                <a:solidFill>
                  <a:prstClr val="black"/>
                </a:solidFill>
                <a:latin typeface="宋体" panose="02010600030101010101" pitchFamily="2" charset="-122"/>
              </a:rPr>
              <a:t>*</a:t>
            </a:r>
            <a:endParaRPr lang="zh-CN" altLang="en-US" sz="4000" b="1">
              <a:solidFill>
                <a:prstClr val="black"/>
              </a:solidFill>
              <a:latin typeface="宋体" panose="02010600030101010101" pitchFamily="2" charset="-122"/>
            </a:endParaRPr>
          </a:p>
        </p:txBody>
      </p:sp>
      <p:pic>
        <p:nvPicPr>
          <p:cNvPr id="17" name="图片 16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547664" y="1429070"/>
            <a:ext cx="1240746" cy="1231417"/>
          </a:xfrm>
          <a:prstGeom prst="rect">
            <a:avLst/>
          </a:prstGeom>
        </p:spPr>
      </p:pic>
      <p:sp>
        <p:nvSpPr>
          <p:cNvPr id="18" name="文本框 6"/>
          <p:cNvSpPr txBox="1"/>
          <p:nvPr/>
        </p:nvSpPr>
        <p:spPr>
          <a:xfrm>
            <a:off x="1747765" y="1556797"/>
            <a:ext cx="88357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marL="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ct val="0"/>
              </a:spcBef>
              <a:spcAft>
                <a:spcPct val="0"/>
              </a:spcAft>
            </a:pPr>
            <a:r>
              <a:rPr kumimoji="1" lang="en-US" altLang="zh-CN" sz="5400" b="1" smtClean="0">
                <a:solidFill>
                  <a:srgbClr val="92D05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11</a:t>
            </a:r>
            <a:endParaRPr kumimoji="1" lang="zh-CN" altLang="en-US" sz="6000" b="1">
              <a:solidFill>
                <a:srgbClr val="92D05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07504" y="157946"/>
            <a:ext cx="2456122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b="1">
                <a:latin typeface="黑体" panose="02010609060101010101" pitchFamily="49" charset="-122"/>
                <a:ea typeface="黑体" panose="02010609060101010101" pitchFamily="49" charset="-122"/>
              </a:rPr>
              <a:t>语文 </a:t>
            </a:r>
            <a:r>
              <a:rPr lang="zh-CN" altLang="en-US" sz="2200" b="1" smtClean="0">
                <a:latin typeface="黑体" panose="02010609060101010101" pitchFamily="49" charset="-122"/>
                <a:ea typeface="黑体" panose="02010609060101010101" pitchFamily="49" charset="-122"/>
              </a:rPr>
              <a:t>六年级 </a:t>
            </a:r>
            <a:r>
              <a:rPr lang="zh-CN" altLang="en-US" sz="2200" b="1">
                <a:latin typeface="黑体" panose="02010609060101010101" pitchFamily="49" charset="-122"/>
                <a:ea typeface="黑体" panose="02010609060101010101" pitchFamily="49" charset="-122"/>
              </a:rPr>
              <a:t>上册</a:t>
            </a:r>
            <a:endParaRPr lang="zh-CN" altLang="en-US" sz="2200" b="1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1" cstate="email"/>
          <a:stretch>
            <a:fillRect/>
          </a:stretch>
        </p:blipFill>
        <p:spPr bwMode="auto">
          <a:xfrm>
            <a:off x="2195736" y="339502"/>
            <a:ext cx="4536504" cy="45435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3" name="直接连接符 2"/>
          <p:cNvCxnSpPr/>
          <p:nvPr/>
        </p:nvCxnSpPr>
        <p:spPr>
          <a:xfrm>
            <a:off x="4463988" y="3255826"/>
            <a:ext cx="1476164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/>
        </p:nvCxnSpPr>
        <p:spPr>
          <a:xfrm>
            <a:off x="3851920" y="3507854"/>
            <a:ext cx="360040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连接符 15"/>
          <p:cNvCxnSpPr/>
          <p:nvPr/>
        </p:nvCxnSpPr>
        <p:spPr>
          <a:xfrm>
            <a:off x="4211960" y="3723878"/>
            <a:ext cx="432048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1" cstate="email"/>
          <a:stretch>
            <a:fillRect/>
          </a:stretch>
        </p:blipFill>
        <p:spPr bwMode="auto">
          <a:xfrm>
            <a:off x="35496" y="0"/>
            <a:ext cx="4030188" cy="5143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上箭头 5"/>
          <p:cNvSpPr/>
          <p:nvPr/>
        </p:nvSpPr>
        <p:spPr>
          <a:xfrm>
            <a:off x="1979712" y="4659982"/>
            <a:ext cx="180020" cy="288032"/>
          </a:xfrm>
          <a:prstGeom prst="upArrow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上箭头 8"/>
          <p:cNvSpPr/>
          <p:nvPr/>
        </p:nvSpPr>
        <p:spPr>
          <a:xfrm>
            <a:off x="1979712" y="4227934"/>
            <a:ext cx="180020" cy="288032"/>
          </a:xfrm>
          <a:prstGeom prst="upArrow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上箭头 9"/>
          <p:cNvSpPr/>
          <p:nvPr/>
        </p:nvSpPr>
        <p:spPr>
          <a:xfrm>
            <a:off x="1979712" y="3435846"/>
            <a:ext cx="180020" cy="288032"/>
          </a:xfrm>
          <a:prstGeom prst="upArrow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上箭头 10"/>
          <p:cNvSpPr/>
          <p:nvPr/>
        </p:nvSpPr>
        <p:spPr>
          <a:xfrm>
            <a:off x="1970468" y="2859782"/>
            <a:ext cx="180020" cy="144016"/>
          </a:xfrm>
          <a:prstGeom prst="upArrow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上箭头 11"/>
          <p:cNvSpPr/>
          <p:nvPr/>
        </p:nvSpPr>
        <p:spPr>
          <a:xfrm>
            <a:off x="1960580" y="2522134"/>
            <a:ext cx="180020" cy="224408"/>
          </a:xfrm>
          <a:prstGeom prst="upArrow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上箭头 12"/>
          <p:cNvSpPr/>
          <p:nvPr/>
        </p:nvSpPr>
        <p:spPr>
          <a:xfrm>
            <a:off x="1960580" y="2067694"/>
            <a:ext cx="180020" cy="288032"/>
          </a:xfrm>
          <a:prstGeom prst="upArrow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上箭头 13"/>
          <p:cNvSpPr/>
          <p:nvPr/>
        </p:nvSpPr>
        <p:spPr>
          <a:xfrm>
            <a:off x="1970468" y="1563638"/>
            <a:ext cx="180020" cy="288032"/>
          </a:xfrm>
          <a:prstGeom prst="upArrow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上箭头 14"/>
          <p:cNvSpPr/>
          <p:nvPr/>
        </p:nvSpPr>
        <p:spPr>
          <a:xfrm rot="19320148">
            <a:off x="1753054" y="1175921"/>
            <a:ext cx="144016" cy="288032"/>
          </a:xfrm>
          <a:prstGeom prst="upArrow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上箭头 15"/>
          <p:cNvSpPr/>
          <p:nvPr/>
        </p:nvSpPr>
        <p:spPr>
          <a:xfrm rot="2296307">
            <a:off x="2171283" y="1181218"/>
            <a:ext cx="127417" cy="288032"/>
          </a:xfrm>
          <a:prstGeom prst="upArrow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上箭头 19"/>
          <p:cNvSpPr/>
          <p:nvPr/>
        </p:nvSpPr>
        <p:spPr>
          <a:xfrm>
            <a:off x="1929341" y="411510"/>
            <a:ext cx="180020" cy="288032"/>
          </a:xfrm>
          <a:prstGeom prst="upArrow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上箭头 20"/>
          <p:cNvSpPr/>
          <p:nvPr/>
        </p:nvSpPr>
        <p:spPr>
          <a:xfrm>
            <a:off x="1929341" y="195486"/>
            <a:ext cx="180020" cy="144016"/>
          </a:xfrm>
          <a:prstGeom prst="upArrow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上箭头 21"/>
          <p:cNvSpPr/>
          <p:nvPr/>
        </p:nvSpPr>
        <p:spPr>
          <a:xfrm rot="2296307">
            <a:off x="1776784" y="780060"/>
            <a:ext cx="127417" cy="288032"/>
          </a:xfrm>
          <a:prstGeom prst="upArrow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上箭头 22"/>
          <p:cNvSpPr/>
          <p:nvPr/>
        </p:nvSpPr>
        <p:spPr>
          <a:xfrm rot="19320148">
            <a:off x="2162983" y="785355"/>
            <a:ext cx="144016" cy="288032"/>
          </a:xfrm>
          <a:prstGeom prst="upArrow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流程图: 可选过程 24"/>
          <p:cNvSpPr/>
          <p:nvPr/>
        </p:nvSpPr>
        <p:spPr>
          <a:xfrm>
            <a:off x="5716836" y="4587974"/>
            <a:ext cx="1099191" cy="432048"/>
          </a:xfrm>
          <a:prstGeom prst="flowChartAlternateProcess">
            <a:avLst/>
          </a:prstGeom>
          <a:ln w="38100">
            <a:solidFill>
              <a:srgbClr val="0070C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>
            <a:defPPr>
              <a:defRPr lang="zh-CN"/>
            </a:defPPr>
            <a:lvl1pPr marL="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400" b="1">
                <a:latin typeface="楷体" panose="02010609060101010101" pitchFamily="49" charset="-122"/>
                <a:ea typeface="楷体" panose="02010609060101010101" pitchFamily="49" charset="-122"/>
              </a:rPr>
              <a:t>午门</a:t>
            </a:r>
            <a:endParaRPr lang="zh-CN" altLang="en-US" sz="24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6" name="上箭头 25"/>
          <p:cNvSpPr/>
          <p:nvPr/>
        </p:nvSpPr>
        <p:spPr>
          <a:xfrm>
            <a:off x="6146717" y="3651870"/>
            <a:ext cx="160927" cy="144016"/>
          </a:xfrm>
          <a:prstGeom prst="upArrow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流程图: 可选过程 26"/>
          <p:cNvSpPr/>
          <p:nvPr/>
        </p:nvSpPr>
        <p:spPr>
          <a:xfrm>
            <a:off x="5440585" y="3867894"/>
            <a:ext cx="1651695" cy="428107"/>
          </a:xfrm>
          <a:prstGeom prst="flowChartAlternateProcess">
            <a:avLst/>
          </a:prstGeom>
          <a:ln w="38100">
            <a:solidFill>
              <a:srgbClr val="0070C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>
            <a:defPPr>
              <a:defRPr lang="zh-CN"/>
            </a:defPPr>
            <a:lvl1pPr marL="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400" b="1" smtClean="0">
                <a:latin typeface="楷体" panose="02010609060101010101" pitchFamily="49" charset="-122"/>
                <a:ea typeface="楷体" panose="02010609060101010101" pitchFamily="49" charset="-122"/>
              </a:rPr>
              <a:t>太和门</a:t>
            </a:r>
            <a:endParaRPr lang="zh-CN" altLang="en-US" sz="24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9" name="流程图: 可选过程 28"/>
          <p:cNvSpPr/>
          <p:nvPr/>
        </p:nvSpPr>
        <p:spPr>
          <a:xfrm>
            <a:off x="4325583" y="3106582"/>
            <a:ext cx="3960440" cy="473280"/>
          </a:xfrm>
          <a:prstGeom prst="flowChartAlternateProcess">
            <a:avLst/>
          </a:prstGeom>
          <a:ln w="38100">
            <a:solidFill>
              <a:srgbClr val="0070C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>
            <a:defPPr>
              <a:defRPr lang="zh-CN"/>
            </a:defPPr>
            <a:lvl1pPr marL="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400" b="1" smtClean="0">
                <a:latin typeface="楷体" panose="02010609060101010101" pitchFamily="49" charset="-122"/>
                <a:ea typeface="楷体" panose="02010609060101010101" pitchFamily="49" charset="-122"/>
              </a:rPr>
              <a:t>太和殿、中和殿、保和殿</a:t>
            </a:r>
            <a:endParaRPr lang="zh-CN" altLang="en-US" sz="24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1" name="流程图: 可选过程 30"/>
          <p:cNvSpPr/>
          <p:nvPr/>
        </p:nvSpPr>
        <p:spPr>
          <a:xfrm>
            <a:off x="5401334" y="2429453"/>
            <a:ext cx="1651695" cy="430329"/>
          </a:xfrm>
          <a:prstGeom prst="flowChartAlternateProcess">
            <a:avLst/>
          </a:prstGeom>
          <a:ln w="38100">
            <a:solidFill>
              <a:srgbClr val="0070C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>
            <a:defPPr>
              <a:defRPr lang="zh-CN"/>
            </a:defPPr>
            <a:lvl1pPr marL="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400" b="1" smtClean="0">
                <a:latin typeface="楷体" panose="02010609060101010101" pitchFamily="49" charset="-122"/>
                <a:ea typeface="楷体" panose="02010609060101010101" pitchFamily="49" charset="-122"/>
              </a:rPr>
              <a:t>乾清门</a:t>
            </a:r>
            <a:endParaRPr lang="zh-CN" altLang="en-US" sz="24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2" name="流程图: 可选过程 31"/>
          <p:cNvSpPr/>
          <p:nvPr/>
        </p:nvSpPr>
        <p:spPr>
          <a:xfrm>
            <a:off x="4293503" y="1491630"/>
            <a:ext cx="3960440" cy="706276"/>
          </a:xfrm>
          <a:prstGeom prst="flowChartAlternateProcess">
            <a:avLst/>
          </a:prstGeom>
          <a:ln w="38100">
            <a:solidFill>
              <a:srgbClr val="0070C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>
            <a:defPPr>
              <a:defRPr lang="zh-CN"/>
            </a:defPPr>
            <a:lvl1pPr marL="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400" b="1">
                <a:latin typeface="楷体" panose="02010609060101010101" pitchFamily="49" charset="-122"/>
                <a:ea typeface="楷体" panose="02010609060101010101" pitchFamily="49" charset="-122"/>
              </a:rPr>
              <a:t>乾</a:t>
            </a:r>
            <a:r>
              <a:rPr lang="zh-CN" altLang="en-US" sz="2400" b="1" smtClean="0">
                <a:latin typeface="楷体" panose="02010609060101010101" pitchFamily="49" charset="-122"/>
                <a:ea typeface="楷体" panose="02010609060101010101" pitchFamily="49" charset="-122"/>
              </a:rPr>
              <a:t>清宫、交泰殿、坤宁宫，东、西六宫</a:t>
            </a:r>
            <a:endParaRPr lang="zh-CN" altLang="en-US" sz="24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4" name="上箭头 33"/>
          <p:cNvSpPr/>
          <p:nvPr/>
        </p:nvSpPr>
        <p:spPr>
          <a:xfrm>
            <a:off x="6156176" y="4380334"/>
            <a:ext cx="160927" cy="144016"/>
          </a:xfrm>
          <a:prstGeom prst="upArrow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上箭头 34"/>
          <p:cNvSpPr/>
          <p:nvPr/>
        </p:nvSpPr>
        <p:spPr>
          <a:xfrm>
            <a:off x="6137172" y="2931790"/>
            <a:ext cx="160927" cy="144016"/>
          </a:xfrm>
          <a:prstGeom prst="upArrow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上箭头 35"/>
          <p:cNvSpPr/>
          <p:nvPr/>
        </p:nvSpPr>
        <p:spPr>
          <a:xfrm>
            <a:off x="6139265" y="2211710"/>
            <a:ext cx="160927" cy="144016"/>
          </a:xfrm>
          <a:prstGeom prst="upArrow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上箭头 36"/>
          <p:cNvSpPr/>
          <p:nvPr/>
        </p:nvSpPr>
        <p:spPr>
          <a:xfrm>
            <a:off x="6137172" y="1275606"/>
            <a:ext cx="160927" cy="144016"/>
          </a:xfrm>
          <a:prstGeom prst="upArrow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8" name="上箭头 37"/>
          <p:cNvSpPr/>
          <p:nvPr/>
        </p:nvSpPr>
        <p:spPr>
          <a:xfrm>
            <a:off x="6137172" y="627534"/>
            <a:ext cx="160927" cy="144016"/>
          </a:xfrm>
          <a:prstGeom prst="upArrow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9" name="流程图: 可选过程 38"/>
          <p:cNvSpPr/>
          <p:nvPr/>
        </p:nvSpPr>
        <p:spPr>
          <a:xfrm>
            <a:off x="5436096" y="842673"/>
            <a:ext cx="1651695" cy="428107"/>
          </a:xfrm>
          <a:prstGeom prst="flowChartAlternateProcess">
            <a:avLst/>
          </a:prstGeom>
          <a:ln w="38100">
            <a:solidFill>
              <a:srgbClr val="0070C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>
            <a:defPPr>
              <a:defRPr lang="zh-CN"/>
            </a:defPPr>
            <a:lvl1pPr marL="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400" b="1" smtClean="0">
                <a:latin typeface="楷体" panose="02010609060101010101" pitchFamily="49" charset="-122"/>
                <a:ea typeface="楷体" panose="02010609060101010101" pitchFamily="49" charset="-122"/>
              </a:rPr>
              <a:t>御花园</a:t>
            </a:r>
            <a:endParaRPr lang="zh-CN" altLang="en-US" sz="24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0" name="流程图: 可选过程 39"/>
          <p:cNvSpPr/>
          <p:nvPr/>
        </p:nvSpPr>
        <p:spPr>
          <a:xfrm>
            <a:off x="5436096" y="123478"/>
            <a:ext cx="1651695" cy="428107"/>
          </a:xfrm>
          <a:prstGeom prst="flowChartAlternateProcess">
            <a:avLst/>
          </a:prstGeom>
          <a:ln w="38100">
            <a:solidFill>
              <a:srgbClr val="0070C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>
            <a:defPPr>
              <a:defRPr lang="zh-CN"/>
            </a:defPPr>
            <a:lvl1pPr marL="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400" b="1" smtClean="0">
                <a:latin typeface="楷体" panose="02010609060101010101" pitchFamily="49" charset="-122"/>
                <a:ea typeface="楷体" panose="02010609060101010101" pitchFamily="49" charset="-122"/>
              </a:rPr>
              <a:t>神武门</a:t>
            </a:r>
            <a:endParaRPr lang="zh-CN" altLang="en-US" sz="24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26" grpId="0" animBg="1"/>
      <p:bldP spid="27" grpId="0" animBg="1"/>
      <p:bldP spid="29" grpId="0" animBg="1"/>
      <p:bldP spid="31" grpId="0" animBg="1"/>
      <p:bldP spid="32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2197251" y="36813"/>
            <a:ext cx="3454869" cy="38296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email"/>
          <a:stretch>
            <a:fillRect/>
          </a:stretch>
        </p:blipFill>
        <p:spPr bwMode="auto">
          <a:xfrm>
            <a:off x="5652120" y="0"/>
            <a:ext cx="3491880" cy="4752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4" name="直接连接符 3"/>
          <p:cNvCxnSpPr/>
          <p:nvPr/>
        </p:nvCxnSpPr>
        <p:spPr>
          <a:xfrm>
            <a:off x="3995936" y="3814555"/>
            <a:ext cx="576064" cy="1136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连接符 5"/>
          <p:cNvCxnSpPr/>
          <p:nvPr/>
        </p:nvCxnSpPr>
        <p:spPr>
          <a:xfrm>
            <a:off x="8460432" y="4515966"/>
            <a:ext cx="504056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2" descr="E:\本地磁盘F\全是宝贝啊\苹果、土豆等形象\8224437086c03fd917e58e58abba5f4.jp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 flipH="1">
            <a:off x="74347" y="2822927"/>
            <a:ext cx="642377" cy="8918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圆角矩形标注 9"/>
          <p:cNvSpPr/>
          <p:nvPr/>
        </p:nvSpPr>
        <p:spPr>
          <a:xfrm>
            <a:off x="395536" y="3939902"/>
            <a:ext cx="5400600" cy="1152128"/>
          </a:xfrm>
          <a:prstGeom prst="wedgeRoundRectCallout">
            <a:avLst>
              <a:gd name="adj1" fmla="val -44975"/>
              <a:gd name="adj2" fmla="val -94761"/>
              <a:gd name="adj3" fmla="val 16667"/>
            </a:avLst>
          </a:prstGeom>
          <a:solidFill>
            <a:srgbClr val="FFFFCC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400" b="1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材料三、材料四中的资料都是</a:t>
            </a:r>
            <a:r>
              <a:rPr lang="en-US" altLang="zh-CN" sz="2400" b="1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2016</a:t>
            </a:r>
            <a:r>
              <a:rPr lang="zh-CN" altLang="en-US" sz="2400" b="1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年的，我们在规划路线时还可以查找最新资料，丰富自己的参观内容。</a:t>
            </a:r>
            <a:endParaRPr lang="zh-CN" altLang="en-US" sz="2400" b="1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3698505" y="263534"/>
            <a:ext cx="1789997" cy="899730"/>
            <a:chOff x="2571751" y="500064"/>
            <a:chExt cx="2792337" cy="899730"/>
          </a:xfrm>
        </p:grpSpPr>
        <p:pic>
          <p:nvPicPr>
            <p:cNvPr id="6" name="Picture 2" descr="20050801161247274"/>
            <p:cNvPicPr>
              <a:picLocks noChangeAspect="1"/>
            </p:cNvPicPr>
            <p:nvPr/>
          </p:nvPicPr>
          <p:blipFill>
            <a:blip r:embed="rId1" cstate="email">
              <a:clrChange>
                <a:clrFrom>
                  <a:srgbClr val="FCFEFC"/>
                </a:clrFrom>
                <a:clrTo>
                  <a:srgbClr val="FCFEFC">
                    <a:alpha val="0"/>
                  </a:srgbClr>
                </a:clrTo>
              </a:clrChange>
              <a:lum bright="19998" contrast="-12001"/>
            </a:blip>
            <a:stretch>
              <a:fillRect/>
            </a:stretch>
          </p:blipFill>
          <p:spPr>
            <a:xfrm>
              <a:off x="2571751" y="500064"/>
              <a:ext cx="2792337" cy="899730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7" name="TextBox 6"/>
            <p:cNvSpPr txBox="1"/>
            <p:nvPr/>
          </p:nvSpPr>
          <p:spPr>
            <a:xfrm>
              <a:off x="3021070" y="693571"/>
              <a:ext cx="2152215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800" b="1" smtClean="0">
                  <a:solidFill>
                    <a:prstClr val="black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任务</a:t>
              </a:r>
              <a:r>
                <a:rPr lang="en-US" altLang="zh-CN" sz="2800" b="1" smtClean="0">
                  <a:solidFill>
                    <a:prstClr val="black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2</a:t>
              </a:r>
              <a:endParaRPr lang="zh-CN" altLang="en-US" sz="2800" b="1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sp>
        <p:nvSpPr>
          <p:cNvPr id="8" name="文本框 1"/>
          <p:cNvSpPr txBox="1"/>
          <p:nvPr/>
        </p:nvSpPr>
        <p:spPr>
          <a:xfrm>
            <a:off x="816813" y="1347614"/>
            <a:ext cx="7904279" cy="107721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457200" indent="-457200">
              <a:buFont typeface="Wingdings" panose="05000000000000000000" pitchFamily="2" charset="2"/>
              <a:buChar char="Ø"/>
            </a:pPr>
            <a:r>
              <a:rPr lang="zh-CN" altLang="en-US" sz="3200" b="1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选择一两个景点，游故宫的时候为家人讲解。</a:t>
            </a:r>
            <a:endParaRPr lang="zh-CN" altLang="en-US" sz="3200" b="1" smtClean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9" name="圆角矩形 8"/>
          <p:cNvSpPr/>
          <p:nvPr/>
        </p:nvSpPr>
        <p:spPr>
          <a:xfrm>
            <a:off x="1547664" y="3068428"/>
            <a:ext cx="3492389" cy="504056"/>
          </a:xfrm>
          <a:prstGeom prst="roundRect">
            <a:avLst/>
          </a:prstGeom>
          <a:solidFill>
            <a:srgbClr val="0070C0"/>
          </a:solidFill>
          <a:ln w="25400">
            <a:solidFill>
              <a:srgbClr val="0070C0"/>
            </a:solidFill>
          </a:ln>
          <a:effectLst>
            <a:outerShdw blurRad="444500" dist="254000" dir="8100000" algn="tr" rotWithShape="0">
              <a:schemeClr val="bg1"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b="1" smtClean="0">
                <a:solidFill>
                  <a:prstClr val="white"/>
                </a:solidFill>
                <a:latin typeface="楷体" panose="02010609060101010101" pitchFamily="49" charset="-122"/>
                <a:ea typeface="楷体" panose="02010609060101010101" pitchFamily="49" charset="-122"/>
                <a:cs typeface="Tahoma" panose="020B0604030504040204" pitchFamily="34" charset="0"/>
              </a:rPr>
              <a:t>我选择的阅读材料</a:t>
            </a:r>
            <a:endParaRPr lang="zh-CN" altLang="en-US" sz="2800" b="1" smtClean="0">
              <a:solidFill>
                <a:prstClr val="white"/>
              </a:solidFill>
              <a:latin typeface="楷体" panose="02010609060101010101" pitchFamily="49" charset="-122"/>
              <a:ea typeface="楷体" panose="02010609060101010101" pitchFamily="49" charset="-122"/>
              <a:cs typeface="Tahoma" panose="020B0604030504040204" pitchFamily="34" charset="0"/>
            </a:endParaRPr>
          </a:p>
        </p:txBody>
      </p:sp>
      <p:sp>
        <p:nvSpPr>
          <p:cNvPr id="10" name="流程图: 可选过程 9"/>
          <p:cNvSpPr/>
          <p:nvPr/>
        </p:nvSpPr>
        <p:spPr>
          <a:xfrm>
            <a:off x="5707196" y="2715766"/>
            <a:ext cx="1584176" cy="568183"/>
          </a:xfrm>
          <a:prstGeom prst="flowChartAlternateProcess">
            <a:avLst/>
          </a:prstGeom>
          <a:ln w="38100">
            <a:solidFill>
              <a:srgbClr val="0070C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>
            <a:defPPr>
              <a:defRPr lang="zh-CN"/>
            </a:defPPr>
            <a:lvl1pPr marL="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400" b="1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材料一</a:t>
            </a:r>
            <a:endParaRPr lang="zh-CN" altLang="en-US" sz="2400" b="1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" name="流程图: 可选过程 10"/>
          <p:cNvSpPr/>
          <p:nvPr/>
        </p:nvSpPr>
        <p:spPr>
          <a:xfrm>
            <a:off x="5707196" y="3436349"/>
            <a:ext cx="1584176" cy="568183"/>
          </a:xfrm>
          <a:prstGeom prst="flowChartAlternateProcess">
            <a:avLst/>
          </a:prstGeom>
          <a:ln w="38100">
            <a:solidFill>
              <a:srgbClr val="0070C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>
            <a:defPPr>
              <a:defRPr lang="zh-CN"/>
            </a:defPPr>
            <a:lvl1pPr marL="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400" b="1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材料二</a:t>
            </a:r>
            <a:endParaRPr lang="zh-CN" altLang="en-US" sz="2400" b="1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" name="左大括号 12"/>
          <p:cNvSpPr/>
          <p:nvPr/>
        </p:nvSpPr>
        <p:spPr>
          <a:xfrm>
            <a:off x="5240108" y="2742025"/>
            <a:ext cx="251063" cy="1226049"/>
          </a:xfrm>
          <a:prstGeom prst="leftBrace">
            <a:avLst/>
          </a:prstGeom>
          <a:ln w="381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 sz="2400">
              <a:solidFill>
                <a:prstClr val="black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3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4"/>
          <p:cNvSpPr txBox="1"/>
          <p:nvPr/>
        </p:nvSpPr>
        <p:spPr>
          <a:xfrm>
            <a:off x="683568" y="1079585"/>
            <a:ext cx="8136904" cy="18651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    材料中关于太和殿的内容最为丰富，如果想把太和殿介绍得清楚、有趣，应该怎样读材料、怎样讲解？</a:t>
            </a:r>
            <a:endParaRPr lang="zh-CN" altLang="en-US" sz="32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3" name="Picture 2" descr="E:\本地磁盘F\全是宝贝啊\苹果、土豆等形象\8224437086c03fd917e58e58abba5f4.jpg"/>
          <p:cNvPicPr>
            <a:picLocks noChangeAspect="1" noChangeArrowheads="1"/>
          </p:cNvPicPr>
          <p:nvPr/>
        </p:nvPicPr>
        <p:blipFill>
          <a:blip r:embed="rId1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 flipH="1">
            <a:off x="954081" y="843558"/>
            <a:ext cx="642377" cy="8918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4" name="组合 3"/>
          <p:cNvGrpSpPr/>
          <p:nvPr/>
        </p:nvGrpSpPr>
        <p:grpSpPr>
          <a:xfrm>
            <a:off x="-108520" y="-164554"/>
            <a:ext cx="2736302" cy="1152128"/>
            <a:chOff x="590149" y="1521371"/>
            <a:chExt cx="2189041" cy="937544"/>
          </a:xfrm>
        </p:grpSpPr>
        <p:sp>
          <p:nvSpPr>
            <p:cNvPr id="5" name="文本框 7"/>
            <p:cNvSpPr txBox="1"/>
            <p:nvPr/>
          </p:nvSpPr>
          <p:spPr>
            <a:xfrm>
              <a:off x="1195014" y="1784612"/>
              <a:ext cx="1584176" cy="526485"/>
            </a:xfrm>
            <a:prstGeom prst="roundRect">
              <a:avLst/>
            </a:prstGeom>
            <a:noFill/>
            <a:ln w="19050">
              <a:solidFill>
                <a:schemeClr val="accent3">
                  <a:lumMod val="50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pPr lvl="0" algn="ctr"/>
              <a:r>
                <a:rPr kumimoji="0" lang="zh-CN" altLang="en-US" sz="3200" b="1" i="0" u="none" strike="noStrike" kern="1200" cap="none" spc="0" normalizeH="0" baseline="0" noProof="0" smtClean="0">
                  <a:ln>
                    <a:noFill/>
                  </a:ln>
                  <a:effectLst/>
                  <a:uLnTx/>
                  <a:uFillTx/>
                  <a:latin typeface="黑体" panose="02010609060101010101" pitchFamily="49" charset="-122"/>
                  <a:ea typeface="黑体" panose="02010609060101010101" pitchFamily="49" charset="-122"/>
                </a:rPr>
                <a:t>探究交流</a:t>
              </a:r>
              <a:endParaRPr kumimoji="0" lang="zh-CN" altLang="en-US" sz="3200" b="1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pic>
          <p:nvPicPr>
            <p:cNvPr id="6" name="Picture 3" descr="https://timgsa.baidu.com/timg?image&amp;quality=80&amp;size=b9999_10000&amp;sec=1564661228970&amp;di=80439a8e5dc7f7a81aa206ca0148b991&amp;imgtype=0&amp;src=http%3A%2F%2Fku.90sjimg.com%2Felement_origin_min_pic%2F16%2F11%2F26%2F1aadfa254caf57802d14a23dd7d48b76.jpg"/>
            <p:cNvPicPr>
              <a:picLocks noChangeAspect="1" noChangeArrowheads="1"/>
            </p:cNvPicPr>
            <p:nvPr/>
          </p:nvPicPr>
          <p:blipFill>
            <a:blip r:embed="rId2" cstate="email">
              <a:clrChange>
                <a:clrFrom>
                  <a:srgbClr val="F6F6F6"/>
                </a:clrFrom>
                <a:clrTo>
                  <a:srgbClr val="F6F6F6">
                    <a:alpha val="0"/>
                  </a:srgbClr>
                </a:clrTo>
              </a:clrChange>
            </a:blip>
            <a:stretch>
              <a:fillRect/>
            </a:stretch>
          </p:blipFill>
          <p:spPr bwMode="auto">
            <a:xfrm>
              <a:off x="590149" y="1521371"/>
              <a:ext cx="936104" cy="937544"/>
            </a:xfrm>
            <a:prstGeom prst="rect">
              <a:avLst/>
            </a:prstGeom>
            <a:noFill/>
          </p:spPr>
        </p:pic>
      </p:grpSp>
      <p:sp>
        <p:nvSpPr>
          <p:cNvPr id="7" name="圆角矩形标注 6"/>
          <p:cNvSpPr/>
          <p:nvPr/>
        </p:nvSpPr>
        <p:spPr>
          <a:xfrm>
            <a:off x="323528" y="3330160"/>
            <a:ext cx="1944213" cy="753759"/>
          </a:xfrm>
          <a:prstGeom prst="wedgeRoundRectCallout">
            <a:avLst>
              <a:gd name="adj1" fmla="val 49874"/>
              <a:gd name="adj2" fmla="val 30405"/>
              <a:gd name="adj3" fmla="val 16667"/>
            </a:avLst>
          </a:prstGeom>
          <a:solidFill>
            <a:srgbClr val="CAFAFE"/>
          </a:solidFill>
          <a:ln w="12700">
            <a:noFill/>
          </a:ln>
          <a:effectLst>
            <a:outerShdw blurRad="444500" dist="254000" dir="8100000" algn="tr" rotWithShape="0">
              <a:schemeClr val="bg1"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选择可能感兴趣的内容</a:t>
            </a:r>
            <a:endParaRPr lang="zh-CN" altLang="zh-CN" sz="2400" b="1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cxnSp>
        <p:nvCxnSpPr>
          <p:cNvPr id="9" name="直接箭头连接符 8"/>
          <p:cNvCxnSpPr/>
          <p:nvPr/>
        </p:nvCxnSpPr>
        <p:spPr>
          <a:xfrm>
            <a:off x="2339752" y="3727442"/>
            <a:ext cx="504056" cy="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圆角矩形标注 9"/>
          <p:cNvSpPr/>
          <p:nvPr/>
        </p:nvSpPr>
        <p:spPr>
          <a:xfrm>
            <a:off x="2915816" y="3330161"/>
            <a:ext cx="1512168" cy="726826"/>
          </a:xfrm>
          <a:prstGeom prst="wedgeRoundRectCallout">
            <a:avLst>
              <a:gd name="adj1" fmla="val 49874"/>
              <a:gd name="adj2" fmla="val 30405"/>
              <a:gd name="adj3" fmla="val 16667"/>
            </a:avLst>
          </a:prstGeom>
          <a:solidFill>
            <a:srgbClr val="CAFAFE"/>
          </a:solidFill>
          <a:ln w="12700">
            <a:noFill/>
          </a:ln>
          <a:effectLst>
            <a:outerShdw blurRad="444500" dist="254000" dir="8100000" algn="tr" rotWithShape="0">
              <a:schemeClr val="bg1"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提取并整合信息</a:t>
            </a:r>
            <a:endParaRPr lang="zh-CN" altLang="zh-CN" sz="2400" b="1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" name="圆角矩形标注 10"/>
          <p:cNvSpPr/>
          <p:nvPr/>
        </p:nvSpPr>
        <p:spPr>
          <a:xfrm>
            <a:off x="5076056" y="3291830"/>
            <a:ext cx="1900170" cy="799111"/>
          </a:xfrm>
          <a:prstGeom prst="wedgeRoundRectCallout">
            <a:avLst>
              <a:gd name="adj1" fmla="val 49874"/>
              <a:gd name="adj2" fmla="val 30405"/>
              <a:gd name="adj3" fmla="val 16667"/>
            </a:avLst>
          </a:prstGeom>
          <a:solidFill>
            <a:srgbClr val="CAFAFE"/>
          </a:solidFill>
          <a:ln w="12700">
            <a:noFill/>
          </a:ln>
          <a:effectLst>
            <a:outerShdw blurRad="444500" dist="254000" dir="8100000" algn="tr" rotWithShape="0">
              <a:schemeClr val="bg1"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按照一定的顺序介绍</a:t>
            </a:r>
            <a:endParaRPr lang="zh-CN" altLang="zh-CN" sz="2400" b="1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cxnSp>
        <p:nvCxnSpPr>
          <p:cNvPr id="12" name="直接箭头连接符 11"/>
          <p:cNvCxnSpPr/>
          <p:nvPr/>
        </p:nvCxnSpPr>
        <p:spPr>
          <a:xfrm>
            <a:off x="4499992" y="3706901"/>
            <a:ext cx="504056" cy="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左大括号 13"/>
          <p:cNvSpPr/>
          <p:nvPr/>
        </p:nvSpPr>
        <p:spPr>
          <a:xfrm>
            <a:off x="7092279" y="2792983"/>
            <a:ext cx="376007" cy="1736576"/>
          </a:xfrm>
          <a:prstGeom prst="leftBrac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15" name="圆角矩形标注 14"/>
          <p:cNvSpPr/>
          <p:nvPr/>
        </p:nvSpPr>
        <p:spPr>
          <a:xfrm>
            <a:off x="7596336" y="2505580"/>
            <a:ext cx="920137" cy="497032"/>
          </a:xfrm>
          <a:prstGeom prst="wedgeRoundRectCallout">
            <a:avLst>
              <a:gd name="adj1" fmla="val 49874"/>
              <a:gd name="adj2" fmla="val 30405"/>
              <a:gd name="adj3" fmla="val 16667"/>
            </a:avLst>
          </a:prstGeom>
          <a:solidFill>
            <a:srgbClr val="FFFFCC"/>
          </a:solidFill>
          <a:ln w="12700">
            <a:noFill/>
          </a:ln>
          <a:effectLst>
            <a:outerShdw blurRad="444500" dist="254000" dir="8100000" algn="tr" rotWithShape="0">
              <a:schemeClr val="bg1"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位置</a:t>
            </a:r>
            <a:endParaRPr lang="zh-CN" altLang="zh-CN" sz="2400" b="1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6" name="圆角矩形标注 15"/>
          <p:cNvSpPr/>
          <p:nvPr/>
        </p:nvSpPr>
        <p:spPr>
          <a:xfrm>
            <a:off x="7596336" y="3081644"/>
            <a:ext cx="920137" cy="497032"/>
          </a:xfrm>
          <a:prstGeom prst="wedgeRoundRectCallout">
            <a:avLst>
              <a:gd name="adj1" fmla="val 49874"/>
              <a:gd name="adj2" fmla="val 30405"/>
              <a:gd name="adj3" fmla="val 16667"/>
            </a:avLst>
          </a:prstGeom>
          <a:solidFill>
            <a:srgbClr val="FFFFCC"/>
          </a:solidFill>
          <a:ln w="12700">
            <a:noFill/>
          </a:ln>
          <a:effectLst>
            <a:outerShdw blurRad="444500" dist="254000" dir="8100000" algn="tr" rotWithShape="0">
              <a:schemeClr val="bg1"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样貌</a:t>
            </a:r>
            <a:endParaRPr lang="zh-CN" altLang="zh-CN" sz="2400" b="1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7" name="圆角矩形标注 16"/>
          <p:cNvSpPr/>
          <p:nvPr/>
        </p:nvSpPr>
        <p:spPr>
          <a:xfrm>
            <a:off x="7596336" y="3657708"/>
            <a:ext cx="920137" cy="497032"/>
          </a:xfrm>
          <a:prstGeom prst="wedgeRoundRectCallout">
            <a:avLst>
              <a:gd name="adj1" fmla="val 49874"/>
              <a:gd name="adj2" fmla="val 30405"/>
              <a:gd name="adj3" fmla="val 16667"/>
            </a:avLst>
          </a:prstGeom>
          <a:solidFill>
            <a:srgbClr val="FFFFCC"/>
          </a:solidFill>
          <a:ln w="12700">
            <a:noFill/>
          </a:ln>
          <a:effectLst>
            <a:outerShdw blurRad="444500" dist="254000" dir="8100000" algn="tr" rotWithShape="0">
              <a:schemeClr val="bg1"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作用</a:t>
            </a:r>
            <a:endParaRPr lang="zh-CN" altLang="zh-CN" sz="2400" b="1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8" name="圆角矩形标注 17"/>
          <p:cNvSpPr/>
          <p:nvPr/>
        </p:nvSpPr>
        <p:spPr>
          <a:xfrm>
            <a:off x="7380312" y="4234958"/>
            <a:ext cx="1656184" cy="497032"/>
          </a:xfrm>
          <a:prstGeom prst="wedgeRoundRectCallout">
            <a:avLst>
              <a:gd name="adj1" fmla="val 49874"/>
              <a:gd name="adj2" fmla="val 30405"/>
              <a:gd name="adj3" fmla="val 16667"/>
            </a:avLst>
          </a:prstGeom>
          <a:solidFill>
            <a:srgbClr val="FFFFCC"/>
          </a:solidFill>
          <a:ln w="12700">
            <a:noFill/>
          </a:ln>
          <a:effectLst>
            <a:outerShdw blurRad="444500" dist="254000" dir="8100000" algn="tr" rotWithShape="0">
              <a:schemeClr val="bg1"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故事传说</a:t>
            </a:r>
            <a:endParaRPr lang="zh-CN" altLang="zh-CN" sz="2400" b="1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0" grpId="0" animBg="1"/>
      <p:bldP spid="11" grpId="0" animBg="1"/>
      <p:bldP spid="14" grpId="0" animBg="1"/>
      <p:bldP spid="15" grpId="0" animBg="1"/>
      <p:bldP spid="16" grpId="0" animBg="1"/>
      <p:bldP spid="17" grpId="0" animBg="1"/>
      <p:bldP spid="18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1" cstate="email"/>
          <a:stretch>
            <a:fillRect/>
          </a:stretch>
        </p:blipFill>
        <p:spPr bwMode="auto">
          <a:xfrm>
            <a:off x="323528" y="123478"/>
            <a:ext cx="3942998" cy="45879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 cstate="email"/>
          <a:stretch>
            <a:fillRect/>
          </a:stretch>
        </p:blipFill>
        <p:spPr bwMode="auto">
          <a:xfrm>
            <a:off x="4355976" y="145257"/>
            <a:ext cx="4711472" cy="20749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5" name="Picture 5" descr="https://gimg2.baidu.com/image_search/src=http%3A%2F%2Fdpic.tiankong.com%2Fwu%2Fbr%2FQJ6696917180.jpg&amp;refer=http%3A%2F%2Fdpic.tiankong.com&amp;app=2002&amp;size=f9999,10000&amp;q=a80&amp;n=0&amp;g=0n&amp;fmt=jpeg?sec=1618469733&amp;t=ceef6cbbfaf2c4c16d3f212f31aaf92a"/>
          <p:cNvPicPr>
            <a:picLocks noChangeAspect="1" noChangeArrowheads="1"/>
          </p:cNvPicPr>
          <p:nvPr/>
        </p:nvPicPr>
        <p:blipFill>
          <a:blip r:embed="rId3" cstate="email"/>
          <a:stretch>
            <a:fillRect/>
          </a:stretch>
        </p:blipFill>
        <p:spPr bwMode="auto">
          <a:xfrm>
            <a:off x="5181303" y="2549808"/>
            <a:ext cx="3919384" cy="261423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5" name="直接连接符 4"/>
          <p:cNvCxnSpPr/>
          <p:nvPr/>
        </p:nvCxnSpPr>
        <p:spPr>
          <a:xfrm>
            <a:off x="1907704" y="987574"/>
            <a:ext cx="2160240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文本框 34"/>
          <p:cNvSpPr txBox="1"/>
          <p:nvPr/>
        </p:nvSpPr>
        <p:spPr>
          <a:xfrm>
            <a:off x="467544" y="1059582"/>
            <a:ext cx="28638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4</a:t>
            </a:r>
            <a:endParaRPr lang="zh-CN" altLang="en-US" sz="2000" b="1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7" name="文本框 34"/>
          <p:cNvSpPr txBox="1"/>
          <p:nvPr/>
        </p:nvSpPr>
        <p:spPr>
          <a:xfrm>
            <a:off x="467719" y="2708"/>
            <a:ext cx="28638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3</a:t>
            </a:r>
            <a:endParaRPr lang="zh-CN" altLang="en-US" sz="2000" b="1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8" name="文本框 34"/>
          <p:cNvSpPr txBox="1"/>
          <p:nvPr/>
        </p:nvSpPr>
        <p:spPr>
          <a:xfrm>
            <a:off x="467544" y="2171640"/>
            <a:ext cx="28638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5</a:t>
            </a:r>
            <a:endParaRPr lang="zh-CN" altLang="en-US" sz="2000" b="1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9" name="文本框 34"/>
          <p:cNvSpPr txBox="1"/>
          <p:nvPr/>
        </p:nvSpPr>
        <p:spPr>
          <a:xfrm>
            <a:off x="469191" y="3251760"/>
            <a:ext cx="28638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6</a:t>
            </a:r>
            <a:endParaRPr lang="zh-CN" altLang="en-US" sz="2000" b="1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0" name="文本框 34"/>
          <p:cNvSpPr txBox="1"/>
          <p:nvPr/>
        </p:nvSpPr>
        <p:spPr>
          <a:xfrm>
            <a:off x="4572000" y="119135"/>
            <a:ext cx="28638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7</a:t>
            </a:r>
            <a:endParaRPr lang="zh-CN" altLang="en-US" sz="2000" b="1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1" name="文本框 34"/>
          <p:cNvSpPr txBox="1"/>
          <p:nvPr/>
        </p:nvSpPr>
        <p:spPr>
          <a:xfrm>
            <a:off x="4574081" y="859527"/>
            <a:ext cx="28638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8</a:t>
            </a:r>
            <a:endParaRPr lang="zh-CN" altLang="en-US" sz="2000" b="1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cxnSp>
        <p:nvCxnSpPr>
          <p:cNvPr id="15" name="直接连接符 14"/>
          <p:cNvCxnSpPr/>
          <p:nvPr/>
        </p:nvCxnSpPr>
        <p:spPr>
          <a:xfrm>
            <a:off x="469191" y="1175378"/>
            <a:ext cx="790441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连接符 16"/>
          <p:cNvCxnSpPr/>
          <p:nvPr/>
        </p:nvCxnSpPr>
        <p:spPr>
          <a:xfrm>
            <a:off x="688679" y="2499742"/>
            <a:ext cx="3379265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/>
          <p:cNvCxnSpPr/>
          <p:nvPr/>
        </p:nvCxnSpPr>
        <p:spPr>
          <a:xfrm>
            <a:off x="467544" y="2715766"/>
            <a:ext cx="1368152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接连接符 21"/>
          <p:cNvCxnSpPr/>
          <p:nvPr/>
        </p:nvCxnSpPr>
        <p:spPr>
          <a:xfrm>
            <a:off x="683568" y="3579862"/>
            <a:ext cx="3456384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接连接符 24"/>
          <p:cNvCxnSpPr/>
          <p:nvPr/>
        </p:nvCxnSpPr>
        <p:spPr>
          <a:xfrm>
            <a:off x="469191" y="3795886"/>
            <a:ext cx="1080120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接连接符 26"/>
          <p:cNvCxnSpPr/>
          <p:nvPr/>
        </p:nvCxnSpPr>
        <p:spPr>
          <a:xfrm>
            <a:off x="1549311" y="4011910"/>
            <a:ext cx="2590641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直接连接符 29"/>
          <p:cNvCxnSpPr/>
          <p:nvPr/>
        </p:nvCxnSpPr>
        <p:spPr>
          <a:xfrm>
            <a:off x="469191" y="4227934"/>
            <a:ext cx="2878673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直接连接符 31"/>
          <p:cNvCxnSpPr/>
          <p:nvPr/>
        </p:nvCxnSpPr>
        <p:spPr>
          <a:xfrm>
            <a:off x="4860466" y="1182717"/>
            <a:ext cx="3960006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直接连接符 34"/>
          <p:cNvCxnSpPr/>
          <p:nvPr/>
        </p:nvCxnSpPr>
        <p:spPr>
          <a:xfrm>
            <a:off x="4574081" y="1459692"/>
            <a:ext cx="1582095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直接连接符 36"/>
          <p:cNvCxnSpPr/>
          <p:nvPr/>
        </p:nvCxnSpPr>
        <p:spPr>
          <a:xfrm>
            <a:off x="755576" y="1419622"/>
            <a:ext cx="3168352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圆角矩形 38"/>
          <p:cNvSpPr/>
          <p:nvPr/>
        </p:nvSpPr>
        <p:spPr>
          <a:xfrm>
            <a:off x="38856" y="1459692"/>
            <a:ext cx="970395" cy="504056"/>
          </a:xfrm>
          <a:prstGeom prst="roundRect">
            <a:avLst/>
          </a:prstGeom>
          <a:solidFill>
            <a:srgbClr val="0070C0"/>
          </a:solidFill>
          <a:ln w="25400">
            <a:solidFill>
              <a:srgbClr val="0070C0"/>
            </a:solidFill>
          </a:ln>
          <a:effectLst>
            <a:outerShdw blurRad="444500" dist="254000" dir="8100000" algn="tr" rotWithShape="0">
              <a:schemeClr val="bg1"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b="1" smtClean="0">
                <a:solidFill>
                  <a:prstClr val="white"/>
                </a:solidFill>
                <a:latin typeface="楷体" panose="02010609060101010101" pitchFamily="49" charset="-122"/>
                <a:ea typeface="楷体" panose="02010609060101010101" pitchFamily="49" charset="-122"/>
                <a:cs typeface="Tahoma" panose="020B0604030504040204" pitchFamily="34" charset="0"/>
              </a:rPr>
              <a:t>位置</a:t>
            </a:r>
            <a:endParaRPr lang="zh-CN" altLang="en-US" sz="2800" b="1" smtClean="0">
              <a:solidFill>
                <a:prstClr val="white"/>
              </a:solidFill>
              <a:latin typeface="楷体" panose="02010609060101010101" pitchFamily="49" charset="-122"/>
              <a:ea typeface="楷体" panose="02010609060101010101" pitchFamily="49" charset="-122"/>
              <a:cs typeface="Tahoma" panose="020B0604030504040204" pitchFamily="34" charset="0"/>
            </a:endParaRPr>
          </a:p>
        </p:txBody>
      </p:sp>
      <p:sp>
        <p:nvSpPr>
          <p:cNvPr id="40" name="圆角矩形 39"/>
          <p:cNvSpPr/>
          <p:nvPr/>
        </p:nvSpPr>
        <p:spPr>
          <a:xfrm>
            <a:off x="4229878" y="2571750"/>
            <a:ext cx="970395" cy="504056"/>
          </a:xfrm>
          <a:prstGeom prst="roundRect">
            <a:avLst/>
          </a:prstGeom>
          <a:solidFill>
            <a:srgbClr val="0070C0"/>
          </a:solidFill>
          <a:ln w="25400">
            <a:solidFill>
              <a:srgbClr val="0070C0"/>
            </a:solidFill>
          </a:ln>
          <a:effectLst>
            <a:outerShdw blurRad="444500" dist="254000" dir="8100000" algn="tr" rotWithShape="0">
              <a:schemeClr val="bg1"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b="1" smtClean="0">
                <a:solidFill>
                  <a:prstClr val="white"/>
                </a:solidFill>
                <a:latin typeface="楷体" panose="02010609060101010101" pitchFamily="49" charset="-122"/>
                <a:ea typeface="楷体" panose="02010609060101010101" pitchFamily="49" charset="-122"/>
                <a:cs typeface="Tahoma" panose="020B0604030504040204" pitchFamily="34" charset="0"/>
              </a:rPr>
              <a:t>大小</a:t>
            </a:r>
            <a:endParaRPr lang="zh-CN" altLang="en-US" sz="2800" b="1" smtClean="0">
              <a:solidFill>
                <a:prstClr val="white"/>
              </a:solidFill>
              <a:latin typeface="楷体" panose="02010609060101010101" pitchFamily="49" charset="-122"/>
              <a:ea typeface="楷体" panose="02010609060101010101" pitchFamily="49" charset="-122"/>
              <a:cs typeface="Tahoma" panose="020B0604030504040204" pitchFamily="34" charset="0"/>
            </a:endParaRPr>
          </a:p>
        </p:txBody>
      </p:sp>
      <p:sp>
        <p:nvSpPr>
          <p:cNvPr id="41" name="圆角矩形 40"/>
          <p:cNvSpPr/>
          <p:nvPr/>
        </p:nvSpPr>
        <p:spPr>
          <a:xfrm>
            <a:off x="4266526" y="3543858"/>
            <a:ext cx="970395" cy="504056"/>
          </a:xfrm>
          <a:prstGeom prst="roundRect">
            <a:avLst/>
          </a:prstGeom>
          <a:solidFill>
            <a:srgbClr val="0070C0"/>
          </a:solidFill>
          <a:ln w="25400">
            <a:solidFill>
              <a:srgbClr val="0070C0"/>
            </a:solidFill>
          </a:ln>
          <a:effectLst>
            <a:outerShdw blurRad="444500" dist="254000" dir="8100000" algn="tr" rotWithShape="0">
              <a:schemeClr val="bg1"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b="1" smtClean="0">
                <a:solidFill>
                  <a:prstClr val="white"/>
                </a:solidFill>
                <a:latin typeface="楷体" panose="02010609060101010101" pitchFamily="49" charset="-122"/>
                <a:ea typeface="楷体" panose="02010609060101010101" pitchFamily="49" charset="-122"/>
                <a:cs typeface="Tahoma" panose="020B0604030504040204" pitchFamily="34" charset="0"/>
              </a:rPr>
              <a:t>特色</a:t>
            </a:r>
            <a:endParaRPr lang="zh-CN" altLang="en-US" sz="2800" b="1" smtClean="0">
              <a:solidFill>
                <a:prstClr val="white"/>
              </a:solidFill>
              <a:latin typeface="楷体" panose="02010609060101010101" pitchFamily="49" charset="-122"/>
              <a:ea typeface="楷体" panose="02010609060101010101" pitchFamily="49" charset="-122"/>
              <a:cs typeface="Tahoma" panose="020B0604030504040204" pitchFamily="34" charset="0"/>
            </a:endParaRPr>
          </a:p>
        </p:txBody>
      </p:sp>
      <p:sp>
        <p:nvSpPr>
          <p:cNvPr id="42" name="圆角矩形 41"/>
          <p:cNvSpPr/>
          <p:nvPr/>
        </p:nvSpPr>
        <p:spPr>
          <a:xfrm>
            <a:off x="7850077" y="1963748"/>
            <a:ext cx="970395" cy="504056"/>
          </a:xfrm>
          <a:prstGeom prst="roundRect">
            <a:avLst/>
          </a:prstGeom>
          <a:solidFill>
            <a:srgbClr val="0070C0"/>
          </a:solidFill>
          <a:ln w="25400">
            <a:solidFill>
              <a:srgbClr val="0070C0"/>
            </a:solidFill>
          </a:ln>
          <a:effectLst>
            <a:outerShdw blurRad="444500" dist="254000" dir="8100000" algn="tr" rotWithShape="0">
              <a:schemeClr val="bg1"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b="1">
                <a:solidFill>
                  <a:prstClr val="white"/>
                </a:solidFill>
                <a:latin typeface="楷体" panose="02010609060101010101" pitchFamily="49" charset="-122"/>
                <a:ea typeface="楷体" panose="02010609060101010101" pitchFamily="49" charset="-122"/>
                <a:cs typeface="Tahoma" panose="020B0604030504040204" pitchFamily="34" charset="0"/>
              </a:rPr>
              <a:t>作用</a:t>
            </a:r>
            <a:endParaRPr lang="zh-CN" altLang="en-US" sz="2800" b="1" smtClean="0">
              <a:solidFill>
                <a:prstClr val="white"/>
              </a:solidFill>
              <a:latin typeface="楷体" panose="02010609060101010101" pitchFamily="49" charset="-122"/>
              <a:ea typeface="楷体" panose="02010609060101010101" pitchFamily="49" charset="-122"/>
              <a:cs typeface="Tahoma" panose="020B060403050404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 animBg="1"/>
      <p:bldP spid="40" grpId="0" animBg="1"/>
      <p:bldP spid="41" grpId="0" animBg="1"/>
      <p:bldP spid="42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1" cstate="email"/>
          <a:stretch>
            <a:fillRect/>
          </a:stretch>
        </p:blipFill>
        <p:spPr bwMode="auto">
          <a:xfrm>
            <a:off x="2225333" y="236311"/>
            <a:ext cx="4938955" cy="33601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225334" y="3383771"/>
            <a:ext cx="4938954" cy="14852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5" name="直接连接符 4"/>
          <p:cNvCxnSpPr/>
          <p:nvPr/>
        </p:nvCxnSpPr>
        <p:spPr>
          <a:xfrm>
            <a:off x="2723075" y="1203598"/>
            <a:ext cx="4320480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7"/>
          <p:cNvCxnSpPr/>
          <p:nvPr/>
        </p:nvCxnSpPr>
        <p:spPr>
          <a:xfrm>
            <a:off x="2435043" y="1491630"/>
            <a:ext cx="3888432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/>
        </p:nvCxnSpPr>
        <p:spPr>
          <a:xfrm>
            <a:off x="5531387" y="3147814"/>
            <a:ext cx="1512168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/>
        </p:nvCxnSpPr>
        <p:spPr>
          <a:xfrm>
            <a:off x="2380221" y="3383771"/>
            <a:ext cx="2719118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/>
        </p:nvCxnSpPr>
        <p:spPr>
          <a:xfrm>
            <a:off x="2795083" y="3646140"/>
            <a:ext cx="3492388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/>
          <p:cNvCxnSpPr/>
          <p:nvPr/>
        </p:nvCxnSpPr>
        <p:spPr>
          <a:xfrm>
            <a:off x="2579059" y="3939902"/>
            <a:ext cx="4464496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接连接符 20"/>
          <p:cNvCxnSpPr/>
          <p:nvPr/>
        </p:nvCxnSpPr>
        <p:spPr>
          <a:xfrm>
            <a:off x="2381037" y="4443958"/>
            <a:ext cx="4320480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接连接符 21"/>
          <p:cNvCxnSpPr/>
          <p:nvPr/>
        </p:nvCxnSpPr>
        <p:spPr>
          <a:xfrm>
            <a:off x="2381037" y="4153918"/>
            <a:ext cx="4662518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圆角矩形 25"/>
          <p:cNvSpPr/>
          <p:nvPr/>
        </p:nvSpPr>
        <p:spPr>
          <a:xfrm>
            <a:off x="1331640" y="2895786"/>
            <a:ext cx="970395" cy="504056"/>
          </a:xfrm>
          <a:prstGeom prst="roundRect">
            <a:avLst/>
          </a:prstGeom>
          <a:solidFill>
            <a:srgbClr val="0070C0"/>
          </a:solidFill>
          <a:ln w="25400">
            <a:solidFill>
              <a:srgbClr val="0070C0"/>
            </a:solidFill>
          </a:ln>
          <a:effectLst>
            <a:outerShdw blurRad="444500" dist="254000" dir="8100000" algn="tr" rotWithShape="0">
              <a:schemeClr val="bg1"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b="1" smtClean="0">
                <a:solidFill>
                  <a:prstClr val="white"/>
                </a:solidFill>
                <a:latin typeface="楷体" panose="02010609060101010101" pitchFamily="49" charset="-122"/>
                <a:ea typeface="楷体" panose="02010609060101010101" pitchFamily="49" charset="-122"/>
                <a:cs typeface="Tahoma" panose="020B0604030504040204" pitchFamily="34" charset="0"/>
              </a:rPr>
              <a:t>故事</a:t>
            </a:r>
            <a:endParaRPr lang="zh-CN" altLang="en-US" sz="2800" b="1" smtClean="0">
              <a:solidFill>
                <a:prstClr val="white"/>
              </a:solidFill>
              <a:latin typeface="楷体" panose="02010609060101010101" pitchFamily="49" charset="-122"/>
              <a:ea typeface="楷体" panose="02010609060101010101" pitchFamily="49" charset="-122"/>
              <a:cs typeface="Tahoma" panose="020B060403050404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s://img.dpm.org.cn/Uploads/Picture/2020/04/16/s5e980c931a533.jpg"/>
          <p:cNvPicPr>
            <a:picLocks noChangeAspect="1" noChangeArrowheads="1"/>
          </p:cNvPicPr>
          <p:nvPr/>
        </p:nvPicPr>
        <p:blipFill>
          <a:blip r:embed="rId1" cstate="email"/>
          <a:stretch>
            <a:fillRect/>
          </a:stretch>
        </p:blipFill>
        <p:spPr bwMode="auto">
          <a:xfrm>
            <a:off x="323528" y="1707654"/>
            <a:ext cx="3435230" cy="188033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圆角矩形 2"/>
          <p:cNvSpPr/>
          <p:nvPr/>
        </p:nvSpPr>
        <p:spPr>
          <a:xfrm>
            <a:off x="4067944" y="1203598"/>
            <a:ext cx="4680520" cy="3528392"/>
          </a:xfrm>
          <a:prstGeom prst="roundRect">
            <a:avLst/>
          </a:prstGeom>
          <a:solidFill>
            <a:srgbClr val="FFFFCC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1800" b="1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2400" b="1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大家看，</a:t>
            </a:r>
            <a:r>
              <a:rPr lang="zh-CN" altLang="en-US" sz="24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这就是太和门</a:t>
            </a:r>
            <a:r>
              <a:rPr lang="zh-CN" altLang="en-US" sz="2400" b="1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了，门前的石狮子多威武啊！太</a:t>
            </a:r>
            <a:r>
              <a:rPr lang="zh-CN" altLang="en-US" sz="24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和门曾在光绪十四年因火灾被烧毁，为了应付光绪</a:t>
            </a:r>
            <a:r>
              <a:rPr lang="zh-CN" altLang="en-US" sz="2400" b="1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帝一个多月后</a:t>
            </a:r>
            <a:r>
              <a:rPr lang="zh-CN" altLang="en-US" sz="24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的大</a:t>
            </a:r>
            <a:r>
              <a:rPr lang="zh-CN" altLang="en-US" sz="2400" b="1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婚，宫中</a:t>
            </a:r>
            <a:r>
              <a:rPr lang="zh-CN" altLang="en-US" sz="24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的人让扎彩棚</a:t>
            </a:r>
            <a:r>
              <a:rPr lang="zh-CN" altLang="en-US" sz="2400" b="1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的能工巧匠按</a:t>
            </a:r>
            <a:r>
              <a:rPr lang="zh-CN" altLang="en-US" sz="24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原样复制</a:t>
            </a:r>
            <a:r>
              <a:rPr lang="zh-CN" altLang="en-US" sz="2400" b="1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了一</a:t>
            </a:r>
            <a:r>
              <a:rPr lang="zh-CN" altLang="en-US" sz="24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个，</a:t>
            </a:r>
            <a:r>
              <a:rPr lang="zh-CN" altLang="en-US" sz="2400" b="1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竟连宫中人员也辨不出复制品的真伪。</a:t>
            </a:r>
            <a:r>
              <a:rPr lang="zh-CN" altLang="en-US" sz="24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现在我们看到的太和门是光绪十五年重修</a:t>
            </a:r>
            <a:r>
              <a:rPr lang="zh-CN" altLang="en-US" sz="2400" b="1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的。</a:t>
            </a:r>
            <a:endParaRPr lang="zh-CN" altLang="en-US" sz="2400" b="1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" name="文本框 4"/>
          <p:cNvSpPr txBox="1"/>
          <p:nvPr/>
        </p:nvSpPr>
        <p:spPr>
          <a:xfrm>
            <a:off x="323528" y="520334"/>
            <a:ext cx="8496944" cy="6832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    下面我们就试着作太和殿的景点讲解吧。</a:t>
            </a:r>
            <a:endParaRPr lang="zh-CN" altLang="en-US" sz="32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8" name="Picture 2" descr="E:\本地磁盘F\全是宝贝啊\苹果、土豆等形象\8224437086c03fd917e58e58abba5f4.jp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 flipH="1">
            <a:off x="611560" y="262991"/>
            <a:ext cx="642377" cy="8918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https://gimg2.baidu.com/image_search/src=http%3A%2F%2Fdpic.tiankong.com%2Fwu%2Fbr%2FQJ6696917180.jpg&amp;refer=http%3A%2F%2Fdpic.tiankong.com&amp;app=2002&amp;size=f9999,10000&amp;q=a80&amp;n=0&amp;g=0n&amp;fmt=jpeg?sec=1618469733&amp;t=ceef6cbbfaf2c4c16d3f212f31aaf92a"/>
          <p:cNvPicPr>
            <a:picLocks noChangeAspect="1" noChangeArrowheads="1"/>
          </p:cNvPicPr>
          <p:nvPr/>
        </p:nvPicPr>
        <p:blipFill>
          <a:blip r:embed="rId1" cstate="email"/>
          <a:stretch>
            <a:fillRect/>
          </a:stretch>
        </p:blipFill>
        <p:spPr bwMode="auto">
          <a:xfrm>
            <a:off x="5256765" y="2529270"/>
            <a:ext cx="3919384" cy="261423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圆角矩形 2"/>
          <p:cNvSpPr/>
          <p:nvPr/>
        </p:nvSpPr>
        <p:spPr>
          <a:xfrm>
            <a:off x="395536" y="339502"/>
            <a:ext cx="4680520" cy="3888432"/>
          </a:xfrm>
          <a:prstGeom prst="roundRect">
            <a:avLst/>
          </a:prstGeom>
          <a:solidFill>
            <a:srgbClr val="FFFFCC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400" b="1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过</a:t>
            </a:r>
            <a:r>
              <a:rPr lang="zh-CN" altLang="en-US" sz="24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了太和门，出现在大家面前的就是位于紫禁城中轴线上的</a:t>
            </a:r>
            <a:r>
              <a:rPr lang="zh-CN" altLang="en-US" sz="2400" b="1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太和殿了</a:t>
            </a:r>
            <a:r>
              <a:rPr lang="zh-CN" altLang="en-US" sz="24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，太和殿又</a:t>
            </a:r>
            <a:r>
              <a:rPr lang="zh-CN" altLang="en-US" sz="2400" b="1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称金銮殿，</a:t>
            </a:r>
            <a:r>
              <a:rPr lang="zh-CN" altLang="en-US" sz="24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高二十八米，面积有两千三百八十多平方米，是故宫最大的殿堂。远远望去，金色的</a:t>
            </a:r>
            <a:r>
              <a:rPr lang="zh-CN" altLang="en-US" sz="2400" b="1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屋顶，红色的圆柱、朱漆门、金锁窗与</a:t>
            </a:r>
            <a:r>
              <a:rPr lang="zh-CN" altLang="en-US" sz="24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台基</a:t>
            </a:r>
            <a:r>
              <a:rPr lang="zh-CN" altLang="en-US" sz="2400" b="1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上的白色</a:t>
            </a:r>
            <a:r>
              <a:rPr lang="zh-CN" altLang="en-US" sz="24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栏杆</a:t>
            </a:r>
            <a:r>
              <a:rPr lang="zh-CN" altLang="en-US" sz="2400" b="1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相互映衬，</a:t>
            </a:r>
            <a:r>
              <a:rPr lang="zh-CN" altLang="en-US" sz="24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显得格外</a:t>
            </a:r>
            <a:r>
              <a:rPr lang="zh-CN" altLang="en-US" sz="2400" b="1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金碧辉煌，雄伟壮丽</a:t>
            </a:r>
            <a:r>
              <a:rPr lang="zh-CN" altLang="en-US" sz="24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zh-CN" altLang="en-US" sz="3200" b="1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4067944" y="583555"/>
            <a:ext cx="4837996" cy="3572371"/>
          </a:xfrm>
          <a:prstGeom prst="roundRect">
            <a:avLst/>
          </a:prstGeom>
          <a:solidFill>
            <a:srgbClr val="FFFFCC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400" b="1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我们来看看太和殿里面的样子吧。瞧</a:t>
            </a:r>
            <a:r>
              <a:rPr lang="zh-CN" altLang="en-US" sz="24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，大殿正中是一个约两米高的朱漆方台，上面安放着金漆雕龙宝座，背后是雕</a:t>
            </a:r>
            <a:r>
              <a:rPr lang="zh-CN" altLang="en-US" sz="2400" b="1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龙屏。说</a:t>
            </a:r>
            <a:r>
              <a:rPr lang="zh-CN" altLang="en-US" sz="24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到这，您可能</a:t>
            </a:r>
            <a:r>
              <a:rPr lang="zh-CN" altLang="en-US" sz="2400" b="1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会问，太和殿</a:t>
            </a:r>
            <a:r>
              <a:rPr lang="zh-CN" altLang="en-US" sz="24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是做什么的呢</a:t>
            </a:r>
            <a:r>
              <a:rPr lang="en-US" altLang="zh-CN" sz="2400" b="1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?</a:t>
            </a:r>
            <a:r>
              <a:rPr lang="zh-CN" altLang="en-US" sz="2400" b="1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太和殿</a:t>
            </a:r>
            <a:r>
              <a:rPr lang="zh-CN" altLang="en-US" sz="24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是举行重大典礼的地方，比如皇帝即位、</a:t>
            </a:r>
            <a:r>
              <a:rPr lang="zh-CN" altLang="en-US" sz="2400" b="1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生日、婚礼</a:t>
            </a:r>
            <a:r>
              <a:rPr lang="zh-CN" altLang="en-US" sz="24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等，都在这里接受朝贺，场面</a:t>
            </a:r>
            <a:r>
              <a:rPr lang="zh-CN" altLang="en-US" sz="2400" b="1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十分热闹。</a:t>
            </a:r>
            <a:endParaRPr lang="zh-CN" altLang="en-US" sz="2400" b="1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9218" name="Picture 2" descr="https://gimg2.baidu.com/image_search/src=http%3A%2F%2Fdpic.tiankong.com%2Fi0%2Fee%2FQJ8165091850.jpg&amp;refer=http%3A%2F%2Fdpic.tiankong.com&amp;app=2002&amp;size=f9999,10000&amp;q=a80&amp;n=0&amp;g=0n&amp;fmt=jpeg?sec=1618474331&amp;t=d4b3296e6ccc87584080d26b5d53b81b"/>
          <p:cNvPicPr>
            <a:picLocks noChangeAspect="1" noChangeArrowheads="1"/>
          </p:cNvPicPr>
          <p:nvPr/>
        </p:nvPicPr>
        <p:blipFill>
          <a:blip r:embed="rId1" cstate="email"/>
          <a:stretch>
            <a:fillRect/>
          </a:stretch>
        </p:blipFill>
        <p:spPr bwMode="auto">
          <a:xfrm>
            <a:off x="251520" y="1045566"/>
            <a:ext cx="3982476" cy="264834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051720" y="771550"/>
            <a:ext cx="4815339" cy="3203687"/>
          </a:xfrm>
          <a:prstGeom prst="rect">
            <a:avLst/>
          </a:prstGeom>
        </p:spPr>
      </p:pic>
      <p:pic>
        <p:nvPicPr>
          <p:cNvPr id="5" name="图片 4">
            <a:hlinkClick r:id="rId2" action="ppaction://hlinkfile"/>
          </p:cNvPr>
          <p:cNvPicPr>
            <a:picLocks noChangeAspect="1"/>
          </p:cNvPicPr>
          <p:nvPr/>
        </p:nvPicPr>
        <p:blipFill>
          <a:blip r:embed="rId3" cstate="email">
            <a:lum bright="6000" contrast="6000"/>
          </a:blip>
          <a:srcRect/>
          <a:stretch>
            <a:fillRect/>
          </a:stretch>
        </p:blipFill>
        <p:spPr>
          <a:xfrm>
            <a:off x="2191137" y="1156082"/>
            <a:ext cx="4536504" cy="2475272"/>
          </a:xfrm>
          <a:prstGeom prst="roundRect">
            <a:avLst/>
          </a:prstGeom>
          <a:effectLst>
            <a:softEdge rad="0"/>
          </a:effectLst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 rot="20906040">
            <a:off x="5979581" y="3101563"/>
            <a:ext cx="1059582" cy="1059582"/>
          </a:xfrm>
          <a:prstGeom prst="rect">
            <a:avLst/>
          </a:prstGeom>
        </p:spPr>
      </p:pic>
      <p:sp>
        <p:nvSpPr>
          <p:cNvPr id="8" name="Text Box 4"/>
          <p:cNvSpPr txBox="1">
            <a:spLocks noChangeArrowheads="1"/>
          </p:cNvSpPr>
          <p:nvPr/>
        </p:nvSpPr>
        <p:spPr bwMode="auto">
          <a:xfrm>
            <a:off x="2767258" y="3969578"/>
            <a:ext cx="3609485" cy="623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  <a:spcBef>
                <a:spcPct val="50000"/>
              </a:spcBef>
            </a:pPr>
            <a:r>
              <a:rPr lang="zh-CN" altLang="en-US" sz="3000" b="1">
                <a:latin typeface="宋体" panose="02010600030101010101" pitchFamily="2" charset="-122"/>
              </a:rPr>
              <a:t>点击图片，播放视频</a:t>
            </a:r>
            <a:endParaRPr lang="zh-CN" altLang="en-US" sz="3000" b="1">
              <a:latin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67648" y="1206667"/>
            <a:ext cx="7664792" cy="3171637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lvl="0" indent="647700" defTabSz="914400">
              <a:lnSpc>
                <a:spcPct val="120000"/>
              </a:lnSpc>
            </a:pP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本文是一组非连续性文本，由</a:t>
            </a:r>
            <a:r>
              <a:rPr lang="zh-CN" altLang="en-US" sz="2800" b="1" u="sng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       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组成，有对</a:t>
            </a:r>
            <a:r>
              <a:rPr lang="zh-CN" altLang="en-US" sz="2800" b="1" u="sng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         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进行全景介绍的说明性文字，有关于</a:t>
            </a:r>
            <a:r>
              <a:rPr lang="zh-CN" altLang="en-US" sz="2800" b="1" u="sng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     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被烧毁的故事，以及来自官方网站的游览须知和</a:t>
            </a:r>
            <a:r>
              <a:rPr lang="zh-CN" altLang="en-US" sz="2800" b="1" u="sng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         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。能够帮助我们从多篇阅读材料中获取较为完整的信息，从而更好地进行</a:t>
            </a:r>
            <a:r>
              <a:rPr lang="zh-CN" altLang="en-US" sz="2800" b="1" u="sng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              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Arial" panose="020B0604020202020204" pitchFamily="34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6372200" y="1203598"/>
            <a:ext cx="1627369" cy="50840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10000"/>
              </a:lnSpc>
            </a:pPr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四则材料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2411760" y="1741263"/>
            <a:ext cx="1988045" cy="50840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10000"/>
              </a:lnSpc>
            </a:pPr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故宫博物院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2699792" y="2204272"/>
            <a:ext cx="1266693" cy="50840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10000"/>
              </a:lnSpc>
            </a:pPr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太和门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4104094" y="2741722"/>
            <a:ext cx="1988045" cy="50840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10000"/>
              </a:lnSpc>
            </a:pPr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平面示意图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2689711" y="3716440"/>
            <a:ext cx="3070071" cy="50840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10000"/>
              </a:lnSpc>
            </a:pP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“有目的地阅读”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647816" y="314678"/>
            <a:ext cx="2268000" cy="692577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395536" y="308620"/>
            <a:ext cx="450000" cy="559756"/>
          </a:xfrm>
          <a:prstGeom prst="rect">
            <a:avLst/>
          </a:prstGeom>
        </p:spPr>
      </p:pic>
      <p:sp>
        <p:nvSpPr>
          <p:cNvPr id="12" name="文本框 14"/>
          <p:cNvSpPr txBox="1"/>
          <p:nvPr/>
        </p:nvSpPr>
        <p:spPr>
          <a:xfrm>
            <a:off x="827584" y="267494"/>
            <a:ext cx="2122891" cy="6232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6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主题概括</a:t>
            </a:r>
            <a:endParaRPr lang="zh-CN" altLang="en-US" sz="3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272415" y="1493520"/>
            <a:ext cx="4518660" cy="2625090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3296108" y="777397"/>
            <a:ext cx="2540000" cy="5835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zh-CN" altLang="en-US" sz="3200" b="1">
                <a:latin typeface="宋体" panose="02010600030101010101" pitchFamily="2" charset="-122"/>
                <a:ea typeface="宋体" panose="02010600030101010101" pitchFamily="2" charset="-122"/>
              </a:rPr>
              <a:t>故宫九龙壁</a:t>
            </a:r>
            <a:endParaRPr lang="zh-CN" altLang="en-US" sz="3200" b="1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5075555" y="1683385"/>
            <a:ext cx="3501390" cy="22453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altLang="zh-CN" sz="2800" b="1"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pitchFamily="49" charset="-122"/>
              </a:rPr>
              <a:t>    </a:t>
            </a:r>
            <a:r>
              <a:rPr lang="zh-CN" altLang="en-US" sz="2800" b="1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九龙壁从东边数第三条白龙的肚子上不是用琉璃，而是用木头充数的。这究竟是怎么回事呢？</a:t>
            </a:r>
            <a:endParaRPr lang="zh-CN" altLang="en-US" sz="2800" b="1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10" name="椭圆 9"/>
          <p:cNvSpPr/>
          <p:nvPr/>
        </p:nvSpPr>
        <p:spPr>
          <a:xfrm>
            <a:off x="3131820" y="2499995"/>
            <a:ext cx="575945" cy="1224280"/>
          </a:xfrm>
          <a:prstGeom prst="ellipse">
            <a:avLst/>
          </a:prstGeom>
          <a:grpFill/>
          <a:ln>
            <a:solidFill>
              <a:srgbClr val="FF0000"/>
            </a:soli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647538" y="227232"/>
            <a:ext cx="2268000" cy="692577"/>
          </a:xfrm>
          <a:prstGeom prst="rect">
            <a:avLst/>
          </a:prstGeom>
        </p:spPr>
      </p:pic>
      <p:sp>
        <p:nvSpPr>
          <p:cNvPr id="11" name="文本框 14"/>
          <p:cNvSpPr txBox="1"/>
          <p:nvPr/>
        </p:nvSpPr>
        <p:spPr>
          <a:xfrm>
            <a:off x="827584" y="195486"/>
            <a:ext cx="2122891" cy="6232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600" b="1">
                <a:latin typeface="黑体" panose="02010609060101010101" pitchFamily="49" charset="-122"/>
                <a:ea typeface="黑体" panose="02010609060101010101" pitchFamily="49" charset="-122"/>
              </a:rPr>
              <a:t>拓展延伸</a:t>
            </a:r>
            <a:endParaRPr lang="zh-CN" altLang="en-US" sz="3600" b="1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48662" y="227232"/>
            <a:ext cx="450000" cy="55975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385767" y="491490"/>
            <a:ext cx="8434705" cy="39693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据说，在烧制这块琉璃砖时，工匠们不小心把这块砖烧坏了。皇家制造一般都是按件烧制，哪块被弄坏了，都不可能有多余的替代。正在大家一筹莫展的时候，一位工匠急中生智，连夜用一块楠木雕刻成龙腹的形状，代替琉璃构件安装到白龙腹部，然后再刷上白色的油漆。结果，肉眼看上去居然与白色的琉璃一模一样，工匠们也因此躲过了一场杀身之祸。随着岁月的侵蚀，木料上的油漆纷纷剥落了，人们才发现这里原来是由一块木料制成的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494224" y="1741223"/>
            <a:ext cx="8686288" cy="2285241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sz="2400" b="1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1</a:t>
            </a:r>
            <a:r>
              <a:rPr sz="2400" b="1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.弯弯的</a:t>
            </a:r>
            <a:r>
              <a:rPr lang="zh-CN" sz="2400" b="1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内</a:t>
            </a:r>
            <a:r>
              <a:rPr sz="2400" b="1" err="1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金水河像一条玉带横贯东西</a:t>
            </a:r>
            <a:r>
              <a:rPr sz="2400" b="1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。（</a:t>
            </a:r>
            <a:r>
              <a:rPr lang="en-US" sz="2400" b="1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     </a:t>
            </a:r>
            <a:r>
              <a:rPr sz="2400" b="1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）</a:t>
            </a:r>
            <a:endParaRPr sz="2400" b="1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sz="2400" b="1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2</a:t>
            </a:r>
            <a:r>
              <a:rPr sz="2400" b="1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.前三殿的图案以龙为主，后三宫凤凰逐渐增加</a:t>
            </a:r>
            <a:r>
              <a:rPr sz="2400" b="1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。</a:t>
            </a:r>
            <a:r>
              <a:rPr lang="zh-CN" altLang="en-US" sz="2400" b="1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（</a:t>
            </a:r>
            <a:r>
              <a:rPr lang="en-US" sz="2400" b="1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    </a:t>
            </a:r>
            <a:r>
              <a:rPr sz="2400" b="1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）</a:t>
            </a:r>
            <a:endParaRPr sz="2400" b="1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en-US" sz="2400" b="1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3</a:t>
            </a:r>
            <a:r>
              <a:rPr sz="2400" b="1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.</a:t>
            </a:r>
            <a:r>
              <a:rPr sz="2400" b="1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太和殿是举行重大典礼的地方。皇帝即位、生日、婚礼和元旦等</a:t>
            </a:r>
            <a:r>
              <a:rPr lang="zh-CN" sz="2400" b="1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，</a:t>
            </a:r>
            <a:r>
              <a:rPr sz="2400" b="1" err="1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都在这里</a:t>
            </a:r>
            <a:r>
              <a:rPr lang="zh-CN" altLang="en-US" sz="2400" b="1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接</a:t>
            </a:r>
            <a:r>
              <a:rPr sz="2400" b="1" err="1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受朝贺。（</a:t>
            </a:r>
            <a:r>
              <a:rPr lang="en-US" sz="2400" b="1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     </a:t>
            </a:r>
            <a:r>
              <a:rPr sz="2400" b="1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）</a:t>
            </a:r>
            <a:endParaRPr sz="2400" b="1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44805" y="1125923"/>
            <a:ext cx="670115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200" b="1" smtClean="0">
                <a:latin typeface="宋体" panose="02010600030101010101" pitchFamily="2" charset="-122"/>
                <a:ea typeface="宋体" panose="02010600030101010101" pitchFamily="2" charset="-122"/>
              </a:rPr>
              <a:t>一、判断下列句子运用的说明方法</a:t>
            </a:r>
            <a:endParaRPr lang="zh-CN" altLang="en-US" sz="3200" b="1" smtClean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6365203" y="1710698"/>
            <a:ext cx="1112805" cy="55976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打比方</a:t>
            </a:r>
            <a:endParaRPr lang="zh-CN" altLang="en-US" sz="24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7538409" y="2270466"/>
            <a:ext cx="1112805" cy="55976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作比较</a:t>
            </a:r>
            <a:endParaRPr lang="zh-CN" altLang="en-US" sz="24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4539315" y="3380133"/>
            <a:ext cx="1112805" cy="55976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举例子</a:t>
            </a:r>
            <a:endParaRPr lang="zh-CN" altLang="en-US" sz="24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683568" y="294997"/>
            <a:ext cx="2268000" cy="692577"/>
          </a:xfrm>
          <a:prstGeom prst="rect">
            <a:avLst/>
          </a:prstGeom>
        </p:spPr>
      </p:pic>
      <p:sp>
        <p:nvSpPr>
          <p:cNvPr id="12" name="文本框 14"/>
          <p:cNvSpPr txBox="1"/>
          <p:nvPr/>
        </p:nvSpPr>
        <p:spPr>
          <a:xfrm>
            <a:off x="864933" y="267494"/>
            <a:ext cx="2122891" cy="6232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600" b="1">
                <a:latin typeface="黑体" panose="02010609060101010101" pitchFamily="49" charset="-122"/>
                <a:ea typeface="黑体" panose="02010609060101010101" pitchFamily="49" charset="-122"/>
              </a:rPr>
              <a:t>课堂演练</a:t>
            </a:r>
            <a:endParaRPr lang="zh-CN" altLang="en-US" sz="3600" b="1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377584" y="299208"/>
            <a:ext cx="450000" cy="559757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37438" y="1414573"/>
            <a:ext cx="8039018" cy="283923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50000"/>
              </a:lnSpc>
            </a:pPr>
            <a:r>
              <a:rPr sz="2400" b="1" kern="10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1.台基有三层，每层的边缘都</a:t>
            </a:r>
            <a:r>
              <a:rPr lang="zh-CN" altLang="en-US" sz="2400" b="1" kern="10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有</a:t>
            </a:r>
            <a:r>
              <a:rPr sz="2400" b="1" kern="100" err="1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汉白玉栏杆（　</a:t>
            </a:r>
            <a:r>
              <a:rPr lang="en-US" sz="2400" b="1" kern="10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</a:t>
            </a:r>
            <a:r>
              <a:rPr sz="2400" b="1" kern="10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　）着。</a:t>
            </a:r>
            <a:endParaRPr sz="2400" b="1" kern="100" smtClean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sz="2400" b="1" kern="10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2.台基上的香炉和铜龟、铜鹤里点起檀香或松柏枝，烟雾（  </a:t>
            </a:r>
            <a:r>
              <a:rPr lang="en-US" sz="2400" b="1" kern="10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 </a:t>
            </a:r>
            <a:r>
              <a:rPr sz="2400" b="1" kern="10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）。</a:t>
            </a:r>
            <a:endParaRPr sz="2400" b="1" kern="100" smtClean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sz="2400" b="1" kern="10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3.从龙口里垂下一颗银白色大圆珠，周围（  </a:t>
            </a:r>
            <a:r>
              <a:rPr lang="en-US" sz="2400" b="1" kern="10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 </a:t>
            </a:r>
            <a:r>
              <a:rPr sz="2400" b="1" kern="10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）着六颗小珠，龙头、宝珠正对着下面的宝座。</a:t>
            </a:r>
            <a:endParaRPr sz="2400" b="1" kern="100" smtClean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42177" y="195486"/>
            <a:ext cx="2861671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200" b="1" smtClean="0">
                <a:latin typeface="宋体" panose="02010600030101010101" pitchFamily="2" charset="-122"/>
                <a:ea typeface="宋体" panose="02010600030101010101" pitchFamily="2" charset="-122"/>
              </a:rPr>
              <a:t>二、选词填空</a:t>
            </a:r>
            <a:endParaRPr sz="3200" b="1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4148442" y="946974"/>
            <a:ext cx="84518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smtClean="0">
                <a:latin typeface="楷体" panose="02010609060101010101" pitchFamily="49" charset="-122"/>
                <a:ea typeface="楷体" panose="02010609060101010101" pitchFamily="49" charset="-122"/>
              </a:rPr>
              <a:t>围绕　</a:t>
            </a:r>
            <a:endParaRPr lang="en-US" altLang="zh-CN" sz="2400" b="1" smtClean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2526898" y="946329"/>
            <a:ext cx="855171" cy="4616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altLang="zh-CN" sz="2400" b="1" err="1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环绕　　</a:t>
            </a:r>
            <a:endParaRPr lang="zh-CN" altLang="en-US" sz="24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5760000" y="946329"/>
            <a:ext cx="803425" cy="46166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400" b="1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缭绕</a:t>
            </a:r>
            <a:endParaRPr lang="en-US" altLang="zh-CN" sz="2400" b="1" smtClean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6803538" y="1482264"/>
            <a:ext cx="84518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围绕　</a:t>
            </a:r>
            <a:endParaRPr lang="en-US" altLang="zh-CN" sz="2400" b="1" smtClean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6592940" y="3150814"/>
            <a:ext cx="851013" cy="4616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altLang="zh-CN" sz="2400" b="1" err="1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环绕　　</a:t>
            </a:r>
            <a:endParaRPr lang="zh-CN" altLang="en-US" sz="24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991852" y="2606254"/>
            <a:ext cx="803425" cy="46166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400" b="1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缭绕</a:t>
            </a:r>
            <a:endParaRPr lang="en-US" altLang="zh-CN" sz="2400" b="1" smtClean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  <p:bldP spid="10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683568" y="1491630"/>
            <a:ext cx="7734510" cy="14542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b="1" smtClean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　　查找相关资料，向朋友或家人介绍一下故宫的某个景点。</a:t>
            </a:r>
            <a:endParaRPr lang="zh-CN" altLang="en-US" sz="3200" b="1">
              <a:latin typeface="楷体" panose="02010609060101010101" pitchFamily="49" charset="-122"/>
              <a:ea typeface="楷体" panose="02010609060101010101" pitchFamily="49" charset="-122"/>
              <a:cs typeface="宋体" panose="02010600030101010101" pitchFamily="2" charset="-122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683568" y="294997"/>
            <a:ext cx="2268000" cy="692577"/>
          </a:xfrm>
          <a:prstGeom prst="rect">
            <a:avLst/>
          </a:prstGeom>
        </p:spPr>
      </p:pic>
      <p:sp>
        <p:nvSpPr>
          <p:cNvPr id="8" name="文本框 14"/>
          <p:cNvSpPr txBox="1"/>
          <p:nvPr/>
        </p:nvSpPr>
        <p:spPr>
          <a:xfrm>
            <a:off x="864933" y="267494"/>
            <a:ext cx="2122891" cy="6232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600" b="1" smtClean="0">
                <a:latin typeface="黑体" panose="02010609060101010101" pitchFamily="49" charset="-122"/>
                <a:ea typeface="黑体" panose="02010609060101010101" pitchFamily="49" charset="-122"/>
              </a:rPr>
              <a:t>课后作业</a:t>
            </a:r>
            <a:endParaRPr lang="zh-CN" altLang="en-US" sz="3600" b="1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377584" y="299208"/>
            <a:ext cx="450000" cy="559757"/>
          </a:xfrm>
          <a:prstGeom prst="rect">
            <a:avLst/>
          </a:prstGeom>
        </p:spPr>
      </p:pic>
      <p:pic>
        <p:nvPicPr>
          <p:cNvPr id="10" name="New picture"/>
          <p:cNvPicPr/>
          <p:nvPr/>
        </p:nvPicPr>
        <p:blipFill>
          <a:blip r:embed="rId3"/>
          <a:stretch>
            <a:fillRect/>
          </a:stretch>
        </p:blipFill>
        <p:spPr>
          <a:xfrm>
            <a:off x="11963400" y="10299700"/>
            <a:ext cx="342900" cy="241300"/>
          </a:xfrm>
          <a:prstGeom prst="cube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4"/>
          <p:cNvSpPr txBox="1"/>
          <p:nvPr/>
        </p:nvSpPr>
        <p:spPr>
          <a:xfrm>
            <a:off x="966840" y="1022901"/>
            <a:ext cx="7421584" cy="11957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    自由读课文，读准字音，读通句子。思考：这四则材料各讲了哪些内容？</a:t>
            </a:r>
            <a:endParaRPr lang="zh-CN" altLang="en-US" sz="32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6" name="Picture 2" descr="E:\本地磁盘F\全是宝贝啊\苹果、土豆等形象\8224437086c03fd917e58e58abba5f4.jpg"/>
          <p:cNvPicPr>
            <a:picLocks noChangeAspect="1" noChangeArrowheads="1"/>
          </p:cNvPicPr>
          <p:nvPr/>
        </p:nvPicPr>
        <p:blipFill>
          <a:blip r:embed="rId1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 flipH="1">
            <a:off x="1195044" y="843558"/>
            <a:ext cx="642377" cy="8918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圆角矩形标注 6"/>
          <p:cNvSpPr/>
          <p:nvPr/>
        </p:nvSpPr>
        <p:spPr>
          <a:xfrm>
            <a:off x="1105911" y="2283718"/>
            <a:ext cx="3826129" cy="468883"/>
          </a:xfrm>
          <a:prstGeom prst="wedgeRoundRectCallout">
            <a:avLst>
              <a:gd name="adj1" fmla="val 49874"/>
              <a:gd name="adj2" fmla="val 30405"/>
              <a:gd name="adj3" fmla="val 16667"/>
            </a:avLst>
          </a:prstGeom>
          <a:solidFill>
            <a:srgbClr val="CAFAFE"/>
          </a:solidFill>
          <a:ln w="12700">
            <a:noFill/>
          </a:ln>
          <a:effectLst>
            <a:outerShdw blurRad="444500" dist="254000" dir="8100000" algn="tr" rotWithShape="0">
              <a:schemeClr val="bg1"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zh-CN" altLang="en-US" sz="2800" b="1" kern="100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材料一：故宫主体建筑</a:t>
            </a:r>
            <a:endParaRPr lang="zh-CN" altLang="zh-CN" sz="2400" b="1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" name="圆角矩形标注 7"/>
          <p:cNvSpPr/>
          <p:nvPr/>
        </p:nvSpPr>
        <p:spPr>
          <a:xfrm>
            <a:off x="1073223" y="2945219"/>
            <a:ext cx="4572000" cy="468883"/>
          </a:xfrm>
          <a:prstGeom prst="wedgeRoundRectCallout">
            <a:avLst>
              <a:gd name="adj1" fmla="val 49874"/>
              <a:gd name="adj2" fmla="val 30405"/>
              <a:gd name="adj3" fmla="val 16667"/>
            </a:avLst>
          </a:prstGeom>
          <a:solidFill>
            <a:srgbClr val="CAFAFE"/>
          </a:solidFill>
          <a:ln w="12700">
            <a:noFill/>
          </a:ln>
          <a:effectLst>
            <a:outerShdw blurRad="444500" dist="254000" dir="8100000" algn="tr" rotWithShape="0">
              <a:schemeClr val="bg1"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zh-CN" altLang="en-US" sz="2800" b="1" kern="100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材料二：有关太和门的故事</a:t>
            </a:r>
            <a:endParaRPr lang="zh-CN" altLang="zh-CN" sz="2400" b="1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" name="圆角矩形标注 8"/>
          <p:cNvSpPr/>
          <p:nvPr/>
        </p:nvSpPr>
        <p:spPr>
          <a:xfrm>
            <a:off x="1080120" y="3543027"/>
            <a:ext cx="6444208" cy="468883"/>
          </a:xfrm>
          <a:prstGeom prst="wedgeRoundRectCallout">
            <a:avLst>
              <a:gd name="adj1" fmla="val 49874"/>
              <a:gd name="adj2" fmla="val 30405"/>
              <a:gd name="adj3" fmla="val 16667"/>
            </a:avLst>
          </a:prstGeom>
          <a:solidFill>
            <a:srgbClr val="CAFAFE"/>
          </a:solidFill>
          <a:ln w="12700">
            <a:noFill/>
          </a:ln>
          <a:effectLst>
            <a:outerShdw blurRad="444500" dist="254000" dir="8100000" algn="tr" rotWithShape="0">
              <a:schemeClr val="bg1"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800" b="1" kern="100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材料三：故宫博物院官方网站部分内容</a:t>
            </a:r>
            <a:endParaRPr lang="zh-CN" altLang="zh-CN" sz="2400" b="1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" name="圆角矩形标注 9"/>
          <p:cNvSpPr/>
          <p:nvPr/>
        </p:nvSpPr>
        <p:spPr>
          <a:xfrm>
            <a:off x="1080120" y="4191099"/>
            <a:ext cx="5364088" cy="468883"/>
          </a:xfrm>
          <a:prstGeom prst="wedgeRoundRectCallout">
            <a:avLst>
              <a:gd name="adj1" fmla="val 49874"/>
              <a:gd name="adj2" fmla="val 30405"/>
              <a:gd name="adj3" fmla="val 16667"/>
            </a:avLst>
          </a:prstGeom>
          <a:solidFill>
            <a:srgbClr val="CAFAFE"/>
          </a:solidFill>
          <a:ln w="12700">
            <a:noFill/>
          </a:ln>
          <a:effectLst>
            <a:outerShdw blurRad="444500" dist="254000" dir="8100000" algn="tr" rotWithShape="0">
              <a:schemeClr val="bg1"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800" b="1" kern="100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材料四：故宫博物院平面示意图</a:t>
            </a:r>
            <a:endParaRPr lang="zh-CN" altLang="zh-CN" sz="2400" b="1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15" name="图片 14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645937" y="150407"/>
            <a:ext cx="2269879" cy="693151"/>
          </a:xfrm>
          <a:prstGeom prst="rect">
            <a:avLst/>
          </a:prstGeom>
        </p:spPr>
      </p:pic>
      <p:sp>
        <p:nvSpPr>
          <p:cNvPr id="16" name="文本框 14"/>
          <p:cNvSpPr txBox="1"/>
          <p:nvPr/>
        </p:nvSpPr>
        <p:spPr>
          <a:xfrm>
            <a:off x="864933" y="130910"/>
            <a:ext cx="2122891" cy="6232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600" b="1" dirty="0">
                <a:latin typeface="黑体" panose="02010609060101010101" pitchFamily="49" charset="-122"/>
                <a:ea typeface="黑体" panose="02010609060101010101" pitchFamily="49" charset="-122"/>
              </a:rPr>
              <a:t>初读课文</a:t>
            </a:r>
            <a:endParaRPr lang="zh-CN" altLang="en-US" sz="3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17" name="图片 16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95536" y="158877"/>
            <a:ext cx="443315" cy="551442"/>
          </a:xfrm>
          <a:prstGeom prst="rect">
            <a:avLst/>
          </a:prstGeom>
        </p:spPr>
      </p:pic>
      <p:pic>
        <p:nvPicPr>
          <p:cNvPr id="19" name="New picture"/>
          <p:cNvPicPr/>
          <p:nvPr/>
        </p:nvPicPr>
        <p:blipFill>
          <a:blip r:embed="rId4"/>
          <a:stretch>
            <a:fillRect/>
          </a:stretch>
        </p:blipFill>
        <p:spPr>
          <a:xfrm>
            <a:off x="11671300" y="11442700"/>
            <a:ext cx="355600" cy="266700"/>
          </a:xfrm>
          <a:prstGeom prst="cube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99592" y="1059582"/>
            <a:ext cx="7632848" cy="3243965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>
              <a:lnSpc>
                <a:spcPct val="160000"/>
              </a:lnSpc>
              <a:spcBef>
                <a:spcPct val="0"/>
              </a:spcBef>
            </a:pPr>
            <a:r>
              <a:rPr lang="zh-CN" altLang="en-US" sz="32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矗</a:t>
            </a:r>
            <a:r>
              <a:rPr lang="zh-CN" altLang="en-US" sz="3200" b="1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立  额</a:t>
            </a:r>
            <a:r>
              <a:rPr lang="zh-CN" altLang="en-US" sz="32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枋</a:t>
            </a:r>
            <a:r>
              <a:rPr lang="zh-CN" altLang="en-US" sz="3200" b="1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r>
              <a:rPr lang="zh-CN" altLang="en-US" sz="32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蟠</a:t>
            </a:r>
            <a:r>
              <a:rPr lang="zh-CN" altLang="en-US" sz="3200" b="1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龙  </a:t>
            </a:r>
            <a:r>
              <a:rPr lang="zh-CN" altLang="en-US" sz="32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雍</a:t>
            </a:r>
            <a:r>
              <a:rPr lang="zh-CN" altLang="en-US" sz="3200" b="1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正  后</a:t>
            </a:r>
            <a:r>
              <a:rPr lang="zh-CN" altLang="en-US" sz="32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妃</a:t>
            </a:r>
            <a:r>
              <a:rPr lang="zh-CN" altLang="en-US" sz="3200" b="1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肃</a:t>
            </a:r>
            <a:r>
              <a:rPr lang="zh-CN" altLang="en-US" sz="32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穆</a:t>
            </a:r>
            <a:endParaRPr lang="en-US" altLang="zh-CN" sz="3200" b="1" dirty="0" smtClean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60000"/>
              </a:lnSpc>
              <a:spcBef>
                <a:spcPct val="0"/>
              </a:spcBef>
            </a:pPr>
            <a:r>
              <a:rPr lang="zh-CN" altLang="en-US" sz="3200" b="1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水</a:t>
            </a:r>
            <a:r>
              <a:rPr lang="zh-CN" altLang="en-US" sz="32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榭</a:t>
            </a:r>
            <a:r>
              <a:rPr lang="zh-CN" altLang="en-US" sz="3200" b="1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南</a:t>
            </a:r>
            <a:r>
              <a:rPr lang="zh-CN" altLang="en-US" sz="32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庑</a:t>
            </a:r>
            <a:r>
              <a:rPr lang="zh-CN" altLang="en-US" sz="3200" b="1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双</a:t>
            </a:r>
            <a:r>
              <a:rPr lang="zh-CN" altLang="en-US" sz="32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奎</a:t>
            </a:r>
            <a:r>
              <a:rPr lang="zh-CN" altLang="en-US" sz="3200" b="1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r>
              <a:rPr lang="zh-CN" altLang="en-US" sz="32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正</a:t>
            </a:r>
            <a:r>
              <a:rPr lang="zh-CN" altLang="en-US" sz="3200" b="1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月  雕</a:t>
            </a:r>
            <a:r>
              <a:rPr lang="zh-CN" altLang="en-US" sz="32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镂</a:t>
            </a:r>
            <a:r>
              <a:rPr lang="zh-CN" altLang="en-US" sz="3200" b="1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真</a:t>
            </a:r>
            <a:r>
              <a:rPr lang="zh-CN" altLang="en-US" sz="32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伪</a:t>
            </a:r>
            <a:r>
              <a:rPr lang="zh-CN" altLang="en-US" sz="3200" b="1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金</a:t>
            </a:r>
            <a:r>
              <a:rPr lang="zh-CN" altLang="en-US" sz="32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銮</a:t>
            </a:r>
            <a:r>
              <a:rPr lang="zh-CN" altLang="en-US" sz="3200" b="1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段  </a:t>
            </a:r>
            <a:r>
              <a:rPr lang="zh-CN" altLang="en-US" sz="32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琉</a:t>
            </a:r>
            <a:r>
              <a:rPr lang="zh-CN" altLang="en-US" sz="3200" b="1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璃瓦  鸣</a:t>
            </a:r>
            <a:r>
              <a:rPr lang="zh-CN" altLang="en-US" sz="32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钟击</a:t>
            </a:r>
            <a:r>
              <a:rPr lang="zh-CN" altLang="en-US" sz="32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磬</a:t>
            </a:r>
            <a:r>
              <a:rPr lang="zh-CN" altLang="en-US" sz="3200" b="1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r>
              <a:rPr lang="zh-CN" altLang="en-US" sz="32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鎏</a:t>
            </a:r>
            <a:r>
              <a:rPr lang="zh-CN" altLang="en-US" sz="3200" b="1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金宝顶  </a:t>
            </a:r>
            <a:r>
              <a:rPr lang="zh-CN" altLang="en-US" sz="32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迥</a:t>
            </a:r>
            <a:r>
              <a:rPr lang="zh-CN" altLang="en-US" sz="3200" b="1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然不同</a:t>
            </a:r>
            <a:endParaRPr lang="zh-CN" altLang="en-US" sz="3200" b="1" dirty="0" smtClean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TextBox 6"/>
          <p:cNvSpPr txBox="1"/>
          <p:nvPr/>
        </p:nvSpPr>
        <p:spPr>
          <a:xfrm>
            <a:off x="827584" y="957957"/>
            <a:ext cx="70884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marL="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2400" err="1">
                <a:latin typeface="汉语拼音" panose="000B0604020202020204" pitchFamily="34" charset="0"/>
                <a:ea typeface="黑体" panose="02010609060101010101" pitchFamily="49" charset="-122"/>
                <a:cs typeface="汉语拼音" panose="000B0604020202020204" pitchFamily="34" charset="0"/>
              </a:rPr>
              <a:t>chù</a:t>
            </a:r>
            <a:endParaRPr lang="zh-CN" altLang="en-US" sz="2400">
              <a:latin typeface="汉语拼音" panose="000B0604020202020204" pitchFamily="34" charset="0"/>
              <a:ea typeface="黑体" panose="02010609060101010101" pitchFamily="49" charset="-122"/>
              <a:cs typeface="汉语拼音" panose="000B06040202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411760" y="957957"/>
            <a:ext cx="97174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marL="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2400" err="1">
                <a:latin typeface="汉语拼音" panose="000B0604020202020204" pitchFamily="34" charset="0"/>
                <a:ea typeface="黑体" panose="02010609060101010101" pitchFamily="49" charset="-122"/>
                <a:cs typeface="汉语拼音" panose="000B0604020202020204" pitchFamily="34" charset="0"/>
              </a:rPr>
              <a:t>fāng </a:t>
            </a:r>
            <a:endParaRPr lang="zh-CN" altLang="en-US" sz="2400">
              <a:latin typeface="汉语拼音" panose="000B0604020202020204" pitchFamily="34" charset="0"/>
              <a:ea typeface="黑体" panose="02010609060101010101" pitchFamily="49" charset="-122"/>
              <a:cs typeface="汉语拼音" panose="000B0604020202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351081" y="957957"/>
            <a:ext cx="71686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marL="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2400" err="1">
                <a:latin typeface="汉语拼音" panose="000B0604020202020204" pitchFamily="34" charset="0"/>
                <a:ea typeface="黑体" panose="02010609060101010101" pitchFamily="49" charset="-122"/>
                <a:cs typeface="汉语拼音" panose="000B0604020202020204" pitchFamily="34" charset="0"/>
              </a:rPr>
              <a:t>pán</a:t>
            </a:r>
            <a:endParaRPr lang="zh-CN" altLang="en-US" sz="2400">
              <a:latin typeface="汉语拼音" panose="000B0604020202020204" pitchFamily="34" charset="0"/>
              <a:ea typeface="黑体" panose="02010609060101010101" pitchFamily="49" charset="-122"/>
              <a:cs typeface="汉语拼音" panose="000B0604020202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427984" y="915566"/>
            <a:ext cx="8691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marL="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2400" err="1">
                <a:latin typeface="汉语拼音" panose="000B0604020202020204" pitchFamily="34" charset="0"/>
                <a:ea typeface="黑体" panose="02010609060101010101" pitchFamily="49" charset="-122"/>
                <a:cs typeface="汉语拼音" panose="000B0604020202020204" pitchFamily="34" charset="0"/>
              </a:rPr>
              <a:t>yōng</a:t>
            </a:r>
            <a:endParaRPr lang="zh-CN" altLang="en-US" sz="2400">
              <a:latin typeface="汉语拼音" panose="000B0604020202020204" pitchFamily="34" charset="0"/>
              <a:ea typeface="黑体" panose="02010609060101010101" pitchFamily="49" charset="-122"/>
              <a:cs typeface="汉语拼音" panose="000B0604020202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223640" y="957957"/>
            <a:ext cx="5806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marL="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2400" err="1">
                <a:latin typeface="汉语拼音" panose="000B0604020202020204" pitchFamily="34" charset="0"/>
                <a:ea typeface="黑体" panose="02010609060101010101" pitchFamily="49" charset="-122"/>
                <a:cs typeface="汉语拼音" panose="000B0604020202020204" pitchFamily="34" charset="0"/>
              </a:rPr>
              <a:t>fēi</a:t>
            </a:r>
            <a:endParaRPr lang="zh-CN" altLang="en-US" sz="2400">
              <a:latin typeface="汉语拼音" panose="000B0604020202020204" pitchFamily="34" charset="0"/>
              <a:ea typeface="黑体" panose="02010609060101010101" pitchFamily="49" charset="-122"/>
              <a:cs typeface="汉语拼音" panose="000B0604020202020204" pitchFamily="34" charset="0"/>
            </a:endParaRPr>
          </a:p>
        </p:txBody>
      </p:sp>
      <p:sp>
        <p:nvSpPr>
          <p:cNvPr id="10" name="TextBox 6"/>
          <p:cNvSpPr txBox="1"/>
          <p:nvPr/>
        </p:nvSpPr>
        <p:spPr>
          <a:xfrm>
            <a:off x="3764147" y="1750045"/>
            <a:ext cx="59182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marL="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2400" err="1">
                <a:latin typeface="汉语拼音" panose="000B0604020202020204" pitchFamily="34" charset="0"/>
                <a:ea typeface="黑体" panose="02010609060101010101" pitchFamily="49" charset="-122"/>
                <a:cs typeface="汉语拼音" panose="000B0604020202020204" pitchFamily="34" charset="0"/>
              </a:rPr>
              <a:t>kuí</a:t>
            </a:r>
            <a:endParaRPr lang="zh-CN" altLang="en-US" sz="2400">
              <a:latin typeface="汉语拼音" panose="000B0604020202020204" pitchFamily="34" charset="0"/>
              <a:ea typeface="黑体" panose="02010609060101010101" pitchFamily="49" charset="-122"/>
              <a:cs typeface="汉语拼音" panose="000B0604020202020204" pitchFamily="34" charset="0"/>
            </a:endParaRPr>
          </a:p>
        </p:txBody>
      </p:sp>
      <p:sp>
        <p:nvSpPr>
          <p:cNvPr id="11" name="TextBox 6"/>
          <p:cNvSpPr txBox="1"/>
          <p:nvPr/>
        </p:nvSpPr>
        <p:spPr>
          <a:xfrm>
            <a:off x="2555776" y="2571750"/>
            <a:ext cx="51488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marL="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2400" err="1">
                <a:latin typeface="汉语拼音" panose="000B0604020202020204" pitchFamily="34" charset="0"/>
                <a:ea typeface="黑体" panose="02010609060101010101" pitchFamily="49" charset="-122"/>
                <a:cs typeface="汉语拼音" panose="000B0604020202020204" pitchFamily="34" charset="0"/>
              </a:rPr>
              <a:t>liú</a:t>
            </a:r>
            <a:endParaRPr lang="zh-CN" altLang="en-US" sz="2400">
              <a:latin typeface="汉语拼音" panose="000B0604020202020204" pitchFamily="34" charset="0"/>
              <a:ea typeface="黑体" panose="02010609060101010101" pitchFamily="49" charset="-122"/>
              <a:cs typeface="汉语拼音" panose="000B0604020202020204" pitchFamily="34" charset="0"/>
            </a:endParaRPr>
          </a:p>
        </p:txBody>
      </p:sp>
      <p:sp>
        <p:nvSpPr>
          <p:cNvPr id="12" name="TextBox 6"/>
          <p:cNvSpPr txBox="1"/>
          <p:nvPr/>
        </p:nvSpPr>
        <p:spPr>
          <a:xfrm>
            <a:off x="5332160" y="2450731"/>
            <a:ext cx="77938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marL="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2400" err="1">
                <a:latin typeface="汉语拼音" panose="000B0604020202020204" pitchFamily="34" charset="0"/>
                <a:ea typeface="黑体" panose="02010609060101010101" pitchFamily="49" charset="-122"/>
                <a:cs typeface="汉语拼音" panose="000B0604020202020204" pitchFamily="34" charset="0"/>
              </a:rPr>
              <a:t>qìng</a:t>
            </a:r>
            <a:endParaRPr lang="zh-CN" altLang="en-US" sz="2400">
              <a:latin typeface="汉语拼音" panose="000B0604020202020204" pitchFamily="34" charset="0"/>
              <a:ea typeface="黑体" panose="02010609060101010101" pitchFamily="49" charset="-122"/>
              <a:cs typeface="汉语拼音" panose="000B0604020202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450855" y="957957"/>
            <a:ext cx="64953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marL="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2400" err="1">
                <a:latin typeface="汉语拼音" panose="000B0604020202020204" pitchFamily="34" charset="0"/>
                <a:ea typeface="黑体" panose="02010609060101010101" pitchFamily="49" charset="-122"/>
                <a:cs typeface="汉语拼音" panose="000B0604020202020204" pitchFamily="34" charset="0"/>
              </a:rPr>
              <a:t>mù</a:t>
            </a:r>
            <a:endParaRPr lang="zh-CN" altLang="en-US" sz="2400">
              <a:latin typeface="汉语拼音" panose="000B0604020202020204" pitchFamily="34" charset="0"/>
              <a:ea typeface="黑体" panose="02010609060101010101" pitchFamily="49" charset="-122"/>
              <a:cs typeface="汉语拼音" panose="000B0604020202020204" pitchFamily="34" charset="0"/>
            </a:endParaRPr>
          </a:p>
        </p:txBody>
      </p:sp>
      <p:sp>
        <p:nvSpPr>
          <p:cNvPr id="15" name="TextBox 6"/>
          <p:cNvSpPr txBox="1"/>
          <p:nvPr/>
        </p:nvSpPr>
        <p:spPr>
          <a:xfrm>
            <a:off x="755576" y="3291830"/>
            <a:ext cx="90762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marL="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2400" err="1">
                <a:latin typeface="汉语拼音" panose="000B0604020202020204" pitchFamily="34" charset="0"/>
                <a:ea typeface="黑体" panose="02010609060101010101" pitchFamily="49" charset="-122"/>
                <a:cs typeface="汉语拼音" panose="000B0604020202020204" pitchFamily="34" charset="0"/>
              </a:rPr>
              <a:t>jiǒng</a:t>
            </a:r>
            <a:endParaRPr lang="zh-CN" altLang="en-US" sz="2400">
              <a:latin typeface="汉语拼音" panose="000B0604020202020204" pitchFamily="34" charset="0"/>
              <a:ea typeface="黑体" panose="02010609060101010101" pitchFamily="49" charset="-122"/>
              <a:cs typeface="汉语拼音" panose="000B0604020202020204" pitchFamily="34" charset="0"/>
            </a:endParaRPr>
          </a:p>
        </p:txBody>
      </p:sp>
      <p:sp>
        <p:nvSpPr>
          <p:cNvPr id="16" name="对话气泡: 圆角矩形 14"/>
          <p:cNvSpPr/>
          <p:nvPr/>
        </p:nvSpPr>
        <p:spPr>
          <a:xfrm>
            <a:off x="782949" y="4415878"/>
            <a:ext cx="5328592" cy="540954"/>
          </a:xfrm>
          <a:prstGeom prst="wedgeRoundRectCallout">
            <a:avLst>
              <a:gd name="adj1" fmla="val 17754"/>
              <a:gd name="adj2" fmla="val -89933"/>
              <a:gd name="adj3" fmla="val 16667"/>
            </a:avLst>
          </a:prstGeom>
          <a:solidFill>
            <a:schemeClr val="lt1"/>
          </a:solidFill>
          <a:ln w="25400">
            <a:solidFill>
              <a:srgbClr val="2060BE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zh-CN" altLang="en-US" sz="2400" b="1" smtClean="0">
                <a:latin typeface="楷体" panose="02010609060101010101" pitchFamily="49" charset="-122"/>
                <a:ea typeface="楷体" panose="02010609060101010101" pitchFamily="49" charset="-122"/>
              </a:rPr>
              <a:t>形容描写或模仿得非常好，非常逼真。</a:t>
            </a:r>
            <a:endParaRPr lang="zh-CN" altLang="en-US" sz="24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8" name="TextBox 6"/>
          <p:cNvSpPr txBox="1"/>
          <p:nvPr/>
        </p:nvSpPr>
        <p:spPr>
          <a:xfrm>
            <a:off x="3274820" y="3291830"/>
            <a:ext cx="6607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marL="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2400" err="1">
                <a:latin typeface="汉语拼音" panose="000B0604020202020204" pitchFamily="34" charset="0"/>
                <a:ea typeface="黑体" panose="02010609060101010101" pitchFamily="49" charset="-122"/>
                <a:cs typeface="汉语拼音" panose="000B0604020202020204" pitchFamily="34" charset="0"/>
              </a:rPr>
              <a:t>wéi</a:t>
            </a:r>
            <a:endParaRPr lang="zh-CN" altLang="en-US" sz="2400">
              <a:latin typeface="汉语拼音" panose="000B0604020202020204" pitchFamily="34" charset="0"/>
              <a:ea typeface="黑体" panose="02010609060101010101" pitchFamily="49" charset="-122"/>
              <a:cs typeface="汉语拼音" panose="000B0604020202020204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310383" y="1707654"/>
            <a:ext cx="5806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marL="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2400" err="1">
                <a:latin typeface="汉语拼音" panose="000B0604020202020204" pitchFamily="34" charset="0"/>
                <a:ea typeface="黑体" panose="02010609060101010101" pitchFamily="49" charset="-122"/>
                <a:cs typeface="汉语拼音" panose="000B0604020202020204" pitchFamily="34" charset="0"/>
              </a:rPr>
              <a:t>xiè</a:t>
            </a:r>
            <a:endParaRPr lang="zh-CN" altLang="en-US" sz="2400">
              <a:latin typeface="汉语拼音" panose="000B0604020202020204" pitchFamily="34" charset="0"/>
              <a:ea typeface="黑体" panose="02010609060101010101" pitchFamily="49" charset="-122"/>
              <a:cs typeface="汉语拼音" panose="000B0604020202020204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2583679" y="1728423"/>
            <a:ext cx="59824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marL="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2400" err="1">
                <a:latin typeface="汉语拼音" panose="000B0604020202020204" pitchFamily="34" charset="0"/>
                <a:ea typeface="黑体" panose="02010609060101010101" pitchFamily="49" charset="-122"/>
                <a:cs typeface="汉语拼音" panose="000B0604020202020204" pitchFamily="34" charset="0"/>
              </a:rPr>
              <a:t>wǔ</a:t>
            </a:r>
            <a:endParaRPr lang="zh-CN" altLang="en-US" sz="2400">
              <a:latin typeface="汉语拼音" panose="000B0604020202020204" pitchFamily="34" charset="0"/>
              <a:ea typeface="黑体" panose="02010609060101010101" pitchFamily="49" charset="-122"/>
              <a:cs typeface="汉语拼音" panose="000B0604020202020204" pitchFamily="34" charset="0"/>
            </a:endParaRPr>
          </a:p>
        </p:txBody>
      </p:sp>
      <p:sp>
        <p:nvSpPr>
          <p:cNvPr id="22" name="TextBox 6"/>
          <p:cNvSpPr txBox="1"/>
          <p:nvPr/>
        </p:nvSpPr>
        <p:spPr>
          <a:xfrm>
            <a:off x="6197992" y="1750045"/>
            <a:ext cx="60625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marL="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2400" err="1">
                <a:latin typeface="汉语拼音" panose="000B0604020202020204" pitchFamily="34" charset="0"/>
                <a:ea typeface="黑体" panose="02010609060101010101" pitchFamily="49" charset="-122"/>
                <a:cs typeface="汉语拼音" panose="000B0604020202020204" pitchFamily="34" charset="0"/>
              </a:rPr>
              <a:t>lòu</a:t>
            </a:r>
            <a:endParaRPr lang="zh-CN" altLang="en-US" sz="2400">
              <a:latin typeface="汉语拼音" panose="000B0604020202020204" pitchFamily="34" charset="0"/>
              <a:ea typeface="黑体" panose="02010609060101010101" pitchFamily="49" charset="-122"/>
              <a:cs typeface="汉语拼音" panose="000B0604020202020204" pitchFamily="34" charset="0"/>
            </a:endParaRPr>
          </a:p>
        </p:txBody>
      </p:sp>
      <p:sp>
        <p:nvSpPr>
          <p:cNvPr id="23" name="TextBox 6"/>
          <p:cNvSpPr txBox="1"/>
          <p:nvPr/>
        </p:nvSpPr>
        <p:spPr>
          <a:xfrm>
            <a:off x="7396072" y="1757553"/>
            <a:ext cx="6607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marL="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2400" err="1">
                <a:latin typeface="汉语拼音" panose="000B0604020202020204" pitchFamily="34" charset="0"/>
                <a:ea typeface="黑体" panose="02010609060101010101" pitchFamily="49" charset="-122"/>
                <a:cs typeface="汉语拼音" panose="000B0604020202020204" pitchFamily="34" charset="0"/>
              </a:rPr>
              <a:t>wěi</a:t>
            </a:r>
            <a:endParaRPr lang="zh-CN" altLang="en-US" sz="2400">
              <a:latin typeface="汉语拼音" panose="000B0604020202020204" pitchFamily="34" charset="0"/>
              <a:ea typeface="黑体" panose="02010609060101010101" pitchFamily="49" charset="-122"/>
              <a:cs typeface="汉语拼音" panose="000B0604020202020204" pitchFamily="34" charset="0"/>
            </a:endParaRPr>
          </a:p>
        </p:txBody>
      </p:sp>
      <p:sp>
        <p:nvSpPr>
          <p:cNvPr id="24" name="TextBox 6"/>
          <p:cNvSpPr txBox="1"/>
          <p:nvPr/>
        </p:nvSpPr>
        <p:spPr>
          <a:xfrm>
            <a:off x="1254707" y="2542133"/>
            <a:ext cx="79701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marL="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2400" err="1">
                <a:latin typeface="汉语拼音" panose="000B0604020202020204" pitchFamily="34" charset="0"/>
                <a:ea typeface="黑体" panose="02010609060101010101" pitchFamily="49" charset="-122"/>
                <a:cs typeface="汉语拼音" panose="000B0604020202020204" pitchFamily="34" charset="0"/>
              </a:rPr>
              <a:t>luán</a:t>
            </a:r>
            <a:endParaRPr lang="zh-CN" altLang="en-US" sz="2400">
              <a:latin typeface="汉语拼音" panose="000B0604020202020204" pitchFamily="34" charset="0"/>
              <a:ea typeface="黑体" panose="02010609060101010101" pitchFamily="49" charset="-122"/>
              <a:cs typeface="汉语拼音" panose="000B060402020202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4451098" y="1707653"/>
            <a:ext cx="102784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marL="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2400" err="1">
                <a:latin typeface="汉语拼音" panose="000B0604020202020204" pitchFamily="34" charset="0"/>
                <a:ea typeface="黑体" panose="02010609060101010101" pitchFamily="49" charset="-122"/>
                <a:cs typeface="汉语拼音" panose="000B0604020202020204" pitchFamily="34" charset="0"/>
              </a:rPr>
              <a:t>zhēng</a:t>
            </a:r>
            <a:endParaRPr lang="zh-CN" altLang="en-US" sz="2400">
              <a:latin typeface="汉语拼音" panose="000B0604020202020204" pitchFamily="34" charset="0"/>
              <a:ea typeface="黑体" panose="02010609060101010101" pitchFamily="49" charset="-122"/>
              <a:cs typeface="汉语拼音" panose="000B0604020202020204" pitchFamily="34" charset="0"/>
            </a:endParaRPr>
          </a:p>
        </p:txBody>
      </p:sp>
      <p:sp>
        <p:nvSpPr>
          <p:cNvPr id="26" name="TextBox 6"/>
          <p:cNvSpPr txBox="1"/>
          <p:nvPr/>
        </p:nvSpPr>
        <p:spPr>
          <a:xfrm>
            <a:off x="6228184" y="2493317"/>
            <a:ext cx="51488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marL="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2400" err="1">
                <a:latin typeface="汉语拼音" panose="000B0604020202020204" pitchFamily="34" charset="0"/>
                <a:ea typeface="黑体" panose="02010609060101010101" pitchFamily="49" charset="-122"/>
                <a:cs typeface="汉语拼音" panose="000B0604020202020204" pitchFamily="34" charset="0"/>
              </a:rPr>
              <a:t>liú</a:t>
            </a:r>
            <a:endParaRPr lang="zh-CN" altLang="en-US" sz="2400">
              <a:latin typeface="汉语拼音" panose="000B0604020202020204" pitchFamily="34" charset="0"/>
              <a:ea typeface="黑体" panose="02010609060101010101" pitchFamily="49" charset="-122"/>
              <a:cs typeface="汉语拼音" panose="000B0604020202020204" pitchFamily="34" charset="0"/>
            </a:endParaRPr>
          </a:p>
        </p:txBody>
      </p:sp>
      <p:sp>
        <p:nvSpPr>
          <p:cNvPr id="27" name="TextBox 6"/>
          <p:cNvSpPr txBox="1"/>
          <p:nvPr/>
        </p:nvSpPr>
        <p:spPr>
          <a:xfrm>
            <a:off x="4355976" y="3291830"/>
            <a:ext cx="78258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marL="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2400" err="1">
                <a:latin typeface="汉语拼音" panose="000B0604020202020204" pitchFamily="34" charset="0"/>
                <a:ea typeface="黑体" panose="02010609060101010101" pitchFamily="49" charset="-122"/>
                <a:cs typeface="汉语拼音" panose="000B0604020202020204" pitchFamily="34" charset="0"/>
              </a:rPr>
              <a:t>xiào</a:t>
            </a:r>
            <a:endParaRPr lang="zh-CN" altLang="en-US" sz="2400">
              <a:latin typeface="汉语拼音" panose="000B0604020202020204" pitchFamily="34" charset="0"/>
              <a:ea typeface="黑体" panose="02010609060101010101" pitchFamily="49" charset="-122"/>
              <a:cs typeface="汉语拼音" panose="000B0604020202020204" pitchFamily="34" charset="0"/>
            </a:endParaRPr>
          </a:p>
        </p:txBody>
      </p:sp>
      <p:pic>
        <p:nvPicPr>
          <p:cNvPr id="28" name="图片 27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421284" y="283739"/>
            <a:ext cx="431626" cy="558077"/>
          </a:xfrm>
          <a:prstGeom prst="rect">
            <a:avLst/>
          </a:prstGeom>
        </p:spPr>
      </p:pic>
      <p:sp>
        <p:nvSpPr>
          <p:cNvPr id="29" name="文本框 15"/>
          <p:cNvSpPr txBox="1"/>
          <p:nvPr/>
        </p:nvSpPr>
        <p:spPr>
          <a:xfrm>
            <a:off x="827584" y="195486"/>
            <a:ext cx="22525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 sz="3600" b="1">
                <a:latin typeface="宋体" panose="02010600030101010101" pitchFamily="2" charset="-122"/>
                <a:ea typeface="宋体" panose="02010600030101010101" pitchFamily="2" charset="-122"/>
              </a:rPr>
              <a:t>学认字</a:t>
            </a:r>
            <a:endParaRPr kumimoji="1" lang="zh-CN" altLang="en-US" sz="3600" b="1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3222361" y="3651870"/>
            <a:ext cx="183255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惟</a:t>
            </a:r>
            <a:r>
              <a:rPr lang="zh-CN" altLang="en-US" sz="3200" b="1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妙惟</a:t>
            </a:r>
            <a:r>
              <a:rPr lang="zh-CN" altLang="en-US" sz="32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肖</a:t>
            </a:r>
            <a:endParaRPr lang="zh-CN" altLang="en-US" sz="3200"/>
          </a:p>
        </p:txBody>
      </p:sp>
      <p:pic>
        <p:nvPicPr>
          <p:cNvPr id="30" name="图片 29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 rot="20906040">
            <a:off x="4767341" y="3531309"/>
            <a:ext cx="1059582" cy="1059582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4" grpId="0"/>
      <p:bldP spid="15" grpId="0"/>
      <p:bldP spid="16" grpId="0" animBg="1"/>
      <p:bldP spid="18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4"/>
          <p:cNvSpPr txBox="1"/>
          <p:nvPr/>
        </p:nvSpPr>
        <p:spPr>
          <a:xfrm>
            <a:off x="1110856" y="1433179"/>
            <a:ext cx="7421584" cy="1786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    通过</a:t>
            </a:r>
            <a:r>
              <a:rPr lang="en-US" altLang="zh-CN" sz="32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《</a:t>
            </a:r>
            <a:r>
              <a:rPr lang="zh-CN" altLang="en-US" sz="3200" b="1" dirty="0">
                <a:latin typeface="宋体" panose="02010600030101010101" pitchFamily="2" charset="-122"/>
                <a:ea typeface="宋体" panose="02010600030101010101" pitchFamily="2" charset="-122"/>
              </a:rPr>
              <a:t>竹节人</a:t>
            </a:r>
            <a:r>
              <a:rPr lang="en-US" altLang="zh-CN" sz="32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》</a:t>
            </a:r>
            <a:r>
              <a:rPr lang="zh-CN" altLang="en-US" sz="32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和</a:t>
            </a:r>
            <a:r>
              <a:rPr lang="en-US" altLang="zh-CN" sz="32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《</a:t>
            </a:r>
            <a:r>
              <a:rPr lang="zh-CN" altLang="en-US" sz="32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宇宙生命之谜</a:t>
            </a:r>
            <a:r>
              <a:rPr lang="en-US" altLang="zh-CN" sz="32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》</a:t>
            </a:r>
            <a:r>
              <a:rPr lang="zh-CN" altLang="en-US" sz="32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两节课的学习，你掌握了哪些“有目的地阅读”的方法呢？</a:t>
            </a:r>
            <a:endParaRPr lang="zh-CN" altLang="en-US" sz="32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3" name="Picture 2" descr="E:\本地磁盘F\全是宝贝啊\苹果、土豆等形象\8224437086c03fd917e58e58abba5f4.jpg"/>
          <p:cNvPicPr>
            <a:picLocks noChangeAspect="1" noChangeArrowheads="1"/>
          </p:cNvPicPr>
          <p:nvPr/>
        </p:nvPicPr>
        <p:blipFill>
          <a:blip r:embed="rId1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 flipH="1">
            <a:off x="1247452" y="1187029"/>
            <a:ext cx="642377" cy="8918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557504" y="294997"/>
            <a:ext cx="2268000" cy="692577"/>
          </a:xfrm>
          <a:prstGeom prst="rect">
            <a:avLst/>
          </a:prstGeom>
        </p:spPr>
      </p:pic>
      <p:sp>
        <p:nvSpPr>
          <p:cNvPr id="5" name="文本框 14"/>
          <p:cNvSpPr txBox="1"/>
          <p:nvPr/>
        </p:nvSpPr>
        <p:spPr>
          <a:xfrm>
            <a:off x="738869" y="267494"/>
            <a:ext cx="2122891" cy="6232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600" b="1">
                <a:latin typeface="黑体" panose="02010609060101010101" pitchFamily="49" charset="-122"/>
                <a:ea typeface="黑体" panose="02010609060101010101" pitchFamily="49" charset="-122"/>
              </a:rPr>
              <a:t>互动课堂</a:t>
            </a:r>
            <a:endParaRPr lang="zh-CN" altLang="en-US" sz="3600" b="1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251520" y="299240"/>
            <a:ext cx="450000" cy="55975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流程图: 可选过程 1"/>
          <p:cNvSpPr/>
          <p:nvPr/>
        </p:nvSpPr>
        <p:spPr>
          <a:xfrm>
            <a:off x="2897108" y="811041"/>
            <a:ext cx="1764196" cy="568183"/>
          </a:xfrm>
          <a:prstGeom prst="flowChartAlternateProcess">
            <a:avLst/>
          </a:prstGeom>
          <a:ln w="38100">
            <a:solidFill>
              <a:srgbClr val="0070C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>
            <a:defPPr>
              <a:defRPr lang="zh-CN"/>
            </a:defPPr>
            <a:lvl1pPr marL="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400" b="1" smtClean="0">
                <a:latin typeface="楷体" panose="02010609060101010101" pitchFamily="49" charset="-122"/>
                <a:ea typeface="楷体" panose="02010609060101010101" pitchFamily="49" charset="-122"/>
              </a:rPr>
              <a:t>阅读内容</a:t>
            </a:r>
            <a:endParaRPr lang="zh-CN" altLang="en-US" sz="24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流程图: 可选过程 2"/>
          <p:cNvSpPr/>
          <p:nvPr/>
        </p:nvSpPr>
        <p:spPr>
          <a:xfrm>
            <a:off x="2897108" y="2902691"/>
            <a:ext cx="1728192" cy="533155"/>
          </a:xfrm>
          <a:prstGeom prst="flowChartAlternateProcess">
            <a:avLst/>
          </a:prstGeom>
          <a:ln w="38100">
            <a:solidFill>
              <a:srgbClr val="0070C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>
            <a:defPPr>
              <a:defRPr lang="zh-CN"/>
            </a:defPPr>
            <a:lvl1pPr marL="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400" b="1" smtClean="0">
                <a:latin typeface="楷体" panose="02010609060101010101" pitchFamily="49" charset="-122"/>
                <a:ea typeface="楷体" panose="02010609060101010101" pitchFamily="49" charset="-122"/>
              </a:rPr>
              <a:t>阅读方法</a:t>
            </a:r>
            <a:endParaRPr lang="zh-CN" altLang="en-US" sz="24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圆角矩形 3"/>
          <p:cNvSpPr/>
          <p:nvPr/>
        </p:nvSpPr>
        <p:spPr>
          <a:xfrm>
            <a:off x="1163878" y="1257217"/>
            <a:ext cx="837921" cy="1746581"/>
          </a:xfrm>
          <a:prstGeom prst="roundRect">
            <a:avLst/>
          </a:prstGeom>
          <a:solidFill>
            <a:srgbClr val="0070C0"/>
          </a:solidFill>
          <a:ln w="25400">
            <a:solidFill>
              <a:srgbClr val="0070C0"/>
            </a:solidFill>
          </a:ln>
          <a:effectLst>
            <a:outerShdw blurRad="444500" dist="254000" dir="8100000" algn="tr" rotWithShape="0">
              <a:schemeClr val="bg1"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smtClean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  <a:cs typeface="Tahoma" panose="020B0604030504040204" pitchFamily="34" charset="0"/>
              </a:rPr>
              <a:t>阅读目的</a:t>
            </a:r>
            <a:endParaRPr lang="zh-CN" altLang="en-US" sz="2400" b="1" smtClean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  <a:cs typeface="Tahoma" panose="020B0604030504040204" pitchFamily="34" charset="0"/>
            </a:endParaRPr>
          </a:p>
        </p:txBody>
      </p:sp>
      <p:sp>
        <p:nvSpPr>
          <p:cNvPr id="5" name="左大括号 4"/>
          <p:cNvSpPr/>
          <p:nvPr/>
        </p:nvSpPr>
        <p:spPr>
          <a:xfrm>
            <a:off x="2318302" y="1037222"/>
            <a:ext cx="434789" cy="2326616"/>
          </a:xfrm>
          <a:prstGeom prst="leftBrace">
            <a:avLst/>
          </a:prstGeom>
          <a:ln w="381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6" name="左大括号 5"/>
          <p:cNvSpPr/>
          <p:nvPr/>
        </p:nvSpPr>
        <p:spPr>
          <a:xfrm>
            <a:off x="4818235" y="550215"/>
            <a:ext cx="334210" cy="1089834"/>
          </a:xfrm>
          <a:prstGeom prst="leftBrace">
            <a:avLst/>
          </a:prstGeom>
          <a:ln w="381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7" name="流程图: 可选过程 6"/>
          <p:cNvSpPr/>
          <p:nvPr/>
        </p:nvSpPr>
        <p:spPr>
          <a:xfrm>
            <a:off x="5201364" y="483518"/>
            <a:ext cx="1656184" cy="568183"/>
          </a:xfrm>
          <a:prstGeom prst="flowChartAlternateProcess">
            <a:avLst/>
          </a:prstGeom>
          <a:ln w="38100">
            <a:solidFill>
              <a:srgbClr val="0070C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>
            <a:defPPr>
              <a:defRPr lang="zh-CN"/>
            </a:defPPr>
            <a:lvl1pPr marL="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400" b="1" smtClean="0">
                <a:latin typeface="楷体" panose="02010609060101010101" pitchFamily="49" charset="-122"/>
                <a:ea typeface="楷体" panose="02010609060101010101" pitchFamily="49" charset="-122"/>
              </a:rPr>
              <a:t>浏览</a:t>
            </a:r>
            <a:r>
              <a:rPr lang="en-US" altLang="zh-CN" sz="2400" b="1" smtClean="0">
                <a:latin typeface="楷体" panose="02010609060101010101" pitchFamily="49" charset="-122"/>
                <a:ea typeface="楷体" panose="02010609060101010101" pitchFamily="49" charset="-122"/>
              </a:rPr>
              <a:t>/</a:t>
            </a:r>
            <a:r>
              <a:rPr lang="zh-CN" altLang="en-US" sz="2400" b="1" smtClean="0">
                <a:latin typeface="楷体" panose="02010609060101010101" pitchFamily="49" charset="-122"/>
                <a:ea typeface="楷体" panose="02010609060101010101" pitchFamily="49" charset="-122"/>
              </a:rPr>
              <a:t>筛选</a:t>
            </a:r>
            <a:endParaRPr lang="zh-CN" altLang="en-US" sz="24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" name="流程图: 可选过程 7"/>
          <p:cNvSpPr/>
          <p:nvPr/>
        </p:nvSpPr>
        <p:spPr>
          <a:xfrm>
            <a:off x="5201364" y="1250970"/>
            <a:ext cx="1656184" cy="568183"/>
          </a:xfrm>
          <a:prstGeom prst="flowChartAlternateProcess">
            <a:avLst/>
          </a:prstGeom>
          <a:ln w="38100">
            <a:solidFill>
              <a:srgbClr val="0070C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>
            <a:defPPr>
              <a:defRPr lang="zh-CN"/>
            </a:defPPr>
            <a:lvl1pPr marL="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400" b="1" smtClean="0">
                <a:latin typeface="楷体" panose="02010609060101010101" pitchFamily="49" charset="-122"/>
                <a:ea typeface="楷体" panose="02010609060101010101" pitchFamily="49" charset="-122"/>
              </a:rPr>
              <a:t>查找资料</a:t>
            </a:r>
            <a:endParaRPr lang="zh-CN" altLang="en-US" sz="24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" name="左大括号 8"/>
          <p:cNvSpPr/>
          <p:nvPr/>
        </p:nvSpPr>
        <p:spPr>
          <a:xfrm>
            <a:off x="4701924" y="1982549"/>
            <a:ext cx="450521" cy="2533417"/>
          </a:xfrm>
          <a:prstGeom prst="leftBrace">
            <a:avLst/>
          </a:prstGeom>
          <a:ln w="381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10" name="流程图: 可选过程 9"/>
          <p:cNvSpPr/>
          <p:nvPr/>
        </p:nvSpPr>
        <p:spPr>
          <a:xfrm>
            <a:off x="5201365" y="2006960"/>
            <a:ext cx="2232248" cy="568183"/>
          </a:xfrm>
          <a:prstGeom prst="flowChartAlternateProcess">
            <a:avLst/>
          </a:prstGeom>
          <a:ln w="38100">
            <a:solidFill>
              <a:srgbClr val="0070C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>
            <a:defPPr>
              <a:defRPr lang="zh-CN"/>
            </a:defPPr>
            <a:lvl1pPr marL="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400" b="1" smtClean="0">
                <a:latin typeface="楷体" panose="02010609060101010101" pitchFamily="49" charset="-122"/>
                <a:ea typeface="楷体" panose="02010609060101010101" pitchFamily="49" charset="-122"/>
              </a:rPr>
              <a:t>勾画中心句</a:t>
            </a:r>
            <a:endParaRPr lang="zh-CN" altLang="en-US" sz="24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" name="流程图: 可选过程 10"/>
          <p:cNvSpPr/>
          <p:nvPr/>
        </p:nvSpPr>
        <p:spPr>
          <a:xfrm>
            <a:off x="5201364" y="2691130"/>
            <a:ext cx="2232248" cy="568183"/>
          </a:xfrm>
          <a:prstGeom prst="flowChartAlternateProcess">
            <a:avLst/>
          </a:prstGeom>
          <a:ln w="38100">
            <a:solidFill>
              <a:srgbClr val="0070C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>
            <a:defPPr>
              <a:defRPr lang="zh-CN"/>
            </a:defPPr>
            <a:lvl1pPr marL="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400" b="1" smtClean="0">
                <a:latin typeface="楷体" panose="02010609060101010101" pitchFamily="49" charset="-122"/>
                <a:ea typeface="楷体" panose="02010609060101010101" pitchFamily="49" charset="-122"/>
              </a:rPr>
              <a:t>段意概括法</a:t>
            </a:r>
            <a:endParaRPr lang="zh-CN" altLang="en-US" sz="24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" name="流程图: 可选过程 11"/>
          <p:cNvSpPr/>
          <p:nvPr/>
        </p:nvSpPr>
        <p:spPr>
          <a:xfrm>
            <a:off x="5201365" y="3363838"/>
            <a:ext cx="2232248" cy="568183"/>
          </a:xfrm>
          <a:prstGeom prst="flowChartAlternateProcess">
            <a:avLst/>
          </a:prstGeom>
          <a:ln w="38100">
            <a:solidFill>
              <a:srgbClr val="0070C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>
            <a:defPPr>
              <a:defRPr lang="zh-CN"/>
            </a:defPPr>
            <a:lvl1pPr marL="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400" b="1" smtClean="0">
                <a:latin typeface="楷体" panose="02010609060101010101" pitchFamily="49" charset="-122"/>
                <a:ea typeface="楷体" panose="02010609060101010101" pitchFamily="49" charset="-122"/>
              </a:rPr>
              <a:t>对比筛选法</a:t>
            </a:r>
            <a:endParaRPr lang="zh-CN" altLang="en-US" sz="24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" name="流程图: 可选过程 12"/>
          <p:cNvSpPr/>
          <p:nvPr/>
        </p:nvSpPr>
        <p:spPr>
          <a:xfrm>
            <a:off x="5220072" y="4052585"/>
            <a:ext cx="2232248" cy="568183"/>
          </a:xfrm>
          <a:prstGeom prst="flowChartAlternateProcess">
            <a:avLst/>
          </a:prstGeom>
          <a:ln w="38100">
            <a:solidFill>
              <a:srgbClr val="0070C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>
            <a:defPPr>
              <a:defRPr lang="zh-CN"/>
            </a:defPPr>
            <a:lvl1pPr marL="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400" b="1" smtClean="0">
                <a:latin typeface="楷体" panose="02010609060101010101" pitchFamily="49" charset="-122"/>
                <a:ea typeface="楷体" panose="02010609060101010101" pitchFamily="49" charset="-122"/>
              </a:rPr>
              <a:t>提取关键信息</a:t>
            </a:r>
            <a:endParaRPr lang="zh-CN" altLang="en-US" sz="24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1724330" y="953783"/>
            <a:ext cx="6280030" cy="17411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文本框 4"/>
          <p:cNvSpPr txBox="1"/>
          <p:nvPr/>
        </p:nvSpPr>
        <p:spPr>
          <a:xfrm>
            <a:off x="971600" y="2873339"/>
            <a:ext cx="7421584" cy="12741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 b="1" smtClean="0">
                <a:latin typeface="宋体" panose="02010600030101010101" pitchFamily="2" charset="-122"/>
                <a:ea typeface="宋体" panose="02010600030101010101" pitchFamily="2" charset="-122"/>
              </a:rPr>
              <a:t>    根据任务内容选择相应的阅读材料，并运用掌握的阅读方法去完成任务吧。</a:t>
            </a:r>
            <a:endParaRPr lang="zh-CN" altLang="en-US" sz="3200" b="1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4" name="Picture 2" descr="E:\本地磁盘F\全是宝贝啊\苹果、土豆等形象\8224437086c03fd917e58e58abba5f4.jp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 flipH="1">
            <a:off x="1187624" y="2627189"/>
            <a:ext cx="642377" cy="8918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" name="组合 4"/>
          <p:cNvGrpSpPr/>
          <p:nvPr/>
        </p:nvGrpSpPr>
        <p:grpSpPr>
          <a:xfrm>
            <a:off x="35498" y="-164554"/>
            <a:ext cx="2736302" cy="1152128"/>
            <a:chOff x="590149" y="1521371"/>
            <a:chExt cx="2189041" cy="937544"/>
          </a:xfrm>
        </p:grpSpPr>
        <p:sp>
          <p:nvSpPr>
            <p:cNvPr id="6" name="文本框 7"/>
            <p:cNvSpPr txBox="1"/>
            <p:nvPr/>
          </p:nvSpPr>
          <p:spPr>
            <a:xfrm>
              <a:off x="1195014" y="1784612"/>
              <a:ext cx="1584176" cy="526485"/>
            </a:xfrm>
            <a:prstGeom prst="roundRect">
              <a:avLst/>
            </a:prstGeom>
            <a:noFill/>
            <a:ln w="19050">
              <a:solidFill>
                <a:schemeClr val="accent3">
                  <a:lumMod val="50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pPr lvl="0" algn="ctr"/>
              <a:r>
                <a:rPr kumimoji="0" lang="zh-CN" altLang="en-US" sz="3200" b="1" i="0" u="none" strike="noStrike" kern="1200" cap="none" spc="0" normalizeH="0" baseline="0" noProof="0" smtClean="0">
                  <a:ln>
                    <a:noFill/>
                  </a:ln>
                  <a:effectLst/>
                  <a:uLnTx/>
                  <a:uFillTx/>
                  <a:latin typeface="黑体" panose="02010609060101010101" pitchFamily="49" charset="-122"/>
                  <a:ea typeface="黑体" panose="02010609060101010101" pitchFamily="49" charset="-122"/>
                </a:rPr>
                <a:t>自主学习</a:t>
              </a:r>
              <a:endParaRPr kumimoji="0" lang="zh-CN" altLang="en-US" sz="3200" b="1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pic>
          <p:nvPicPr>
            <p:cNvPr id="7" name="Picture 3" descr="https://timgsa.baidu.com/timg?image&amp;quality=80&amp;size=b9999_10000&amp;sec=1564661228970&amp;di=80439a8e5dc7f7a81aa206ca0148b991&amp;imgtype=0&amp;src=http%3A%2F%2Fku.90sjimg.com%2Felement_origin_min_pic%2F16%2F11%2F26%2F1aadfa254caf57802d14a23dd7d48b76.jpg"/>
            <p:cNvPicPr>
              <a:picLocks noChangeAspect="1" noChangeArrowheads="1"/>
            </p:cNvPicPr>
            <p:nvPr/>
          </p:nvPicPr>
          <p:blipFill>
            <a:blip r:embed="rId3" cstate="email">
              <a:clrChange>
                <a:clrFrom>
                  <a:srgbClr val="F6F6F6"/>
                </a:clrFrom>
                <a:clrTo>
                  <a:srgbClr val="F6F6F6">
                    <a:alpha val="0"/>
                  </a:srgbClr>
                </a:clrTo>
              </a:clrChange>
            </a:blip>
            <a:stretch>
              <a:fillRect/>
            </a:stretch>
          </p:blipFill>
          <p:spPr bwMode="auto">
            <a:xfrm>
              <a:off x="590149" y="1521371"/>
              <a:ext cx="936104" cy="937544"/>
            </a:xfrm>
            <a:prstGeom prst="rect">
              <a:avLst/>
            </a:prstGeom>
            <a:noFill/>
          </p:spPr>
        </p:pic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35498" y="-164554"/>
            <a:ext cx="2736302" cy="1152128"/>
            <a:chOff x="590149" y="1521371"/>
            <a:chExt cx="2189041" cy="937544"/>
          </a:xfrm>
        </p:grpSpPr>
        <p:sp>
          <p:nvSpPr>
            <p:cNvPr id="3" name="文本框 7"/>
            <p:cNvSpPr txBox="1"/>
            <p:nvPr/>
          </p:nvSpPr>
          <p:spPr>
            <a:xfrm>
              <a:off x="1195014" y="1784612"/>
              <a:ext cx="1584176" cy="526485"/>
            </a:xfrm>
            <a:prstGeom prst="roundRect">
              <a:avLst/>
            </a:prstGeom>
            <a:noFill/>
            <a:ln w="19050">
              <a:solidFill>
                <a:schemeClr val="accent3">
                  <a:lumMod val="50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pPr lvl="0" algn="ctr"/>
              <a:r>
                <a:rPr kumimoji="0" lang="zh-CN" altLang="en-US" sz="3200" b="1" i="0" u="none" strike="noStrike" kern="1200" cap="none" spc="0" normalizeH="0" baseline="0" noProof="0" smtClean="0">
                  <a:ln>
                    <a:noFill/>
                  </a:ln>
                  <a:effectLst/>
                  <a:uLnTx/>
                  <a:uFillTx/>
                  <a:latin typeface="黑体" panose="02010609060101010101" pitchFamily="49" charset="-122"/>
                  <a:ea typeface="黑体" panose="02010609060101010101" pitchFamily="49" charset="-122"/>
                </a:rPr>
                <a:t>汇报交流</a:t>
              </a:r>
              <a:endParaRPr kumimoji="0" lang="zh-CN" altLang="en-US" sz="3200" b="1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pic>
          <p:nvPicPr>
            <p:cNvPr id="4" name="Picture 3" descr="https://timgsa.baidu.com/timg?image&amp;quality=80&amp;size=b9999_10000&amp;sec=1564661228970&amp;di=80439a8e5dc7f7a81aa206ca0148b991&amp;imgtype=0&amp;src=http%3A%2F%2Fku.90sjimg.com%2Felement_origin_min_pic%2F16%2F11%2F26%2F1aadfa254caf57802d14a23dd7d48b76.jpg"/>
            <p:cNvPicPr>
              <a:picLocks noChangeAspect="1" noChangeArrowheads="1"/>
            </p:cNvPicPr>
            <p:nvPr/>
          </p:nvPicPr>
          <p:blipFill>
            <a:blip r:embed="rId1" cstate="email">
              <a:clrChange>
                <a:clrFrom>
                  <a:srgbClr val="F6F6F6"/>
                </a:clrFrom>
                <a:clrTo>
                  <a:srgbClr val="F6F6F6">
                    <a:alpha val="0"/>
                  </a:srgbClr>
                </a:clrTo>
              </a:clrChange>
            </a:blip>
            <a:stretch>
              <a:fillRect/>
            </a:stretch>
          </p:blipFill>
          <p:spPr bwMode="auto">
            <a:xfrm>
              <a:off x="590149" y="1521371"/>
              <a:ext cx="936104" cy="937544"/>
            </a:xfrm>
            <a:prstGeom prst="rect">
              <a:avLst/>
            </a:prstGeom>
            <a:noFill/>
          </p:spPr>
        </p:pic>
      </p:grpSp>
      <p:grpSp>
        <p:nvGrpSpPr>
          <p:cNvPr id="5" name="组合 4"/>
          <p:cNvGrpSpPr/>
          <p:nvPr/>
        </p:nvGrpSpPr>
        <p:grpSpPr>
          <a:xfrm>
            <a:off x="3718755" y="519892"/>
            <a:ext cx="1789997" cy="899730"/>
            <a:chOff x="2571751" y="500064"/>
            <a:chExt cx="2792337" cy="899730"/>
          </a:xfrm>
        </p:grpSpPr>
        <p:pic>
          <p:nvPicPr>
            <p:cNvPr id="6" name="Picture 2" descr="20050801161247274"/>
            <p:cNvPicPr>
              <a:picLocks noChangeAspect="1"/>
            </p:cNvPicPr>
            <p:nvPr/>
          </p:nvPicPr>
          <p:blipFill>
            <a:blip r:embed="rId2" cstate="email">
              <a:clrChange>
                <a:clrFrom>
                  <a:srgbClr val="FCFEFC"/>
                </a:clrFrom>
                <a:clrTo>
                  <a:srgbClr val="FCFEFC">
                    <a:alpha val="0"/>
                  </a:srgbClr>
                </a:clrTo>
              </a:clrChange>
              <a:lum bright="19998" contrast="-12001"/>
            </a:blip>
            <a:stretch>
              <a:fillRect/>
            </a:stretch>
          </p:blipFill>
          <p:spPr>
            <a:xfrm>
              <a:off x="2571751" y="500064"/>
              <a:ext cx="2792337" cy="899730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7" name="TextBox 6"/>
            <p:cNvSpPr txBox="1"/>
            <p:nvPr/>
          </p:nvSpPr>
          <p:spPr>
            <a:xfrm>
              <a:off x="3021070" y="693571"/>
              <a:ext cx="2152215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R="0" algn="ctr" defTabSz="685800" fontAlgn="auto">
                <a:spcAft>
                  <a:spcPct val="0"/>
                </a:spcAft>
                <a:buClrTx/>
                <a:buSzTx/>
                <a:buFontTx/>
                <a:buNone/>
              </a:pPr>
              <a:r>
                <a:rPr kumimoji="0" lang="zh-CN" altLang="en-US" sz="2800" b="1" kern="1200" cap="none" spc="0" normalizeH="0" baseline="0" noProof="0" smtClean="0">
                  <a:latin typeface="黑体" panose="02010609060101010101" pitchFamily="49" charset="-122"/>
                  <a:ea typeface="黑体" panose="02010609060101010101" pitchFamily="49" charset="-122"/>
                  <a:cs typeface="+mj-cs"/>
                </a:rPr>
                <a:t>任务</a:t>
              </a:r>
              <a:r>
                <a:rPr kumimoji="0" lang="en-US" altLang="zh-CN" sz="2800" b="1" kern="1200" cap="none" spc="0" normalizeH="0" baseline="0" noProof="0" smtClean="0">
                  <a:latin typeface="黑体" panose="02010609060101010101" pitchFamily="49" charset="-122"/>
                  <a:ea typeface="黑体" panose="02010609060101010101" pitchFamily="49" charset="-122"/>
                  <a:cs typeface="+mj-cs"/>
                </a:rPr>
                <a:t>1</a:t>
              </a:r>
              <a:endParaRPr kumimoji="0" lang="zh-CN" altLang="en-US" sz="2800" b="1" kern="1200" cap="none" spc="0" normalizeH="0" baseline="0" noProof="0" smtClean="0">
                <a:latin typeface="黑体" panose="02010609060101010101" pitchFamily="49" charset="-122"/>
                <a:ea typeface="黑体" panose="02010609060101010101" pitchFamily="49" charset="-122"/>
                <a:cs typeface="+mj-cs"/>
              </a:endParaRPr>
            </a:p>
          </p:txBody>
        </p:sp>
      </p:grpSp>
      <p:sp>
        <p:nvSpPr>
          <p:cNvPr id="8" name="文本框 1"/>
          <p:cNvSpPr txBox="1"/>
          <p:nvPr/>
        </p:nvSpPr>
        <p:spPr>
          <a:xfrm>
            <a:off x="628161" y="1415871"/>
            <a:ext cx="8136904" cy="107721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457200" indent="-457200" algn="l">
              <a:buFont typeface="Wingdings" panose="05000000000000000000" pitchFamily="2" charset="2"/>
              <a:buChar char="Ø"/>
            </a:pPr>
            <a:r>
              <a:rPr lang="zh-CN" altLang="en-US" sz="3200" b="1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为家人计划故宫一日游，画一张故宫参观路线图。</a:t>
            </a:r>
            <a:endParaRPr lang="zh-CN" altLang="en-US" sz="3200" b="1" smtClean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9" name="圆角矩形 8"/>
          <p:cNvSpPr/>
          <p:nvPr/>
        </p:nvSpPr>
        <p:spPr>
          <a:xfrm>
            <a:off x="1276564" y="3219822"/>
            <a:ext cx="3492389" cy="504056"/>
          </a:xfrm>
          <a:prstGeom prst="roundRect">
            <a:avLst/>
          </a:prstGeom>
          <a:solidFill>
            <a:srgbClr val="0070C0"/>
          </a:solidFill>
          <a:ln w="25400">
            <a:solidFill>
              <a:srgbClr val="0070C0"/>
            </a:solidFill>
          </a:ln>
          <a:effectLst>
            <a:outerShdw blurRad="444500" dist="254000" dir="8100000" algn="tr" rotWithShape="0">
              <a:schemeClr val="bg1"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b="1" smtClean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  <a:cs typeface="Tahoma" panose="020B0604030504040204" pitchFamily="34" charset="0"/>
              </a:rPr>
              <a:t>我选择的阅读材料</a:t>
            </a:r>
            <a:endParaRPr lang="zh-CN" altLang="en-US" sz="2800" b="1" smtClean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  <a:cs typeface="Tahoma" panose="020B0604030504040204" pitchFamily="34" charset="0"/>
            </a:endParaRPr>
          </a:p>
        </p:txBody>
      </p:sp>
      <p:sp>
        <p:nvSpPr>
          <p:cNvPr id="10" name="流程图: 可选过程 9"/>
          <p:cNvSpPr/>
          <p:nvPr/>
        </p:nvSpPr>
        <p:spPr>
          <a:xfrm>
            <a:off x="5580112" y="2501770"/>
            <a:ext cx="1584176" cy="568183"/>
          </a:xfrm>
          <a:prstGeom prst="flowChartAlternateProcess">
            <a:avLst/>
          </a:prstGeom>
          <a:ln w="38100">
            <a:solidFill>
              <a:srgbClr val="0070C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>
            <a:defPPr>
              <a:defRPr lang="zh-CN"/>
            </a:defPPr>
            <a:lvl1pPr marL="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400" b="1" smtClean="0">
                <a:latin typeface="楷体" panose="02010609060101010101" pitchFamily="49" charset="-122"/>
                <a:ea typeface="楷体" panose="02010609060101010101" pitchFamily="49" charset="-122"/>
              </a:rPr>
              <a:t>材料一</a:t>
            </a:r>
            <a:endParaRPr lang="zh-CN" altLang="en-US" sz="24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" name="流程图: 可选过程 10"/>
          <p:cNvSpPr/>
          <p:nvPr/>
        </p:nvSpPr>
        <p:spPr>
          <a:xfrm>
            <a:off x="5580112" y="3222353"/>
            <a:ext cx="1584176" cy="568183"/>
          </a:xfrm>
          <a:prstGeom prst="flowChartAlternateProcess">
            <a:avLst/>
          </a:prstGeom>
          <a:ln w="38100">
            <a:solidFill>
              <a:srgbClr val="0070C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>
            <a:defPPr>
              <a:defRPr lang="zh-CN"/>
            </a:defPPr>
            <a:lvl1pPr marL="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400" b="1" smtClean="0">
                <a:latin typeface="楷体" panose="02010609060101010101" pitchFamily="49" charset="-122"/>
                <a:ea typeface="楷体" panose="02010609060101010101" pitchFamily="49" charset="-122"/>
              </a:rPr>
              <a:t>材料三</a:t>
            </a:r>
            <a:endParaRPr lang="zh-CN" altLang="en-US" sz="24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" name="流程图: 可选过程 11"/>
          <p:cNvSpPr/>
          <p:nvPr/>
        </p:nvSpPr>
        <p:spPr>
          <a:xfrm>
            <a:off x="5580112" y="3947783"/>
            <a:ext cx="1584176" cy="568183"/>
          </a:xfrm>
          <a:prstGeom prst="flowChartAlternateProcess">
            <a:avLst/>
          </a:prstGeom>
          <a:ln w="38100">
            <a:solidFill>
              <a:srgbClr val="0070C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>
            <a:defPPr>
              <a:defRPr lang="zh-CN"/>
            </a:defPPr>
            <a:lvl1pPr marL="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400" b="1" smtClean="0">
                <a:latin typeface="楷体" panose="02010609060101010101" pitchFamily="49" charset="-122"/>
                <a:ea typeface="楷体" panose="02010609060101010101" pitchFamily="49" charset="-122"/>
              </a:rPr>
              <a:t>材料四</a:t>
            </a:r>
            <a:endParaRPr lang="zh-CN" altLang="en-US" sz="24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" name="左大括号 12"/>
          <p:cNvSpPr/>
          <p:nvPr/>
        </p:nvSpPr>
        <p:spPr>
          <a:xfrm>
            <a:off x="4969009" y="2525036"/>
            <a:ext cx="376007" cy="1990930"/>
          </a:xfrm>
          <a:prstGeom prst="leftBrace">
            <a:avLst/>
          </a:prstGeom>
          <a:ln w="381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2" grpId="0" animBg="1"/>
      <p:bldP spid="1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-36512" y="-20538"/>
            <a:ext cx="3071003" cy="5164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email"/>
          <a:stretch>
            <a:fillRect/>
          </a:stretch>
        </p:blipFill>
        <p:spPr bwMode="auto">
          <a:xfrm>
            <a:off x="2987824" y="-20538"/>
            <a:ext cx="3248015" cy="51794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182662" y="-20538"/>
            <a:ext cx="2997850" cy="5164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5" name="直接连接符 4"/>
          <p:cNvCxnSpPr/>
          <p:nvPr/>
        </p:nvCxnSpPr>
        <p:spPr>
          <a:xfrm>
            <a:off x="215516" y="1131590"/>
            <a:ext cx="738082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/>
        </p:nvCxnSpPr>
        <p:spPr>
          <a:xfrm>
            <a:off x="2544857" y="1347614"/>
            <a:ext cx="226943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/>
        </p:nvCxnSpPr>
        <p:spPr>
          <a:xfrm>
            <a:off x="580215" y="1707278"/>
            <a:ext cx="1395155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/>
        </p:nvCxnSpPr>
        <p:spPr>
          <a:xfrm>
            <a:off x="215516" y="2007297"/>
            <a:ext cx="2700300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/>
          <p:cNvCxnSpPr/>
          <p:nvPr/>
        </p:nvCxnSpPr>
        <p:spPr>
          <a:xfrm>
            <a:off x="0" y="2211710"/>
            <a:ext cx="792088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连接符 15"/>
          <p:cNvCxnSpPr/>
          <p:nvPr/>
        </p:nvCxnSpPr>
        <p:spPr>
          <a:xfrm>
            <a:off x="3347864" y="483518"/>
            <a:ext cx="1263967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连接符 17"/>
          <p:cNvCxnSpPr/>
          <p:nvPr/>
        </p:nvCxnSpPr>
        <p:spPr>
          <a:xfrm>
            <a:off x="3347864" y="991737"/>
            <a:ext cx="288032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/>
          <p:cNvCxnSpPr/>
          <p:nvPr/>
        </p:nvCxnSpPr>
        <p:spPr>
          <a:xfrm>
            <a:off x="3347864" y="1865429"/>
            <a:ext cx="936104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接连接符 21"/>
          <p:cNvCxnSpPr/>
          <p:nvPr/>
        </p:nvCxnSpPr>
        <p:spPr>
          <a:xfrm>
            <a:off x="3350934" y="2422819"/>
            <a:ext cx="1008112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接连接符 24"/>
          <p:cNvCxnSpPr/>
          <p:nvPr/>
        </p:nvCxnSpPr>
        <p:spPr>
          <a:xfrm>
            <a:off x="2200631" y="1131590"/>
            <a:ext cx="211129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接连接符 26"/>
          <p:cNvCxnSpPr/>
          <p:nvPr/>
        </p:nvCxnSpPr>
        <p:spPr>
          <a:xfrm>
            <a:off x="2771800" y="1131590"/>
            <a:ext cx="216024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直接连接符 29"/>
          <p:cNvCxnSpPr/>
          <p:nvPr/>
        </p:nvCxnSpPr>
        <p:spPr>
          <a:xfrm>
            <a:off x="-36512" y="1347614"/>
            <a:ext cx="243644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直接连接符 31"/>
          <p:cNvCxnSpPr/>
          <p:nvPr/>
        </p:nvCxnSpPr>
        <p:spPr>
          <a:xfrm>
            <a:off x="3347864" y="2715766"/>
            <a:ext cx="2016224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直接连接符 33"/>
          <p:cNvCxnSpPr/>
          <p:nvPr/>
        </p:nvCxnSpPr>
        <p:spPr>
          <a:xfrm>
            <a:off x="5652120" y="3075806"/>
            <a:ext cx="432048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直接连接符 38"/>
          <p:cNvCxnSpPr/>
          <p:nvPr/>
        </p:nvCxnSpPr>
        <p:spPr>
          <a:xfrm>
            <a:off x="3131840" y="3291830"/>
            <a:ext cx="2880320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直接连接符 40"/>
          <p:cNvCxnSpPr/>
          <p:nvPr/>
        </p:nvCxnSpPr>
        <p:spPr>
          <a:xfrm>
            <a:off x="3131840" y="3435846"/>
            <a:ext cx="2232248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直接连接符 42"/>
          <p:cNvCxnSpPr/>
          <p:nvPr/>
        </p:nvCxnSpPr>
        <p:spPr>
          <a:xfrm>
            <a:off x="3338918" y="3579862"/>
            <a:ext cx="360040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直接连接符 45"/>
          <p:cNvCxnSpPr/>
          <p:nvPr/>
        </p:nvCxnSpPr>
        <p:spPr>
          <a:xfrm>
            <a:off x="3347864" y="3939902"/>
            <a:ext cx="2016224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直接连接符 47"/>
          <p:cNvCxnSpPr/>
          <p:nvPr/>
        </p:nvCxnSpPr>
        <p:spPr>
          <a:xfrm>
            <a:off x="3347864" y="4299942"/>
            <a:ext cx="1800200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直接连接符 49"/>
          <p:cNvCxnSpPr/>
          <p:nvPr/>
        </p:nvCxnSpPr>
        <p:spPr>
          <a:xfrm>
            <a:off x="6444208" y="843558"/>
            <a:ext cx="864096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直接连接符 51"/>
          <p:cNvCxnSpPr/>
          <p:nvPr/>
        </p:nvCxnSpPr>
        <p:spPr>
          <a:xfrm>
            <a:off x="6444208" y="1499517"/>
            <a:ext cx="2304256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  <p:tag name="commondata" val="eyJoZGlkIjoiN2YzNjBkOTgyNWQ1YTMxYzM3MzMwNWFiODNmOWIzYWMifQ=="/>
</p:tagLst>
</file>

<file path=ppt/theme/theme1.xml><?xml version="1.0" encoding="utf-8"?>
<a:theme xmlns:a="http://schemas.openxmlformats.org/drawingml/2006/main" name="第一PPT模板网-WWW.1PPT.COM">
  <a:themeElements>
    <a:clrScheme name="自定义 15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2B3C5"/>
      </a:accent1>
      <a:accent2>
        <a:srgbClr val="F07474"/>
      </a:accent2>
      <a:accent3>
        <a:srgbClr val="FFBF53"/>
      </a:accent3>
      <a:accent4>
        <a:srgbClr val="673B77"/>
      </a:accent4>
      <a:accent5>
        <a:srgbClr val="00B9FA"/>
      </a:accent5>
      <a:accent6>
        <a:srgbClr val="BECE37"/>
      </a:accent6>
      <a:hlink>
        <a:srgbClr val="B381D9"/>
      </a:hlink>
      <a:folHlink>
        <a:srgbClr val="800080"/>
      </a:folHlink>
    </a:clrScheme>
    <a:fontScheme name="自定义 3">
      <a:majorFont>
        <a:latin typeface="Impact"/>
        <a:ea typeface="微软雅黑"/>
        <a:cs typeface="Arial"/>
      </a:majorFont>
      <a:minorFont>
        <a:latin typeface="Times New Roman"/>
        <a:ea typeface="微软雅黑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pFill/>
        <a:ln>
          <a:noFill/>
        </a:ln>
        <a:effectLst>
          <a:outerShdw blurRad="444500" dist="254000" dir="8100000" algn="tr" rotWithShape="0">
            <a:prstClr val="black">
              <a:alpha val="50000"/>
            </a:prstClr>
          </a:outerShdw>
        </a:effectLst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1809</Words>
  <Application>WPS 演示</Application>
  <PresentationFormat>全屏显示(16:9)</PresentationFormat>
  <Paragraphs>243</Paragraphs>
  <Slides>25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25</vt:i4>
      </vt:variant>
    </vt:vector>
  </HeadingPairs>
  <TitlesOfParts>
    <vt:vector size="39" baseType="lpstr">
      <vt:lpstr>Arial</vt:lpstr>
      <vt:lpstr>宋体</vt:lpstr>
      <vt:lpstr>Wingdings</vt:lpstr>
      <vt:lpstr>黑体</vt:lpstr>
      <vt:lpstr>微软雅黑</vt:lpstr>
      <vt:lpstr>Calibri</vt:lpstr>
      <vt:lpstr>楷体</vt:lpstr>
      <vt:lpstr>Times New Roman</vt:lpstr>
      <vt:lpstr>汉语拼音</vt:lpstr>
      <vt:lpstr>RomanS</vt:lpstr>
      <vt:lpstr>Tahoma</vt:lpstr>
      <vt:lpstr>Arial Unicode MS</vt:lpstr>
      <vt:lpstr>Arial</vt:lpstr>
      <vt:lpstr>第一PPT模板网-WWW.1PPT.COM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lastModifiedBy>罗</cp:lastModifiedBy>
  <cp:revision>2</cp:revision>
  <cp:lastPrinted>2021-06-07T08:21:00Z</cp:lastPrinted>
  <dcterms:created xsi:type="dcterms:W3CDTF">2021-06-07T08:21:00Z</dcterms:created>
  <dcterms:modified xsi:type="dcterms:W3CDTF">2023-10-26T02:35:34Z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E867428DD60A4EA2B8217CF62050D48E_12</vt:lpwstr>
  </property>
  <property fmtid="{D5CDD505-2E9C-101B-9397-08002B2CF9AE}" pid="3" name="KSOProductBuildVer">
    <vt:lpwstr>2052-12.1.0.15712</vt:lpwstr>
  </property>
</Properties>
</file>