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81" r:id="rId3"/>
    <p:sldId id="378" r:id="rId4"/>
    <p:sldId id="360" r:id="rId5"/>
    <p:sldId id="361" r:id="rId6"/>
    <p:sldId id="364" r:id="rId7"/>
    <p:sldId id="382" r:id="rId8"/>
    <p:sldId id="362" r:id="rId9"/>
    <p:sldId id="383" r:id="rId10"/>
    <p:sldId id="365" r:id="rId11"/>
    <p:sldId id="376" r:id="rId12"/>
    <p:sldId id="363" r:id="rId13"/>
    <p:sldId id="384" r:id="rId14"/>
    <p:sldId id="385" r:id="rId15"/>
    <p:sldId id="367" r:id="rId16"/>
    <p:sldId id="371" r:id="rId17"/>
    <p:sldId id="368" r:id="rId18"/>
    <p:sldId id="372" r:id="rId19"/>
    <p:sldId id="373" r:id="rId20"/>
    <p:sldId id="377" r:id="rId21"/>
    <p:sldId id="386" r:id="rId22"/>
    <p:sldId id="375" r:id="rId23"/>
    <p:sldId id="350" r:id="rId24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09" autoAdjust="0"/>
    <p:restoredTop sz="96278" autoAdjust="0"/>
  </p:normalViewPr>
  <p:slideViewPr>
    <p:cSldViewPr>
      <p:cViewPr>
        <p:scale>
          <a:sx n="120" d="100"/>
          <a:sy n="120" d="100"/>
        </p:scale>
        <p:origin x="-1374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8675" name="日期占位符 2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/>
            </a:lvl1pPr>
          </a:lstStyle>
          <a:p>
            <a:fld id="{C2947669-3CEB-4C08-B152-0566C0105302}" type="datetime1">
              <a:rPr lang="zh-CN" altLang="en-US"/>
            </a:fld>
            <a:endParaRPr lang="zh-CN" altLang="en-US"/>
          </a:p>
        </p:txBody>
      </p:sp>
      <p:sp>
        <p:nvSpPr>
          <p:cNvPr id="28676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/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8677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31D6E333-EFF0-4B0E-AAD4-AD0D311FFC1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7651" name="日期占位符 2"/>
          <p:cNvSpPr>
            <a:spLocks noGrp="1" noChangeArrowheads="1"/>
          </p:cNvSpPr>
          <p:nvPr>
            <p:ph type="dt" idx="2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fld id="{AACE0969-9F52-44F8-9E11-8F860CDDA641}" type="datetime1">
              <a:rPr lang="zh-CN" altLang="en-US"/>
            </a:fld>
            <a:endParaRPr lang="zh-CN" altLang="en-US"/>
          </a:p>
        </p:txBody>
      </p:sp>
      <p:sp>
        <p:nvSpPr>
          <p:cNvPr id="26628" name="幻灯片图像占位符 3"/>
          <p:cNvSpPr>
            <a:spLocks noGrp="1" noRot="1" noChangeAspect="1"/>
          </p:cNvSpPr>
          <p:nvPr>
            <p:ph type="sldImg" idx="1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smtClean="0"/>
          </a:p>
        </p:txBody>
      </p:sp>
      <p:sp>
        <p:nvSpPr>
          <p:cNvPr id="27653" name="备注占位符 4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27654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7655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5772C9D1-2824-4453-8CF4-89B9BA389C1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9"/>
          <p:cNvSpPr>
            <a:spLocks noChangeArrowheads="1"/>
          </p:cNvSpPr>
          <p:nvPr/>
        </p:nvSpPr>
        <p:spPr bwMode="auto">
          <a:xfrm rot="360000">
            <a:off x="10148888" y="896938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49"/>
          <p:cNvSpPr>
            <a:spLocks noChangeArrowheads="1"/>
          </p:cNvSpPr>
          <p:nvPr/>
        </p:nvSpPr>
        <p:spPr bwMode="auto">
          <a:xfrm rot="20640000">
            <a:off x="10328275" y="2133600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49"/>
          <p:cNvSpPr>
            <a:spLocks noChangeArrowheads="1"/>
          </p:cNvSpPr>
          <p:nvPr/>
        </p:nvSpPr>
        <p:spPr bwMode="auto">
          <a:xfrm rot="480000">
            <a:off x="10436225" y="3900488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9"/>
          <p:cNvSpPr>
            <a:spLocks noChangeArrowheads="1"/>
          </p:cNvSpPr>
          <p:nvPr/>
        </p:nvSpPr>
        <p:spPr bwMode="auto">
          <a:xfrm rot="20640000">
            <a:off x="10615613" y="5137150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49"/>
          <p:cNvSpPr>
            <a:spLocks noChangeArrowheads="1"/>
          </p:cNvSpPr>
          <p:nvPr/>
        </p:nvSpPr>
        <p:spPr bwMode="auto">
          <a:xfrm rot="21060000">
            <a:off x="7367588" y="5837238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49"/>
          <p:cNvSpPr>
            <a:spLocks noChangeArrowheads="1"/>
          </p:cNvSpPr>
          <p:nvPr/>
        </p:nvSpPr>
        <p:spPr bwMode="auto">
          <a:xfrm rot="21060000">
            <a:off x="4437063" y="6080125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49"/>
          <p:cNvSpPr>
            <a:spLocks noChangeArrowheads="1"/>
          </p:cNvSpPr>
          <p:nvPr/>
        </p:nvSpPr>
        <p:spPr bwMode="auto">
          <a:xfrm rot="21300000">
            <a:off x="896938" y="5837238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49"/>
          <p:cNvSpPr>
            <a:spLocks noChangeArrowheads="1"/>
          </p:cNvSpPr>
          <p:nvPr/>
        </p:nvSpPr>
        <p:spPr bwMode="auto">
          <a:xfrm rot="20820000">
            <a:off x="-1925638" y="4913313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49"/>
          <p:cNvSpPr>
            <a:spLocks noChangeArrowheads="1"/>
          </p:cNvSpPr>
          <p:nvPr/>
        </p:nvSpPr>
        <p:spPr bwMode="auto">
          <a:xfrm rot="360000">
            <a:off x="-2420938" y="2536825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49"/>
          <p:cNvSpPr>
            <a:spLocks noChangeArrowheads="1"/>
          </p:cNvSpPr>
          <p:nvPr/>
        </p:nvSpPr>
        <p:spPr bwMode="auto">
          <a:xfrm rot="360000">
            <a:off x="-2120900" y="773113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49"/>
          <p:cNvSpPr>
            <a:spLocks noChangeArrowheads="1"/>
          </p:cNvSpPr>
          <p:nvPr/>
        </p:nvSpPr>
        <p:spPr bwMode="auto">
          <a:xfrm rot="360000">
            <a:off x="-1849438" y="-989013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49"/>
          <p:cNvSpPr>
            <a:spLocks noChangeArrowheads="1"/>
          </p:cNvSpPr>
          <p:nvPr/>
        </p:nvSpPr>
        <p:spPr bwMode="auto">
          <a:xfrm rot="21300000">
            <a:off x="2322513" y="-1417638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49"/>
          <p:cNvSpPr>
            <a:spLocks noChangeArrowheads="1"/>
          </p:cNvSpPr>
          <p:nvPr/>
        </p:nvSpPr>
        <p:spPr bwMode="auto">
          <a:xfrm rot="20880000">
            <a:off x="6488113" y="-1187450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9"/>
          <p:cNvSpPr>
            <a:spLocks noChangeArrowheads="1"/>
          </p:cNvSpPr>
          <p:nvPr/>
        </p:nvSpPr>
        <p:spPr bwMode="auto">
          <a:xfrm rot="360000">
            <a:off x="10148888" y="896938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49"/>
          <p:cNvSpPr>
            <a:spLocks noChangeArrowheads="1"/>
          </p:cNvSpPr>
          <p:nvPr/>
        </p:nvSpPr>
        <p:spPr bwMode="auto">
          <a:xfrm rot="20640000">
            <a:off x="10328275" y="2133600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49"/>
          <p:cNvSpPr>
            <a:spLocks noChangeArrowheads="1"/>
          </p:cNvSpPr>
          <p:nvPr/>
        </p:nvSpPr>
        <p:spPr bwMode="auto">
          <a:xfrm rot="480000">
            <a:off x="10436225" y="3900488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9"/>
          <p:cNvSpPr>
            <a:spLocks noChangeArrowheads="1"/>
          </p:cNvSpPr>
          <p:nvPr/>
        </p:nvSpPr>
        <p:spPr bwMode="auto">
          <a:xfrm rot="20640000">
            <a:off x="10615613" y="5137150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49"/>
          <p:cNvSpPr>
            <a:spLocks noChangeArrowheads="1"/>
          </p:cNvSpPr>
          <p:nvPr/>
        </p:nvSpPr>
        <p:spPr bwMode="auto">
          <a:xfrm rot="21060000">
            <a:off x="7367588" y="5837238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49"/>
          <p:cNvSpPr>
            <a:spLocks noChangeArrowheads="1"/>
          </p:cNvSpPr>
          <p:nvPr/>
        </p:nvSpPr>
        <p:spPr bwMode="auto">
          <a:xfrm rot="21060000">
            <a:off x="4437063" y="6080125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49"/>
          <p:cNvSpPr>
            <a:spLocks noChangeArrowheads="1"/>
          </p:cNvSpPr>
          <p:nvPr/>
        </p:nvSpPr>
        <p:spPr bwMode="auto">
          <a:xfrm rot="21300000">
            <a:off x="896938" y="5837238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49"/>
          <p:cNvSpPr>
            <a:spLocks noChangeArrowheads="1"/>
          </p:cNvSpPr>
          <p:nvPr/>
        </p:nvSpPr>
        <p:spPr bwMode="auto">
          <a:xfrm rot="20820000">
            <a:off x="-1925638" y="4913313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49"/>
          <p:cNvSpPr>
            <a:spLocks noChangeArrowheads="1"/>
          </p:cNvSpPr>
          <p:nvPr/>
        </p:nvSpPr>
        <p:spPr bwMode="auto">
          <a:xfrm rot="360000">
            <a:off x="-2420938" y="2536825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49"/>
          <p:cNvSpPr>
            <a:spLocks noChangeArrowheads="1"/>
          </p:cNvSpPr>
          <p:nvPr/>
        </p:nvSpPr>
        <p:spPr bwMode="auto">
          <a:xfrm rot="360000">
            <a:off x="-2120900" y="773113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49"/>
          <p:cNvSpPr>
            <a:spLocks noChangeArrowheads="1"/>
          </p:cNvSpPr>
          <p:nvPr/>
        </p:nvSpPr>
        <p:spPr bwMode="auto">
          <a:xfrm rot="360000">
            <a:off x="-1849438" y="-989013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49"/>
          <p:cNvSpPr>
            <a:spLocks noChangeArrowheads="1"/>
          </p:cNvSpPr>
          <p:nvPr/>
        </p:nvSpPr>
        <p:spPr bwMode="auto">
          <a:xfrm rot="21300000">
            <a:off x="2322513" y="-1417638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49"/>
          <p:cNvSpPr>
            <a:spLocks noChangeArrowheads="1"/>
          </p:cNvSpPr>
          <p:nvPr/>
        </p:nvSpPr>
        <p:spPr bwMode="auto">
          <a:xfrm rot="20880000">
            <a:off x="6488113" y="-1187450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9"/>
          <p:cNvSpPr>
            <a:spLocks noChangeArrowheads="1"/>
          </p:cNvSpPr>
          <p:nvPr/>
        </p:nvSpPr>
        <p:spPr bwMode="auto">
          <a:xfrm rot="360000">
            <a:off x="10453688" y="906463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49"/>
          <p:cNvSpPr>
            <a:spLocks noChangeArrowheads="1"/>
          </p:cNvSpPr>
          <p:nvPr/>
        </p:nvSpPr>
        <p:spPr bwMode="auto">
          <a:xfrm rot="20640000">
            <a:off x="10633075" y="2143125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49"/>
          <p:cNvSpPr>
            <a:spLocks noChangeArrowheads="1"/>
          </p:cNvSpPr>
          <p:nvPr/>
        </p:nvSpPr>
        <p:spPr bwMode="auto">
          <a:xfrm rot="480000">
            <a:off x="10741025" y="3910013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9"/>
          <p:cNvSpPr>
            <a:spLocks noChangeArrowheads="1"/>
          </p:cNvSpPr>
          <p:nvPr/>
        </p:nvSpPr>
        <p:spPr bwMode="auto">
          <a:xfrm rot="20640000">
            <a:off x="10920413" y="5146675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49"/>
          <p:cNvSpPr>
            <a:spLocks noChangeArrowheads="1"/>
          </p:cNvSpPr>
          <p:nvPr/>
        </p:nvSpPr>
        <p:spPr bwMode="auto">
          <a:xfrm rot="21060000">
            <a:off x="7672388" y="5846763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49"/>
          <p:cNvSpPr>
            <a:spLocks noChangeArrowheads="1"/>
          </p:cNvSpPr>
          <p:nvPr/>
        </p:nvSpPr>
        <p:spPr bwMode="auto">
          <a:xfrm rot="21060000">
            <a:off x="4741863" y="6089650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49"/>
          <p:cNvSpPr>
            <a:spLocks noChangeArrowheads="1"/>
          </p:cNvSpPr>
          <p:nvPr/>
        </p:nvSpPr>
        <p:spPr bwMode="auto">
          <a:xfrm rot="21300000">
            <a:off x="1201738" y="5846763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49"/>
          <p:cNvSpPr>
            <a:spLocks noChangeArrowheads="1"/>
          </p:cNvSpPr>
          <p:nvPr/>
        </p:nvSpPr>
        <p:spPr bwMode="auto">
          <a:xfrm rot="20820000">
            <a:off x="-1620838" y="4922838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49"/>
          <p:cNvSpPr>
            <a:spLocks noChangeArrowheads="1"/>
          </p:cNvSpPr>
          <p:nvPr/>
        </p:nvSpPr>
        <p:spPr bwMode="auto">
          <a:xfrm rot="360000">
            <a:off x="-2116138" y="2546350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49"/>
          <p:cNvSpPr>
            <a:spLocks noChangeArrowheads="1"/>
          </p:cNvSpPr>
          <p:nvPr/>
        </p:nvSpPr>
        <p:spPr bwMode="auto">
          <a:xfrm rot="360000">
            <a:off x="-1816100" y="782638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49"/>
          <p:cNvSpPr>
            <a:spLocks noChangeArrowheads="1"/>
          </p:cNvSpPr>
          <p:nvPr/>
        </p:nvSpPr>
        <p:spPr bwMode="auto">
          <a:xfrm rot="360000">
            <a:off x="-1544638" y="-979488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49"/>
          <p:cNvSpPr>
            <a:spLocks noChangeArrowheads="1"/>
          </p:cNvSpPr>
          <p:nvPr/>
        </p:nvSpPr>
        <p:spPr bwMode="auto">
          <a:xfrm rot="21300000">
            <a:off x="2627313" y="-1408113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49"/>
          <p:cNvSpPr>
            <a:spLocks noChangeArrowheads="1"/>
          </p:cNvSpPr>
          <p:nvPr/>
        </p:nvSpPr>
        <p:spPr bwMode="auto">
          <a:xfrm rot="20880000">
            <a:off x="6792913" y="-1177925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sz="4400" kern="12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sz="4400">
          <a:solidFill>
            <a:srgbClr val="000000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ChangeArrowheads="1"/>
          </p:cNvSpPr>
          <p:nvPr/>
        </p:nvSpPr>
        <p:spPr bwMode="auto">
          <a:xfrm>
            <a:off x="1313871" y="1707654"/>
            <a:ext cx="6997700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习作：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让生活更美好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7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47664" y="627534"/>
            <a:ext cx="2613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30263" y="1131888"/>
            <a:ext cx="7483475" cy="330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/>
          <p:nvPr/>
        </p:nvSpPr>
        <p:spPr>
          <a:xfrm>
            <a:off x="503238" y="1419225"/>
            <a:ext cx="8137525" cy="2525713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0033CC"/>
                </a:solidFill>
                <a:latin typeface="宋体" panose="02010600030101010101" pitchFamily="2" charset="-122"/>
              </a:rPr>
              <a:t>第四步：对习作进行认真修改、交流展示</a:t>
            </a:r>
            <a:endParaRPr lang="zh-CN" altLang="en-US" sz="3200" b="1">
              <a:solidFill>
                <a:srgbClr val="0033CC"/>
              </a:solidFill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latin typeface="宋体" panose="02010600030101010101" pitchFamily="2" charset="-122"/>
              </a:rPr>
              <a:t>    根据教材中的习作指导，共同梳理出几条评价标准，根据这些标准，进行自评和互评。比如：</a:t>
            </a:r>
            <a:endParaRPr lang="en-US" altLang="zh-CN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1"/>
          <p:cNvSpPr/>
          <p:nvPr/>
        </p:nvSpPr>
        <p:spPr>
          <a:xfrm>
            <a:off x="503238" y="1563688"/>
            <a:ext cx="8137525" cy="2378075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200" b="1">
                <a:latin typeface="宋体" panose="02010600030101010101" pitchFamily="2" charset="-122"/>
              </a:rPr>
              <a:t>    1.</a:t>
            </a:r>
            <a:r>
              <a:rPr lang="zh-CN" altLang="en-US" sz="3200" b="1">
                <a:latin typeface="宋体" panose="02010600030101010101" pitchFamily="2" charset="-122"/>
              </a:rPr>
              <a:t>习作是不是围绕自己选择的某个词语来写的。</a:t>
            </a:r>
            <a:endParaRPr lang="zh-CN" altLang="en-US" sz="3200" b="1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200" b="1">
                <a:latin typeface="宋体" panose="02010600030101010101" pitchFamily="2" charset="-122"/>
              </a:rPr>
              <a:t>    2.</a:t>
            </a:r>
            <a:r>
              <a:rPr lang="zh-CN" altLang="en-US" sz="3200" b="1">
                <a:latin typeface="宋体" panose="02010600030101010101" pitchFamily="2" charset="-122"/>
              </a:rPr>
              <a:t>有没有把事情的经过、对自己的影响写清楚。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/>
          <p:nvPr/>
        </p:nvSpPr>
        <p:spPr>
          <a:xfrm>
            <a:off x="503238" y="1347788"/>
            <a:ext cx="8137525" cy="2968625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200" b="1">
                <a:latin typeface="宋体" panose="02010600030101010101" pitchFamily="2" charset="-122"/>
              </a:rPr>
              <a:t>    3.</a:t>
            </a:r>
            <a:r>
              <a:rPr lang="zh-CN" altLang="en-US" sz="3200" b="1">
                <a:latin typeface="宋体" panose="02010600030101010101" pitchFamily="2" charset="-122"/>
              </a:rPr>
              <a:t>让生活变美好的原因是否写具体了。</a:t>
            </a:r>
            <a:endParaRPr lang="zh-CN" altLang="en-US" sz="3200" b="1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200" b="1">
                <a:latin typeface="宋体" panose="02010600030101010101" pitchFamily="2" charset="-122"/>
              </a:rPr>
              <a:t>    4.</a:t>
            </a:r>
            <a:r>
              <a:rPr lang="zh-CN" altLang="en-US" sz="3200" b="1">
                <a:latin typeface="宋体" panose="02010600030101010101" pitchFamily="2" charset="-122"/>
              </a:rPr>
              <a:t>读者是否有兴趣读下去。</a:t>
            </a:r>
            <a:endParaRPr lang="zh-CN" altLang="en-US" sz="3200" b="1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latin typeface="宋体" panose="02010600030101010101" pitchFamily="2" charset="-122"/>
              </a:rPr>
              <a:t>    指导学生进一步修改自己的习作，修改完成以后，可以按照教材的建议，开一个主题班会，共同交流分享。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/>
          <p:nvPr/>
        </p:nvSpPr>
        <p:spPr>
          <a:xfrm>
            <a:off x="677863" y="1331913"/>
            <a:ext cx="6048375" cy="3416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0066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“多哥”让生活更美好</a:t>
            </a:r>
            <a:endParaRPr lang="en-US" altLang="zh-CN" sz="3200" b="1">
              <a:solidFill>
                <a:srgbClr val="0066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两年前，爸爸带回来一只可爱的小哈巴狗，我给它取了个好听的名字，叫作“多哥”。</a:t>
            </a:r>
            <a:endParaRPr lang="en-US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    多哥的到来，给我们家增添了不少乐趣。</a:t>
            </a:r>
            <a:r>
              <a:rPr lang="zh-CN" altLang="en-US" sz="3000" b="1" baseline="300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它跟我们很亲昵，每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435" name="图片 1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363" y="635000"/>
            <a:ext cx="8753475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矩形 3"/>
          <p:cNvSpPr/>
          <p:nvPr/>
        </p:nvSpPr>
        <p:spPr>
          <a:xfrm>
            <a:off x="6877050" y="1938338"/>
            <a:ext cx="2016125" cy="20923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6600CC"/>
                </a:solidFill>
                <a:latin typeface="宋体" panose="02010600030101010101" pitchFamily="2" charset="-122"/>
              </a:rPr>
              <a:t>    ①总述多哥的到来给家庭带来了乐趣。</a:t>
            </a:r>
            <a:endParaRPr lang="en-US" altLang="zh-CN" sz="2800" b="1">
              <a:solidFill>
                <a:srgbClr val="6600CC"/>
              </a:solidFill>
              <a:latin typeface="宋体" panose="02010600030101010101" pitchFamily="2" charset="-122"/>
            </a:endParaRPr>
          </a:p>
        </p:txBody>
      </p:sp>
      <p:cxnSp>
        <p:nvCxnSpPr>
          <p:cNvPr id="18437" name="直接连接符 4"/>
          <p:cNvCxnSpPr>
            <a:cxnSpLocks noChangeShapeType="1"/>
          </p:cNvCxnSpPr>
          <p:nvPr/>
        </p:nvCxnSpPr>
        <p:spPr bwMode="auto">
          <a:xfrm>
            <a:off x="6732588" y="1276350"/>
            <a:ext cx="0" cy="3527425"/>
          </a:xfrm>
          <a:prstGeom prst="line">
            <a:avLst/>
          </a:prstGeom>
          <a:noFill/>
          <a:ln w="25400" cap="rnd" algn="ctr">
            <a:solidFill>
              <a:srgbClr val="CC3300"/>
            </a:solidFill>
            <a:prstDash val="sysDot"/>
            <a:rou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696075" y="2268538"/>
            <a:ext cx="2173288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标题 1"/>
          <p:cNvSpPr/>
          <p:nvPr/>
        </p:nvSpPr>
        <p:spPr>
          <a:xfrm>
            <a:off x="611188" y="1016000"/>
            <a:ext cx="5976937" cy="3897313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次我放学回家，或爸爸妈妈下班回家，它就赶紧跑到门边用湿漉漉的鼻子蹭我们的裤腿，还围着我们边跑边“汪汪”地叫着，好像在说：</a:t>
            </a:r>
            <a:r>
              <a:rPr lang="en-US" altLang="zh-CN" sz="30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欢迎你们回家！</a:t>
            </a:r>
            <a:r>
              <a:rPr lang="en-US" altLang="zh-CN" sz="30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它还喜欢嘴里衔着东西到处跑。有一次，爸爸要出门，到处找他的一只鞋子，找来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9460" name="直接连接符 2"/>
          <p:cNvCxnSpPr>
            <a:cxnSpLocks noChangeShapeType="1"/>
          </p:cNvCxnSpPr>
          <p:nvPr/>
        </p:nvCxnSpPr>
        <p:spPr bwMode="auto">
          <a:xfrm>
            <a:off x="6732588" y="1276350"/>
            <a:ext cx="0" cy="3527425"/>
          </a:xfrm>
          <a:prstGeom prst="line">
            <a:avLst/>
          </a:prstGeom>
          <a:noFill/>
          <a:ln w="25400" cap="rnd" algn="ctr">
            <a:solidFill>
              <a:srgbClr val="CC3300"/>
            </a:solidFill>
            <a:prstDash val="sysDot"/>
            <a:rou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/>
          <p:nvPr/>
        </p:nvSpPr>
        <p:spPr>
          <a:xfrm>
            <a:off x="684213" y="1273175"/>
            <a:ext cx="5903912" cy="3343275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找去，发现多哥正衔着他的鞋子在家里到处跑呢。不过，多哥感觉爸爸快要生气了，连忙衔着鞋子跑到爸爸脚边，放下鞋子，乖巧地趴着。</a:t>
            </a:r>
            <a:r>
              <a:rPr lang="zh-CN" altLang="en-US" sz="3000" b="1" baseline="300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爸爸只好摸摸它的头说道：</a:t>
            </a:r>
            <a:r>
              <a:rPr lang="en-US" altLang="zh-CN" sz="30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你真是个小淘气啊！</a:t>
            </a:r>
            <a:r>
              <a:rPr lang="en-US" altLang="zh-CN" sz="30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3000" b="1" baseline="30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59" name="矩形 7"/>
          <p:cNvSpPr/>
          <p:nvPr/>
        </p:nvSpPr>
        <p:spPr>
          <a:xfrm>
            <a:off x="6877050" y="1708150"/>
            <a:ext cx="2087563" cy="20907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6600CC"/>
                </a:solidFill>
                <a:latin typeface="宋体" panose="02010600030101010101" pitchFamily="2" charset="-122"/>
              </a:rPr>
              <a:t>    ②一系列动作描写体现了多哥的调皮可爱。</a:t>
            </a:r>
            <a:endParaRPr lang="en-US" altLang="zh-CN" sz="2800" b="1">
              <a:solidFill>
                <a:srgbClr val="6600CC"/>
              </a:solidFill>
              <a:latin typeface="宋体" panose="02010600030101010101" pitchFamily="2" charset="-122"/>
            </a:endParaRPr>
          </a:p>
        </p:txBody>
      </p:sp>
      <p:cxnSp>
        <p:nvCxnSpPr>
          <p:cNvPr id="20484" name="直接连接符 8"/>
          <p:cNvCxnSpPr>
            <a:cxnSpLocks noChangeShapeType="1"/>
          </p:cNvCxnSpPr>
          <p:nvPr/>
        </p:nvCxnSpPr>
        <p:spPr bwMode="auto">
          <a:xfrm>
            <a:off x="6732588" y="1276350"/>
            <a:ext cx="0" cy="3527425"/>
          </a:xfrm>
          <a:prstGeom prst="line">
            <a:avLst/>
          </a:prstGeom>
          <a:noFill/>
          <a:ln w="25400" cap="rnd" algn="ctr">
            <a:solidFill>
              <a:srgbClr val="CC3300"/>
            </a:solidFill>
            <a:prstDash val="sysDot"/>
            <a:rou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/>
          <p:nvPr/>
        </p:nvSpPr>
        <p:spPr>
          <a:xfrm>
            <a:off x="539750" y="733425"/>
            <a:ext cx="6048375" cy="3709988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    多哥有时候很乖巧，会默默地陪伴着我。</a:t>
            </a:r>
            <a:r>
              <a:rPr lang="zh-CN" altLang="en-US" sz="3000" b="1" baseline="300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爸爸妈妈经常加班到很晚，我一个人在家会害怕，多哥就会陪着我写作业，陪我玩耍。有时候，爸爸妈妈回来太晚，我只能自己先睡觉，但是我的胆子很小，不敢一个人睡。此时多哥就会静静</a:t>
            </a:r>
            <a:endParaRPr lang="zh-CN" altLang="en-US" sz="3000" b="1" baseline="300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3" name="标题 1"/>
          <p:cNvSpPr/>
          <p:nvPr/>
        </p:nvSpPr>
        <p:spPr>
          <a:xfrm>
            <a:off x="6804025" y="1131888"/>
            <a:ext cx="2109788" cy="2608262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6600CC"/>
                </a:solidFill>
                <a:latin typeface="宋体" panose="02010600030101010101" pitchFamily="2" charset="-122"/>
              </a:rPr>
              <a:t>    ③多哥不仅有调皮的一面，还有乖巧伶俐的一面。</a:t>
            </a:r>
            <a:endParaRPr lang="en-US" altLang="zh-CN" sz="2800" b="1">
              <a:solidFill>
                <a:srgbClr val="6600CC"/>
              </a:solidFill>
              <a:latin typeface="宋体" panose="02010600030101010101" pitchFamily="2" charset="-122"/>
            </a:endParaRPr>
          </a:p>
        </p:txBody>
      </p:sp>
      <p:cxnSp>
        <p:nvCxnSpPr>
          <p:cNvPr id="21508" name="直接连接符 5"/>
          <p:cNvCxnSpPr>
            <a:cxnSpLocks noChangeShapeType="1"/>
          </p:cNvCxnSpPr>
          <p:nvPr/>
        </p:nvCxnSpPr>
        <p:spPr bwMode="auto">
          <a:xfrm>
            <a:off x="6732588" y="915988"/>
            <a:ext cx="0" cy="3527425"/>
          </a:xfrm>
          <a:prstGeom prst="line">
            <a:avLst/>
          </a:prstGeom>
          <a:noFill/>
          <a:ln w="25400" cap="rnd" algn="ctr">
            <a:solidFill>
              <a:srgbClr val="CC3300"/>
            </a:solidFill>
            <a:prstDash val="sysDot"/>
            <a:rou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/>
          <p:nvPr/>
        </p:nvSpPr>
        <p:spPr>
          <a:xfrm>
            <a:off x="611188" y="1276350"/>
            <a:ext cx="7921625" cy="3341688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地趴在我的床边看着我睡觉，还会“哼哼”几声，好像在说“我在呢，别怕”。有了多哥，我才能安心入睡。</a:t>
            </a:r>
            <a:endParaRPr lang="en-US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    多哥还是个“小警察”。一天下午，我们一家带着多哥去公园散步。爸爸把手机随手放在裤兜里，露出了一角。当爸爸与一个陌生人</a:t>
            </a:r>
            <a:endParaRPr lang="zh-CN" altLang="en-US" sz="3000" b="1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/>
          <p:nvPr/>
        </p:nvSpPr>
        <p:spPr>
          <a:xfrm>
            <a:off x="468313" y="842963"/>
            <a:ext cx="5688012" cy="4151312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擦肩而过时，多哥突然大叫起来。只听“啪”的一声，爸爸的手机掉在了地上，那个人立刻落荒而逃。我们这才恍然大悟，那人是小偷，被多哥的叫声吓到了。哈哈，我们家的多哥真厉害！</a:t>
            </a:r>
            <a:r>
              <a:rPr lang="en-US" altLang="zh-CN" sz="3200" b="1" baseline="300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endParaRPr lang="zh-CN" altLang="en-US" sz="3000" b="1" baseline="300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1" name="标题 1"/>
          <p:cNvSpPr/>
          <p:nvPr/>
        </p:nvSpPr>
        <p:spPr>
          <a:xfrm>
            <a:off x="6156325" y="736600"/>
            <a:ext cx="2743200" cy="4160838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6600CC"/>
                </a:solidFill>
                <a:latin typeface="宋体" panose="02010600030101010101" pitchFamily="2" charset="-122"/>
              </a:rPr>
              <a:t>    ④通过多哥与家人的亲昵、给“我”的陪伴、多哥吓跑小偷三件事例，具体、清晰地叙述了多哥给自己的生活增添了乐趣。</a:t>
            </a:r>
            <a:endParaRPr lang="zh-CN" altLang="en-US" sz="2800" b="1">
              <a:solidFill>
                <a:srgbClr val="6600CC"/>
              </a:solidFill>
              <a:latin typeface="宋体" panose="02010600030101010101" pitchFamily="2" charset="-122"/>
            </a:endParaRPr>
          </a:p>
        </p:txBody>
      </p:sp>
      <p:cxnSp>
        <p:nvCxnSpPr>
          <p:cNvPr id="23556" name="直接连接符 3"/>
          <p:cNvCxnSpPr>
            <a:cxnSpLocks noChangeShapeType="1"/>
          </p:cNvCxnSpPr>
          <p:nvPr/>
        </p:nvCxnSpPr>
        <p:spPr bwMode="auto">
          <a:xfrm>
            <a:off x="6084888" y="923925"/>
            <a:ext cx="0" cy="3879850"/>
          </a:xfrm>
          <a:prstGeom prst="line">
            <a:avLst/>
          </a:prstGeom>
          <a:noFill/>
          <a:ln w="25400" cap="rnd" algn="ctr">
            <a:solidFill>
              <a:srgbClr val="CC3300"/>
            </a:solidFill>
            <a:prstDash val="sysDot"/>
            <a:rou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/>
          <p:nvPr/>
        </p:nvSpPr>
        <p:spPr>
          <a:xfrm>
            <a:off x="539750" y="555625"/>
            <a:ext cx="7848600" cy="647700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/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你有没有想过，什么让你的生活更美好？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123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17500" y="1414463"/>
            <a:ext cx="3535363" cy="192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5124" name="图片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1325" y="2706688"/>
            <a:ext cx="3322638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5125" name="图片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25" y="1316038"/>
            <a:ext cx="3309938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 1"/>
          <p:cNvSpPr/>
          <p:nvPr/>
        </p:nvSpPr>
        <p:spPr>
          <a:xfrm>
            <a:off x="468313" y="771525"/>
            <a:ext cx="5903912" cy="4149725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多哥在我家的这段日子，给我们一家人带来了无数的快乐，还陪我度过了很多个独自在家的夜晚。它可爱，它忠诚，它聪明警觉，它成了我的好朋友。因为有多哥的陪伴，我的生活充满了更多的精彩和美好。</a:t>
            </a:r>
            <a:r>
              <a:rPr lang="zh-CN" altLang="en-US" sz="3200" b="1" baseline="3000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⑤</a:t>
            </a:r>
            <a:endParaRPr lang="zh-CN" altLang="en-US" sz="3000" b="1" baseline="3000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55" name="标题 1"/>
          <p:cNvSpPr/>
          <p:nvPr/>
        </p:nvSpPr>
        <p:spPr>
          <a:xfrm>
            <a:off x="6659563" y="1347788"/>
            <a:ext cx="2089150" cy="3125787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6600CC"/>
                </a:solidFill>
                <a:latin typeface="宋体" panose="02010600030101010101" pitchFamily="2" charset="-122"/>
              </a:rPr>
              <a:t>    ⑤结尾点题，总结了多哥给“我”的生活带来了哪些影响。</a:t>
            </a:r>
            <a:endParaRPr lang="zh-CN" altLang="en-US" sz="2800" b="1">
              <a:solidFill>
                <a:srgbClr val="6600CC"/>
              </a:solidFill>
              <a:latin typeface="宋体" panose="02010600030101010101" pitchFamily="2" charset="-122"/>
            </a:endParaRPr>
          </a:p>
        </p:txBody>
      </p:sp>
      <p:cxnSp>
        <p:nvCxnSpPr>
          <p:cNvPr id="24580" name="直接连接符 3"/>
          <p:cNvCxnSpPr>
            <a:cxnSpLocks noChangeShapeType="1"/>
          </p:cNvCxnSpPr>
          <p:nvPr/>
        </p:nvCxnSpPr>
        <p:spPr bwMode="auto">
          <a:xfrm>
            <a:off x="6516688" y="920750"/>
            <a:ext cx="0" cy="3811588"/>
          </a:xfrm>
          <a:prstGeom prst="line">
            <a:avLst/>
          </a:prstGeom>
          <a:noFill/>
          <a:ln w="25400" cap="rnd" algn="ctr">
            <a:solidFill>
              <a:srgbClr val="CC3300"/>
            </a:solidFill>
            <a:prstDash val="sysDot"/>
            <a:rou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2"/>
          <p:cNvSpPr/>
          <p:nvPr/>
        </p:nvSpPr>
        <p:spPr>
          <a:xfrm>
            <a:off x="468313" y="987425"/>
            <a:ext cx="8064500" cy="35591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小作者构思比较新颖，通过讲述一只狗的陪伴来体现生活变得更美好。习作结构层次清晰，内容具体，从多哥与家人的亲昵、给“我”的陪伴，以及多哥是“小警察”三个具体事例，体现了多哥让“我”的生活变得更美好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25603" name="矩形 4"/>
          <p:cNvSpPr>
            <a:spLocks noChangeArrowheads="1"/>
          </p:cNvSpPr>
          <p:nvPr/>
        </p:nvSpPr>
        <p:spPr bwMode="auto">
          <a:xfrm>
            <a:off x="482600" y="158750"/>
            <a:ext cx="15748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>
                <a:solidFill>
                  <a:srgbClr val="D05F06"/>
                </a:solidFill>
                <a:latin typeface="宋体" panose="02010600030101010101" pitchFamily="2" charset="-122"/>
              </a:rPr>
              <a:t>总评：</a:t>
            </a:r>
            <a:endParaRPr lang="en-US" altLang="zh-CN" sz="3600" b="1">
              <a:solidFill>
                <a:srgbClr val="D05F06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表格 5"/>
          <p:cNvGraphicFramePr>
            <a:graphicFrameLocks noGrp="1"/>
          </p:cNvGraphicFramePr>
          <p:nvPr/>
        </p:nvGraphicFramePr>
        <p:xfrm>
          <a:off x="487363" y="1492250"/>
          <a:ext cx="8229600" cy="2619377"/>
        </p:xfrm>
        <a:graphic>
          <a:graphicData uri="http://schemas.openxmlformats.org/drawingml/2006/table">
            <a:tbl>
              <a:tblPr/>
              <a:tblGrid>
                <a:gridCol w="8229600"/>
              </a:tblGrid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29" marR="91429" marT="42379" marB="4237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9" marR="91429" marT="42379" marB="4237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9" marR="91429" marT="42379" marB="4237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29" marR="91429" marT="42379" marB="4237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</a:tr>
            </a:tbl>
          </a:graphicData>
        </a:graphic>
      </p:graphicFrame>
      <p:sp>
        <p:nvSpPr>
          <p:cNvPr id="25614" name="Rectangle 2"/>
          <p:cNvSpPr/>
          <p:nvPr/>
        </p:nvSpPr>
        <p:spPr>
          <a:xfrm>
            <a:off x="512763" y="1446213"/>
            <a:ext cx="8097837" cy="6778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b="1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习作是不是围绕自己选择的某个词语来写的？</a:t>
            </a:r>
            <a:endParaRPr lang="en-US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615" name="Rectangle 2"/>
          <p:cNvSpPr/>
          <p:nvPr/>
        </p:nvSpPr>
        <p:spPr>
          <a:xfrm>
            <a:off x="533400" y="2143125"/>
            <a:ext cx="8097838" cy="676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b="1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有没有把事情的经过、对自己的影响写清楚？</a:t>
            </a:r>
            <a:endParaRPr lang="en-US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616" name="Rectangle 2"/>
          <p:cNvSpPr/>
          <p:nvPr/>
        </p:nvSpPr>
        <p:spPr>
          <a:xfrm>
            <a:off x="546100" y="2762250"/>
            <a:ext cx="8097838" cy="676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b="1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让生活变美好的原因是否写具体了？</a:t>
            </a:r>
            <a:endParaRPr lang="en-US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617" name="Rectangle 2"/>
          <p:cNvSpPr/>
          <p:nvPr/>
        </p:nvSpPr>
        <p:spPr>
          <a:xfrm>
            <a:off x="552450" y="3394075"/>
            <a:ext cx="8097838" cy="6778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b="1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读者是否有兴趣读下去？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42" name="矩形 3"/>
          <p:cNvSpPr>
            <a:spLocks noChangeArrowheads="1"/>
          </p:cNvSpPr>
          <p:nvPr/>
        </p:nvSpPr>
        <p:spPr bwMode="auto">
          <a:xfrm>
            <a:off x="179388" y="571500"/>
            <a:ext cx="27860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>
                <a:solidFill>
                  <a:srgbClr val="D05F06"/>
                </a:solidFill>
                <a:latin typeface="宋体" panose="02010600030101010101" pitchFamily="2" charset="-122"/>
              </a:rPr>
              <a:t>[</a:t>
            </a:r>
            <a:r>
              <a:rPr lang="zh-CN" altLang="en-US" sz="3600" b="1">
                <a:solidFill>
                  <a:srgbClr val="D05F06"/>
                </a:solidFill>
                <a:latin typeface="宋体" panose="02010600030101010101" pitchFamily="2" charset="-122"/>
              </a:rPr>
              <a:t>习作互评</a:t>
            </a:r>
            <a:r>
              <a:rPr lang="en-US" altLang="zh-CN" sz="3600" b="1">
                <a:solidFill>
                  <a:srgbClr val="D05F06"/>
                </a:solidFill>
                <a:latin typeface="宋体" panose="02010600030101010101" pitchFamily="2" charset="-122"/>
              </a:rPr>
              <a:t>]</a:t>
            </a:r>
            <a:endParaRPr lang="zh-CN" altLang="en-US" sz="3600" b="1">
              <a:solidFill>
                <a:srgbClr val="D05F06"/>
              </a:solidFill>
              <a:latin typeface="宋体" panose="02010600030101010101" pitchFamily="2" charset="-122"/>
            </a:endParaRPr>
          </a:p>
        </p:txBody>
      </p:sp>
      <p:pic>
        <p:nvPicPr>
          <p:cNvPr id="26643" name="New picture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1061700" y="11595100"/>
            <a:ext cx="3175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4" grpId="0" animBg="1"/>
      <p:bldP spid="25615" grpId="0" animBg="1"/>
      <p:bldP spid="25616" grpId="0" animBg="1"/>
      <p:bldP spid="256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3"/>
          <p:cNvSpPr>
            <a:spLocks noChangeArrowheads="1"/>
          </p:cNvSpPr>
          <p:nvPr/>
        </p:nvSpPr>
        <p:spPr bwMode="auto">
          <a:xfrm>
            <a:off x="193675" y="195263"/>
            <a:ext cx="2786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D05F06"/>
                </a:solidFill>
                <a:latin typeface="宋体" panose="02010600030101010101" pitchFamily="2" charset="-122"/>
              </a:rPr>
              <a:t>[</a:t>
            </a:r>
            <a:r>
              <a:rPr lang="zh-CN" altLang="en-US" sz="3600" b="1" dirty="0">
                <a:solidFill>
                  <a:srgbClr val="D05F06"/>
                </a:solidFill>
                <a:latin typeface="宋体" panose="02010600030101010101" pitchFamily="2" charset="-122"/>
              </a:rPr>
              <a:t>写法内容</a:t>
            </a:r>
            <a:r>
              <a:rPr lang="en-US" altLang="zh-CN" sz="3600" b="1" dirty="0">
                <a:solidFill>
                  <a:srgbClr val="D05F06"/>
                </a:solidFill>
                <a:latin typeface="宋体" panose="02010600030101010101" pitchFamily="2" charset="-122"/>
              </a:rPr>
              <a:t>]</a:t>
            </a:r>
            <a:endParaRPr lang="zh-CN" altLang="en-US" sz="3600" b="1" dirty="0">
              <a:solidFill>
                <a:srgbClr val="D05F06"/>
              </a:solidFill>
              <a:latin typeface="宋体" panose="02010600030101010101" pitchFamily="2" charset="-122"/>
            </a:endParaRPr>
          </a:p>
        </p:txBody>
      </p:sp>
      <p:sp>
        <p:nvSpPr>
          <p:cNvPr id="6147" name="标题 1"/>
          <p:cNvSpPr/>
          <p:nvPr/>
        </p:nvSpPr>
        <p:spPr>
          <a:xfrm>
            <a:off x="395288" y="882650"/>
            <a:ext cx="8353425" cy="3897313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000" b="1" dirty="0">
                <a:latin typeface="宋体" panose="02010600030101010101" pitchFamily="2" charset="-122"/>
              </a:rPr>
              <a:t>    本单元习作可以围绕给出的八个话题来进行写作，也可以写其他话题，突出这件事给你的生活带来的影响，让你的生活变得更美好。本次习作旨在引导学生留心自己的生活，发现生活的美好，体会生活的乐趣，感受人与人之间的真情。本次习作主题与学生生活密切相关，让学生在习作中能够自然融入自己的感情，表达自己的看法。</a:t>
            </a:r>
            <a:endParaRPr lang="zh-CN" altLang="en-US" sz="30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/>
          <p:nvPr/>
        </p:nvSpPr>
        <p:spPr>
          <a:xfrm>
            <a:off x="466725" y="771525"/>
            <a:ext cx="8208963" cy="4149725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33CC"/>
                </a:solidFill>
                <a:latin typeface="宋体" panose="02010600030101010101" pitchFamily="2" charset="-122"/>
              </a:rPr>
              <a:t>第一步：打开思路，选择合适的内容</a:t>
            </a:r>
            <a:endParaRPr lang="zh-CN" altLang="en-US" sz="3200" b="1" dirty="0">
              <a:solidFill>
                <a:srgbClr val="0033CC"/>
              </a:solidFill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宋体" panose="02010600030101010101" pitchFamily="2" charset="-122"/>
              </a:rPr>
              <a:t>    认真读一读教材上的例子，联系自己的生活和经历，想想自己觉得生活美好在哪里，是什么让自己的生活变得这么美好的。再模仿课本里泡泡框中的内容简单说一说，自由交流，互相启发，不要局限在教材提供的参考范围内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8195" name="矩形 3"/>
          <p:cNvSpPr>
            <a:spLocks noChangeArrowheads="1"/>
          </p:cNvSpPr>
          <p:nvPr/>
        </p:nvSpPr>
        <p:spPr bwMode="auto">
          <a:xfrm>
            <a:off x="250825" y="125413"/>
            <a:ext cx="2786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D05F06"/>
                </a:solidFill>
                <a:latin typeface="宋体" panose="02010600030101010101" pitchFamily="2" charset="-122"/>
              </a:rPr>
              <a:t>[</a:t>
            </a:r>
            <a:r>
              <a:rPr lang="zh-CN" altLang="en-US" sz="3600" b="1" dirty="0">
                <a:solidFill>
                  <a:srgbClr val="D05F06"/>
                </a:solidFill>
                <a:latin typeface="宋体" panose="02010600030101010101" pitchFamily="2" charset="-122"/>
              </a:rPr>
              <a:t>写法指导</a:t>
            </a:r>
            <a:r>
              <a:rPr lang="en-US" altLang="zh-CN" sz="3600" b="1" dirty="0">
                <a:solidFill>
                  <a:srgbClr val="D05F06"/>
                </a:solidFill>
                <a:latin typeface="宋体" panose="02010600030101010101" pitchFamily="2" charset="-122"/>
              </a:rPr>
              <a:t>]</a:t>
            </a:r>
            <a:endParaRPr lang="zh-CN" altLang="en-US" sz="3600" b="1" dirty="0">
              <a:solidFill>
                <a:srgbClr val="D05F06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 fill="hold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/>
          <p:nvPr/>
        </p:nvSpPr>
        <p:spPr>
          <a:xfrm>
            <a:off x="466725" y="1419225"/>
            <a:ext cx="8208963" cy="2532063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zh-CN" sz="3200" b="1" dirty="0">
                <a:latin typeface="宋体" panose="02010600030101010101" pitchFamily="2" charset="-122"/>
              </a:rPr>
              <a:t>    1.</a:t>
            </a:r>
            <a:r>
              <a:rPr lang="zh-CN" altLang="en-US" sz="3200" b="1" dirty="0">
                <a:latin typeface="宋体" panose="02010600030101010101" pitchFamily="2" charset="-122"/>
              </a:rPr>
              <a:t>可以从个人的兴趣爱好方面去想，如读书、集邮、看电影、唱歌、运动健身。</a:t>
            </a:r>
            <a:endParaRPr lang="zh-CN" altLang="en-US" sz="3200" b="1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zh-CN" sz="3200" b="1" dirty="0">
                <a:latin typeface="宋体" panose="02010600030101010101" pitchFamily="2" charset="-122"/>
              </a:rPr>
              <a:t>    2.</a:t>
            </a:r>
            <a:r>
              <a:rPr lang="zh-CN" altLang="en-US" sz="3200" b="1" dirty="0">
                <a:latin typeface="宋体" panose="02010600030101010101" pitchFamily="2" charset="-122"/>
              </a:rPr>
              <a:t>可以从家庭日常生活的角度去想，如家庭聚会、全家旅行、亲子活动。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/>
          <p:nvPr/>
        </p:nvSpPr>
        <p:spPr>
          <a:xfrm>
            <a:off x="539750" y="987425"/>
            <a:ext cx="8208963" cy="3713163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zh-CN" sz="3200" b="1" dirty="0">
                <a:latin typeface="宋体" panose="02010600030101010101" pitchFamily="2" charset="-122"/>
              </a:rPr>
              <a:t>    3.</a:t>
            </a:r>
            <a:r>
              <a:rPr lang="zh-CN" altLang="en-US" sz="3200" b="1" dirty="0">
                <a:latin typeface="宋体" panose="02010600030101010101" pitchFamily="2" charset="-122"/>
              </a:rPr>
              <a:t>可以从校园学习和生活的角度去想，如自己和同学最喜欢的某项活动、自己参加了某个喜欢的社团等。</a:t>
            </a:r>
            <a:endParaRPr lang="zh-CN" altLang="en-US" sz="3200" b="1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zh-CN" sz="3200" b="1" dirty="0">
                <a:latin typeface="宋体" panose="02010600030101010101" pitchFamily="2" charset="-122"/>
              </a:rPr>
              <a:t>    4.</a:t>
            </a:r>
            <a:r>
              <a:rPr lang="zh-CN" altLang="en-US" sz="3200" b="1" dirty="0">
                <a:latin typeface="宋体" panose="02010600030101010101" pitchFamily="2" charset="-122"/>
              </a:rPr>
              <a:t>可以从自己养成的好习惯、好品格等方面去想，如做事认真、诚实守信、不怕困难、善于动脑。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/>
          <p:nvPr/>
        </p:nvSpPr>
        <p:spPr>
          <a:xfrm>
            <a:off x="611188" y="1203325"/>
            <a:ext cx="8208962" cy="3297238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18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33CC"/>
                </a:solidFill>
                <a:latin typeface="宋体" panose="02010600030101010101" pitchFamily="2" charset="-122"/>
              </a:rPr>
              <a:t>第二步：把这件事对生活的改变写清楚，把原因写具体</a:t>
            </a:r>
            <a:endParaRPr lang="zh-CN" altLang="en-US" sz="3200" b="1" dirty="0">
              <a:solidFill>
                <a:srgbClr val="0033CC"/>
              </a:solidFill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spcBef>
                <a:spcPts val="18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宋体" panose="02010600030101010101" pitchFamily="2" charset="-122"/>
              </a:rPr>
              <a:t>    在确定了习作内容后，回顾自己的生活，想想这件事是什么时候发生的，它是怎样一步一步影响自己的生活的，其间发生了怎样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 fill="hold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/>
          <p:nvPr/>
        </p:nvSpPr>
        <p:spPr>
          <a:xfrm>
            <a:off x="684213" y="1635125"/>
            <a:ext cx="8208962" cy="2378075"/>
          </a:xfrm>
          <a:prstGeom prst="rect">
            <a:avLst/>
          </a:prstGeom>
          <a:noFill/>
          <a:ln w="12700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180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宋体" panose="02010600030101010101" pitchFamily="2" charset="-122"/>
              </a:rPr>
              <a:t>的故事，应该怎样讲述这个故事；再想一想，这件事情为什么会让自己觉得生活更美好，可以在学习单上列一个简单的提纲，写的时候根据自己所列的几点，把原因写具体。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ChangeArrowheads="1"/>
          </p:cNvSpPr>
          <p:nvPr/>
        </p:nvSpPr>
        <p:spPr bwMode="auto">
          <a:xfrm>
            <a:off x="395288" y="674688"/>
            <a:ext cx="37496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0033CC"/>
                </a:solidFill>
                <a:latin typeface="宋体" panose="02010600030101010101" pitchFamily="2" charset="-122"/>
              </a:rPr>
              <a:t>第三步：思维导图</a:t>
            </a:r>
            <a:endParaRPr lang="zh-CN" altLang="en-US" sz="32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pic>
        <p:nvPicPr>
          <p:cNvPr id="13315" name="图片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339975" y="1347788"/>
            <a:ext cx="4103688" cy="358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3200" b="1" dirty="0" smtClean="0">
            <a:latin typeface="楷体" panose="02010609060101010101" pitchFamily="49" charset="-122"/>
            <a:ea typeface="楷体" panose="02010609060101010101" pitchFamily="49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1877</Words>
  <Application>WPS 演示</Application>
  <PresentationFormat>全屏显示(16:9)</PresentationFormat>
  <Paragraphs>77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Arial</vt:lpstr>
      <vt:lpstr>宋体</vt:lpstr>
      <vt:lpstr>Wingdings</vt:lpstr>
      <vt:lpstr>Calibri</vt:lpstr>
      <vt:lpstr>楷体</vt:lpstr>
      <vt:lpstr>Calibri</vt:lpstr>
      <vt:lpstr>微软雅黑</vt:lpstr>
      <vt:lpstr>Arial Unicode MS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2021-05-29T09:29:00Z</cp:lastPrinted>
  <dcterms:created xsi:type="dcterms:W3CDTF">2021-05-29T09:29:00Z</dcterms:created>
  <dcterms:modified xsi:type="dcterms:W3CDTF">2023-10-26T02:36:26Z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97927B9B1FE841849A6CE130C9B9F2B0_12</vt:lpwstr>
  </property>
  <property fmtid="{D5CDD505-2E9C-101B-9397-08002B2CF9AE}" pid="3" name="KSOProductBuildVer">
    <vt:lpwstr>2052-12.1.0.15712</vt:lpwstr>
  </property>
</Properties>
</file>