
<file path=[Content_Types].xml><?xml version="1.0" encoding="utf-8"?>
<Types xmlns="http://schemas.openxmlformats.org/package/2006/content-types">
  <Default Extension="wav" ContentType="audio/x-wav"/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handoutMasterIdLst>
    <p:handoutMasterId r:id="rId38"/>
  </p:handoutMasterIdLst>
  <p:sldIdLst>
    <p:sldId id="523" r:id="rId3"/>
    <p:sldId id="1572" r:id="rId5"/>
    <p:sldId id="1379" r:id="rId6"/>
    <p:sldId id="1375" r:id="rId7"/>
    <p:sldId id="1376" r:id="rId8"/>
    <p:sldId id="1467" r:id="rId9"/>
    <p:sldId id="1080" r:id="rId10"/>
    <p:sldId id="1396" r:id="rId11"/>
    <p:sldId id="1579" r:id="rId12"/>
    <p:sldId id="1342" r:id="rId13"/>
    <p:sldId id="1530" r:id="rId14"/>
    <p:sldId id="1535" r:id="rId15"/>
    <p:sldId id="1532" r:id="rId16"/>
    <p:sldId id="1501" r:id="rId17"/>
    <p:sldId id="1575" r:id="rId18"/>
    <p:sldId id="1447" r:id="rId19"/>
    <p:sldId id="1576" r:id="rId20"/>
    <p:sldId id="1540" r:id="rId21"/>
    <p:sldId id="1539" r:id="rId22"/>
    <p:sldId id="1502" r:id="rId23"/>
    <p:sldId id="1543" r:id="rId24"/>
    <p:sldId id="1507" r:id="rId25"/>
    <p:sldId id="1577" r:id="rId26"/>
    <p:sldId id="1574" r:id="rId27"/>
    <p:sldId id="1506" r:id="rId28"/>
    <p:sldId id="1541" r:id="rId29"/>
    <p:sldId id="1517" r:id="rId30"/>
    <p:sldId id="1365" r:id="rId31"/>
    <p:sldId id="1533" r:id="rId32"/>
    <p:sldId id="1578" r:id="rId33"/>
    <p:sldId id="1358" r:id="rId34"/>
    <p:sldId id="1359" r:id="rId35"/>
    <p:sldId id="1406" r:id="rId36"/>
    <p:sldId id="1528" r:id="rId37"/>
  </p:sldIdLst>
  <p:sldSz cx="9144000" cy="5143500" type="screen16x9"/>
  <p:notesSz cx="6858000" cy="9144000"/>
  <p:custDataLst>
    <p:tags r:id="rId42"/>
  </p:custData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2" userDrawn="1">
          <p15:clr>
            <a:srgbClr val="A4A3A4"/>
          </p15:clr>
        </p15:guide>
        <p15:guide id="2" pos="57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0000FF"/>
    <a:srgbClr val="FFFF00"/>
    <a:srgbClr val="9900CC"/>
    <a:srgbClr val="33CCFF"/>
    <a:srgbClr val="00FFFF"/>
    <a:srgbClr val="FF66FF"/>
    <a:srgbClr val="F074C7"/>
    <a:srgbClr val="2060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89928" autoAdjust="0"/>
  </p:normalViewPr>
  <p:slideViewPr>
    <p:cSldViewPr>
      <p:cViewPr>
        <p:scale>
          <a:sx n="110" d="100"/>
          <a:sy n="110" d="100"/>
        </p:scale>
        <p:origin x="-1644" y="-546"/>
      </p:cViewPr>
      <p:guideLst>
        <p:guide orient="horz" pos="3162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2814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118"/>
        <p:guide pos="22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2" Type="http://schemas.openxmlformats.org/officeDocument/2006/relationships/tags" Target="tags/tag1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39" Type="http://schemas.openxmlformats.org/officeDocument/2006/relationships/presProps" Target="presProps.xml"/><Relationship Id="rId38" Type="http://schemas.openxmlformats.org/officeDocument/2006/relationships/handoutMaster" Target="handoutMasters/handoutMaster1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6115590-6820-4A1E-B881-8048F8495E05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CB7F5FB-E15C-4EA3-B35A-126D520F3176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2924C54-9512-4250-979A-58AB1E8A022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DD855C4-78CE-418F-BE97-E8702E3C178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212CB7-2BF9-4CB7-8BFC-21B3239DD972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ctr" defTabSz="685800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  <a:lvl2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57175" indent="-257175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audio" Target="../media/audio1.wav"/><Relationship Id="rId2" Type="http://schemas.openxmlformats.org/officeDocument/2006/relationships/image" Target="../media/image3.png"/><Relationship Id="rId1" Type="http://schemas.openxmlformats.org/officeDocument/2006/relationships/hyperlink" Target="&#38142;&#25509;&#65306;&#31532;&#20108;&#27425;&#19990;&#30028;&#22823;&#25112;.ppt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3"/>
          <p:cNvPicPr>
            <a:picLocks noChangeAspect="1"/>
          </p:cNvPicPr>
          <p:nvPr/>
        </p:nvPicPr>
        <p:blipFill>
          <a:blip r:embed="rId1" cstate="email">
            <a:lum contrast="6000"/>
          </a:blip>
          <a:srcRect/>
          <a:stretch>
            <a:fillRect/>
          </a:stretch>
        </p:blipFill>
        <p:spPr bwMode="auto">
          <a:xfrm>
            <a:off x="6350" y="-3175"/>
            <a:ext cx="9131300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组合 1"/>
          <p:cNvGrpSpPr/>
          <p:nvPr/>
        </p:nvGrpSpPr>
        <p:grpSpPr bwMode="auto">
          <a:xfrm>
            <a:off x="34925" y="152400"/>
            <a:ext cx="2771775" cy="276225"/>
            <a:chOff x="-36512" y="153020"/>
            <a:chExt cx="2771800" cy="275590"/>
          </a:xfrm>
        </p:grpSpPr>
        <p:sp>
          <p:nvSpPr>
            <p:cNvPr id="9" name="矩形 8"/>
            <p:cNvSpPr/>
            <p:nvPr/>
          </p:nvSpPr>
          <p:spPr>
            <a:xfrm flipH="1">
              <a:off x="-36512" y="159510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5130" name="文本框 1"/>
            <p:cNvSpPr txBox="1">
              <a:spLocks noChangeArrowheads="1"/>
            </p:cNvSpPr>
            <p:nvPr/>
          </p:nvSpPr>
          <p:spPr bwMode="auto">
            <a:xfrm>
              <a:off x="17771" y="153020"/>
              <a:ext cx="1977390" cy="275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1200">
                  <a:latin typeface="Heiti SC Light"/>
                  <a:ea typeface="Heiti SC Light"/>
                  <a:cs typeface="Heiti SC Light"/>
                </a:rPr>
                <a:t>人教版  语文  六年级  上册</a:t>
              </a:r>
              <a:endParaRPr kumimoji="1" lang="zh-CN" altLang="en-US" sz="1200">
                <a:latin typeface="Heiti SC Light"/>
                <a:ea typeface="Heiti SC Light"/>
                <a:cs typeface="Heiti SC Light"/>
              </a:endParaRPr>
            </a:p>
          </p:txBody>
        </p:sp>
      </p:grpSp>
      <p:sp>
        <p:nvSpPr>
          <p:cNvPr id="14" name="TextBox 48"/>
          <p:cNvSpPr txBox="1"/>
          <p:nvPr/>
        </p:nvSpPr>
        <p:spPr>
          <a:xfrm>
            <a:off x="2103437" y="915566"/>
            <a:ext cx="4937125" cy="1176020"/>
          </a:xfrm>
          <a:prstGeom prst="rect">
            <a:avLst/>
          </a:prstGeom>
          <a:solidFill>
            <a:schemeClr val="bg1"/>
          </a:solidFill>
          <a:ln w="19050">
            <a:noFill/>
          </a:ln>
          <a:effectLst>
            <a:softEdge rad="31750"/>
          </a:effectLst>
        </p:spPr>
        <p:txBody>
          <a:bodyPr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72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  <a:ea typeface="+mn-ea"/>
              </a:rPr>
              <a:t>14 </a:t>
            </a:r>
            <a:r>
              <a:rPr lang="zh-CN" altLang="en-US" sz="72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  <a:ea typeface="+mn-ea"/>
              </a:rPr>
              <a:t>在</a:t>
            </a:r>
            <a:r>
              <a:rPr lang="zh-CN" altLang="en-US" sz="72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  <a:ea typeface="+mn-ea"/>
              </a:rPr>
              <a:t>柏林</a:t>
            </a:r>
            <a:endParaRPr lang="zh-CN" altLang="en-US" sz="72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ea typeface="+mn-ea"/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395288" y="771525"/>
            <a:ext cx="85693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车厢里“几乎看不到一个健壮的男子”说明了什么</a:t>
            </a:r>
            <a:r>
              <a:rPr lang="en-US" altLang="zh-CN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endParaRPr lang="en-US" altLang="zh-CN" sz="2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09600" y="1616075"/>
            <a:ext cx="7924800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647700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战争使很多健壮的年轻人失去了生命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，现在连年老的也要上战场了，这是为“现在轮到我自己上前线了”作铺垫。这让人感到辛酸：战争给人带来的是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痛苦和无奈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，战争是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残酷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81025" y="1697038"/>
            <a:ext cx="7078663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句中“</a:t>
            </a:r>
            <a:r>
              <a:rPr lang="zh-CN" altLang="en-US" sz="3200" b="1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几乎</a:t>
            </a:r>
            <a:r>
              <a:rPr lang="zh-CN" altLang="en-US" sz="3200" b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”一词能去掉吗？为什么？</a:t>
            </a:r>
            <a:endParaRPr lang="zh-CN" altLang="en-US" sz="3200" b="1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68275" y="638175"/>
            <a:ext cx="8666163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车厢里尽是妇女和孩子，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几乎</a:t>
            </a:r>
            <a:r>
              <a: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看不到一个健壮的男子。</a:t>
            </a:r>
            <a:endParaRPr lang="zh-CN" altLang="en-US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9588" y="2633663"/>
            <a:ext cx="7983537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539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不能去掉，“几乎”一词意思是“差不多”，车厢里的健壮的男子极少极少，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去掉就变成“一个也没有”，与原文情况不符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圆角矩形 13"/>
          <p:cNvSpPr/>
          <p:nvPr/>
        </p:nvSpPr>
        <p:spPr>
          <a:xfrm>
            <a:off x="776288" y="2959100"/>
            <a:ext cx="4391025" cy="123031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老  兵：头发灰白 </a:t>
            </a:r>
            <a:endParaRPr lang="en-US" altLang="zh-CN" sz="2800" kern="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老妇人：身体虚弱而多病</a:t>
            </a:r>
            <a:endParaRPr lang="zh-CN" altLang="en-US" sz="2800" kern="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776288" y="381000"/>
            <a:ext cx="6964362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老妇人和老兵的外貌是什么样的？</a:t>
            </a:r>
            <a:endParaRPr lang="zh-CN" altLang="en-US" sz="36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430838" y="2879725"/>
            <a:ext cx="3168650" cy="13096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400" b="1" kern="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揭示了残酷的战争对人们身体、心灵造成巨大伤害。</a:t>
            </a:r>
            <a:endParaRPr lang="zh-CN" altLang="en-US" sz="2400" b="1" kern="0" dirty="0">
              <a:solidFill>
                <a:srgbClr val="FF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01638" y="1052513"/>
            <a:ext cx="819785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>
              <a:lnSpc>
                <a:spcPct val="11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在一节车厢里，坐着一位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头发灰白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的战时后备役老兵，坐在他身旁的是个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身体虚弱而多病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的老妇人。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31" grpId="0"/>
      <p:bldP spid="2" grpId="0" bldLvl="0" animBg="1"/>
      <p:bldP spid="5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91946" y="709578"/>
            <a:ext cx="7294880" cy="52197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微软雅黑" panose="020B0503020204020204" pitchFamily="34" charset="-122"/>
                <a:ea typeface="+mn-ea"/>
              </a:rPr>
              <a:t>老妇人的什么举动引起了两个小姑娘的嗤笑？</a:t>
            </a:r>
            <a:endParaRPr lang="zh-CN" altLang="en-US" sz="2800" b="1" dirty="0">
              <a:solidFill>
                <a:srgbClr val="0000FF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730250" y="1535113"/>
            <a:ext cx="7537450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显然她在独自沉思，旅客们听到她在数着“一、二、三”，声音盖过了车轮的咔嚓咔嚓声。停顿了一会，她又重复起来。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30250" y="3216275"/>
            <a:ext cx="73660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“一、二、三”，这个神志不清的老妇人又重复数着。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647700" y="1870075"/>
            <a:ext cx="5327650" cy="1123950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defTabSz="91440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2800" b="1">
                <a:latin typeface="宋体" panose="02010600030101010101" pitchFamily="2" charset="-122"/>
              </a:rPr>
              <a:t>    </a:t>
            </a:r>
            <a:r>
              <a:rPr lang="zh-CN" altLang="en-US" sz="2800" b="1">
                <a:latin typeface="宋体" panose="02010600030101010101" pitchFamily="2" charset="-122"/>
              </a:rPr>
              <a:t>两个天真的孩子根本不懂这个老妇人在干什么，所以才笑。</a:t>
            </a:r>
            <a:endParaRPr lang="en-US" altLang="zh-CN" sz="2800" b="1">
              <a:latin typeface="宋体" panose="02010600030101010101" pitchFamily="2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47700" y="576263"/>
            <a:ext cx="78486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两个小姑娘“不假思索地嗤笑”和“再次傻笑起来”说明了什么</a:t>
            </a:r>
            <a:r>
              <a:rPr lang="en-US" altLang="zh-CN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r>
              <a:rPr lang="en-US" altLang="zh-CN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en-US" altLang="zh-CN" sz="2400" b="1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201738" y="3589338"/>
            <a:ext cx="72945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悲喜对照</a:t>
            </a: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指责小姑娘年幼无知</a:t>
            </a: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缺乏同情心。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" name="Freeform 24"/>
          <p:cNvSpPr/>
          <p:nvPr/>
        </p:nvSpPr>
        <p:spPr bwMode="gray">
          <a:xfrm rot="12248031">
            <a:off x="4678363" y="2463800"/>
            <a:ext cx="844550" cy="1206500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>
            <a:grayscl/>
          </a:blip>
          <a:stretch>
            <a:fillRect/>
          </a:stretch>
        </p:blipFill>
        <p:spPr>
          <a:xfrm>
            <a:off x="5974715" y="1525270"/>
            <a:ext cx="2860675" cy="1812925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/>
      <p:bldP spid="5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69900" y="1879600"/>
            <a:ext cx="8205788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“当我告诉你们这位可怜的夫人就是我的妻子时，你们大概不会再笑了。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我们刚刚失去了三个儿子，他们是在战争中死去的。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现在轮到我上前线了。走之前，我总得把他们的母亲送进疯人院啊！”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68313" y="457200"/>
            <a:ext cx="8383587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>
              <a:lnSpc>
                <a:spcPct val="120000"/>
              </a:lnSpc>
            </a:pPr>
            <a:r>
              <a:rPr lang="en-US" altLang="zh-CN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联系下文，想想老妇人多次重复“一、二、三</a:t>
            </a:r>
            <a:r>
              <a:rPr lang="en-US" altLang="zh-CN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的原因是什么？</a:t>
            </a:r>
            <a:endParaRPr lang="zh-CN" altLang="en-US" sz="32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500063" y="889000"/>
            <a:ext cx="8062912" cy="127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611505" defTabSz="914400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三个儿子在战争中牺牲了，老人家受到了极大的刺激，精神失常了。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211960" y="2211710"/>
            <a:ext cx="648072" cy="618748"/>
          </a:xfrm>
          <a:prstGeom prst="ellipse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252538" y="3127375"/>
            <a:ext cx="70913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表现了作者对战争的罪恶的强烈控诉。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" name="Freeform 24"/>
          <p:cNvSpPr/>
          <p:nvPr/>
        </p:nvSpPr>
        <p:spPr bwMode="gray">
          <a:xfrm rot="12248031">
            <a:off x="4308475" y="1917700"/>
            <a:ext cx="844550" cy="1206500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 build="p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63550" y="644525"/>
            <a:ext cx="8164513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“走之前，我总得把</a:t>
            </a: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他们的母亲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送进疯人院啊”，“他们的母亲”如果改为“她”好不好？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63550" y="2141538"/>
            <a:ext cx="8066088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不好。“他们的母亲”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揭示了老妇人和阵亡儿子之间的关系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，用“他们的母亲”的称法更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直指人心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失去儿子的极端痛楚显露无遗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-14288" y="-9525"/>
            <a:ext cx="9150351" cy="515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827088" y="1733550"/>
            <a:ext cx="7467600" cy="2159000"/>
          </a:xfrm>
          <a:prstGeom prst="rect">
            <a:avLst/>
          </a:prstGeom>
          <a:solidFill>
            <a:schemeClr val="bg1"/>
          </a:solidFill>
          <a:ln w="12700">
            <a:solidFill>
              <a:srgbClr val="00B0F0"/>
            </a:solidFill>
            <a:prstDash val="sysDot"/>
            <a:miter lim="800000"/>
          </a:ln>
        </p:spPr>
        <p:txBody>
          <a:bodyPr>
            <a:spAutoFit/>
          </a:bodyPr>
          <a:lstStyle/>
          <a:p>
            <a:pPr defTabSz="91440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如果我是车厢中的一个，开始我看到老妇人在重复数数，我会不理解，也会发笑，当我听了老兵的话后，我深深震撼了：战争是残酷的，给人类造成极大伤害，珍爱和平吧！</a:t>
            </a:r>
            <a:endParaRPr lang="en-US" altLang="zh-CN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46088" y="762000"/>
            <a:ext cx="8447087" cy="6445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如果你是车厢中的一个人，你会怎么样？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879475" y="457200"/>
            <a:ext cx="575945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车厢里一片寂静，静得可怕。</a:t>
            </a:r>
            <a:endParaRPr lang="zh-CN" altLang="en-US"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879475" y="2222500"/>
            <a:ext cx="7445375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647700" defTabSz="914400">
              <a:lnSpc>
                <a:spcPct val="120000"/>
              </a:lnSpc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人们听了老兵的话语之后，心灵上产生了强烈的震撼，</a:t>
            </a:r>
            <a:r>
              <a:rPr lang="zh-CN" altLang="en-US" sz="2800" b="1">
                <a:solidFill>
                  <a:srgbClr val="0000FF"/>
                </a:solidFill>
                <a:latin typeface="宋体" panose="02010600030101010101" pitchFamily="2" charset="-122"/>
              </a:rPr>
              <a:t>渲染了人们极其沉重的心情与车厢内悲哀的气氛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，也激发读者去思考。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79475" y="1543050"/>
            <a:ext cx="6767513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怎样理解这句话？</a:t>
            </a:r>
            <a:endParaRPr lang="zh-CN" altLang="en-US" sz="32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3" grpId="0" bldLvl="0" animBg="1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2"/>
          <p:cNvPicPr>
            <a:picLocks noChangeAspect="1"/>
          </p:cNvPicPr>
          <p:nvPr/>
        </p:nvPicPr>
        <p:blipFill>
          <a:blip r:embed="rId1">
            <a:lum contrast="6000"/>
          </a:blip>
          <a:srcRect/>
          <a:stretch>
            <a:fillRect/>
          </a:stretch>
        </p:blipFill>
        <p:spPr bwMode="auto">
          <a:xfrm>
            <a:off x="3175" y="-12700"/>
            <a:ext cx="9140825" cy="515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614363" y="1541463"/>
            <a:ext cx="7988300" cy="2552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1939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年，德国法西斯发动了第二次世界大战，不仅给其他国家的人民造成了深重的苦难，也给本国人民带来了难以弥合的战争创伤。处于战争中心的广大人民的生活是怎样的呢？我们一起走进今天的故事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00" name="文本框 1"/>
          <p:cNvSpPr txBox="1">
            <a:spLocks noChangeArrowheads="1"/>
          </p:cNvSpPr>
          <p:nvPr/>
        </p:nvSpPr>
        <p:spPr bwMode="auto">
          <a:xfrm>
            <a:off x="1347788" y="415925"/>
            <a:ext cx="5691187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36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提到战争，你想到了什么？</a:t>
            </a:r>
            <a:endParaRPr lang="zh-CN" altLang="en-US" sz="3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-14288" y="-9525"/>
            <a:ext cx="9150351" cy="515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292100" y="956310"/>
            <a:ext cx="8536940" cy="58356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大家为什么都不说话？你觉得他们都在想什么？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631950" y="2286000"/>
            <a:ext cx="5565775" cy="1271588"/>
          </a:xfrm>
          <a:prstGeom prst="rect">
            <a:avLst/>
          </a:prstGeom>
          <a:solidFill>
            <a:schemeClr val="bg1"/>
          </a:solidFill>
          <a:ln w="12700">
            <a:solidFill>
              <a:srgbClr val="00B0F0"/>
            </a:solidFill>
            <a:prstDash val="sysDot"/>
            <a:miter lim="800000"/>
          </a:ln>
        </p:spPr>
        <p:txBody>
          <a:bodyPr>
            <a:spAutoFit/>
          </a:bodyPr>
          <a:lstStyle/>
          <a:p>
            <a:pPr indent="647700" defTabSz="914400">
              <a:lnSpc>
                <a:spcPct val="120000"/>
              </a:lnSpc>
            </a:pPr>
            <a:r>
              <a:rPr lang="en-US" altLang="zh-CN" sz="3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大家都在思考，思考战争的可怕，思考战争的罪恶。</a:t>
            </a:r>
            <a:endParaRPr lang="zh-CN" altLang="en-US" sz="32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76288" y="1984375"/>
            <a:ext cx="6769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这两处</a:t>
            </a:r>
            <a:r>
              <a:rPr lang="zh-CN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“静”</a:t>
            </a:r>
            <a:r>
              <a:rPr 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在内涵上有什么区别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85788" y="714375"/>
            <a:ext cx="80486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一个老头狠狠扫了她们一眼，随即车厢里平静了。</a:t>
            </a:r>
            <a:endParaRPr 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88975" y="1277938"/>
            <a:ext cx="48307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车厢里一片寂静，静得可怕。</a:t>
            </a:r>
            <a:endParaRPr 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7420610" y="647700"/>
            <a:ext cx="463550" cy="627380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567430" y="1225550"/>
            <a:ext cx="463550" cy="627380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936625" y="2784475"/>
            <a:ext cx="74961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第一处“静”只是基于老人眼光的威慑力，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是外在的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。全文结尾处的“静”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是慑入人心的震惊和痛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，是内心的流血。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55650" y="1635125"/>
            <a:ext cx="7704138" cy="2159000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indent="647700" defTabSz="9144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文章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以小见大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，截取战争中一列火车的一个小画面。叙述老兵在痛失三个儿子以后，把老妇人送进病院，再上战场，体现了战争给人们带来的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灾难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，以及人们对战争的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痛恨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03188" y="534988"/>
            <a:ext cx="899001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交流：这篇小说是怎样表现战争灾难这一主题的？</a:t>
            </a:r>
            <a:endParaRPr lang="zh-CN" altLang="en-US" sz="32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ECEBE9"/>
              </a:clrFrom>
              <a:clrTo>
                <a:srgbClr val="ECEBE9">
                  <a:alpha val="0"/>
                </a:srgbClr>
              </a:clrTo>
            </a:clrChange>
            <a:lum bright="6000" contrast="6000"/>
          </a:blip>
          <a:srcRect/>
          <a:stretch>
            <a:fillRect/>
          </a:stretch>
        </p:blipFill>
        <p:spPr bwMode="auto">
          <a:xfrm>
            <a:off x="3606901" y="3219822"/>
            <a:ext cx="5518150" cy="183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524000" y="1085850"/>
            <a:ext cx="704532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文章叙述的是一列驶出柏林的列车上的事，而课文的题目取为《在柏林》有何深意呢？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7652" name="图片 1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8138" y="977900"/>
            <a:ext cx="1298575" cy="186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文本框 2"/>
          <p:cNvSpPr txBox="1">
            <a:spLocks noChangeArrowheads="1"/>
          </p:cNvSpPr>
          <p:nvPr/>
        </p:nvSpPr>
        <p:spPr bwMode="auto">
          <a:xfrm>
            <a:off x="511175" y="804863"/>
            <a:ext cx="8121650" cy="310673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柏林是这场战争的策源地。作者将文章的背景置于这列由柏林开出的列车上，可以想见，遭受到残酷战争的不仅仅是列车上后备役老兵这一家，老妇人由痛心到绝望到疯狂的心路历程，后备役老兵抛家弃妻的无奈和难以言说的巨大痛苦……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这是战争中一个家庭的毁灭，更是千万个笼罩于战争阴影下家庭的缩影。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265238" y="1585913"/>
            <a:ext cx="2566987" cy="83026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pPr marL="342900" indent="-34290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都是小小说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699" name="矩形 1"/>
          <p:cNvSpPr>
            <a:spLocks noChangeArrowheads="1"/>
          </p:cNvSpPr>
          <p:nvPr/>
        </p:nvSpPr>
        <p:spPr bwMode="auto">
          <a:xfrm>
            <a:off x="390525" y="450850"/>
            <a:ext cx="86137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对比</a:t>
            </a:r>
            <a:r>
              <a:rPr lang="en-US" altLang="zh-CN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桥</a:t>
            </a:r>
            <a:r>
              <a:rPr lang="en-US" altLang="zh-CN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en-US" altLang="zh-CN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在柏林</a:t>
            </a:r>
            <a:r>
              <a:rPr lang="en-US" altLang="zh-CN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，它们有哪些相同点？</a:t>
            </a:r>
            <a:endParaRPr lang="zh-CN" altLang="en-US" sz="32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65238" y="2416175"/>
            <a:ext cx="3792537" cy="8286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pPr marL="342900" indent="-34290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都是最亲的人死去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65238" y="3246438"/>
            <a:ext cx="7058025" cy="8286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pPr marL="342900" indent="-34290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都注意设计悬念，结局都是出人意料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6" grpId="0" bldLvl="0" animBg="1"/>
      <p:bldP spid="7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84238" y="1262063"/>
            <a:ext cx="6897687" cy="296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框 6"/>
          <p:cNvSpPr txBox="1">
            <a:spLocks noChangeArrowheads="1"/>
          </p:cNvSpPr>
          <p:nvPr/>
        </p:nvSpPr>
        <p:spPr bwMode="auto">
          <a:xfrm>
            <a:off x="1282700" y="1276350"/>
            <a:ext cx="6097588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家破人亡    妻离子散    战火硝烟</a:t>
            </a:r>
            <a:endParaRPr lang="en-US" altLang="zh-CN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尸横遍野    血流成河    颠沛流离</a:t>
            </a:r>
            <a:endParaRPr lang="en-US" altLang="zh-CN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枪林弹雨    草木皆兵    炮火连天</a:t>
            </a:r>
            <a:endParaRPr lang="zh-CN" altLang="en-US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724" name="文本框 11"/>
          <p:cNvSpPr txBox="1">
            <a:spLocks noChangeArrowheads="1"/>
          </p:cNvSpPr>
          <p:nvPr/>
        </p:nvSpPr>
        <p:spPr bwMode="auto">
          <a:xfrm>
            <a:off x="1282700" y="488950"/>
            <a:ext cx="5218113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600" b="1">
                <a:solidFill>
                  <a:srgbClr val="000000"/>
                </a:solidFill>
                <a:latin typeface="宋体" panose="02010600030101010101" pitchFamily="2" charset="-122"/>
              </a:rPr>
              <a:t>词语积累（</a:t>
            </a:r>
            <a:r>
              <a:rPr lang="zh-CN" altLang="en-US" sz="2600" b="1">
                <a:solidFill>
                  <a:srgbClr val="C00000"/>
                </a:solidFill>
                <a:latin typeface="宋体" panose="02010600030101010101" pitchFamily="2" charset="-122"/>
              </a:rPr>
              <a:t>写战争的词语</a:t>
            </a:r>
            <a:r>
              <a:rPr lang="zh-CN" altLang="en-US" sz="2600" b="1">
                <a:solidFill>
                  <a:srgbClr val="000000"/>
                </a:solidFill>
                <a:latin typeface="宋体" panose="02010600030101010101" pitchFamily="2" charset="-122"/>
              </a:rPr>
              <a:t>）</a:t>
            </a:r>
            <a:endParaRPr lang="zh-CN" altLang="en-US" sz="2600" b="1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pic>
        <p:nvPicPr>
          <p:cNvPr id="30725" name="图片 17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82650" y="465138"/>
            <a:ext cx="4492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组合 1"/>
          <p:cNvGrpSpPr/>
          <p:nvPr/>
        </p:nvGrpSpPr>
        <p:grpSpPr bwMode="auto">
          <a:xfrm>
            <a:off x="468313" y="484188"/>
            <a:ext cx="3090862" cy="619125"/>
            <a:chOff x="192083" y="479078"/>
            <a:chExt cx="2742982" cy="456293"/>
          </a:xfrm>
        </p:grpSpPr>
        <p:sp>
          <p:nvSpPr>
            <p:cNvPr id="31756" name="文本框 14"/>
            <p:cNvSpPr txBox="1">
              <a:spLocks noChangeArrowheads="1"/>
            </p:cNvSpPr>
            <p:nvPr/>
          </p:nvSpPr>
          <p:spPr bwMode="auto">
            <a:xfrm>
              <a:off x="715685" y="490403"/>
              <a:ext cx="2219380" cy="424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300" b="1">
                  <a:solidFill>
                    <a:srgbClr val="875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结构梳理</a:t>
              </a:r>
              <a:endParaRPr lang="zh-CN" altLang="en-US" sz="3300" b="1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pic>
          <p:nvPicPr>
            <p:cNvPr id="31757" name="图片 3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92083" y="479078"/>
              <a:ext cx="439930" cy="456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" name="矩形 29"/>
          <p:cNvSpPr/>
          <p:nvPr/>
        </p:nvSpPr>
        <p:spPr>
          <a:xfrm>
            <a:off x="3725863" y="1147763"/>
            <a:ext cx="2282825" cy="830262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algn="ctr" defTabSz="914400">
              <a:defRPr/>
            </a:pPr>
            <a:r>
              <a:rPr lang="zh-CN" altLang="en-US" sz="2400" dirty="0">
                <a:latin typeface="+mn-ea"/>
                <a:ea typeface="+mn-ea"/>
              </a:rPr>
              <a:t>老妇人数数</a:t>
            </a:r>
            <a:endParaRPr lang="zh-CN" altLang="en-US" sz="2400" dirty="0">
              <a:latin typeface="+mn-ea"/>
              <a:ea typeface="+mn-ea"/>
            </a:endParaRPr>
          </a:p>
          <a:p>
            <a:pPr algn="ctr" defTabSz="914400">
              <a:defRPr/>
            </a:pPr>
            <a:r>
              <a:rPr lang="zh-CN" altLang="en-US" sz="2400" dirty="0">
                <a:latin typeface="+mn-ea"/>
                <a:ea typeface="+mn-ea"/>
              </a:rPr>
              <a:t>小姑娘嗤笑</a:t>
            </a:r>
            <a:endParaRPr lang="zh-CN" altLang="en-US" sz="2400" dirty="0">
              <a:latin typeface="+mn-ea"/>
              <a:ea typeface="+mn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725863" y="2274888"/>
            <a:ext cx="2281237" cy="830262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algn="ctr" defTabSz="914400">
              <a:defRPr/>
            </a:pPr>
            <a:r>
              <a:rPr lang="zh-CN" altLang="en-US" sz="2400" dirty="0">
                <a:latin typeface="+mn-ea"/>
                <a:ea typeface="+mn-ea"/>
              </a:rPr>
              <a:t>老妇人数数</a:t>
            </a:r>
            <a:endParaRPr lang="zh-CN" altLang="en-US" sz="2400" dirty="0">
              <a:latin typeface="+mn-ea"/>
              <a:ea typeface="+mn-ea"/>
            </a:endParaRPr>
          </a:p>
          <a:p>
            <a:pPr algn="ctr" defTabSz="914400">
              <a:defRPr/>
            </a:pPr>
            <a:r>
              <a:rPr lang="zh-CN" altLang="en-US" sz="2400" dirty="0">
                <a:latin typeface="+mn-ea"/>
                <a:ea typeface="+mn-ea"/>
              </a:rPr>
              <a:t>小姑娘傻笑</a:t>
            </a:r>
            <a:endParaRPr lang="zh-CN" altLang="en-US" sz="2400" dirty="0">
              <a:latin typeface="+mn-ea"/>
              <a:ea typeface="+mn-ea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794125" y="3362325"/>
            <a:ext cx="2314575" cy="830263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algn="ctr" defTabSz="914400">
              <a:defRPr/>
            </a:pPr>
            <a:r>
              <a:rPr lang="zh-CN" altLang="en-US" sz="2400" dirty="0">
                <a:latin typeface="+mn-ea"/>
                <a:ea typeface="+mn-ea"/>
              </a:rPr>
              <a:t>老兵说明缘由车厢一片寂静</a:t>
            </a:r>
            <a:endParaRPr lang="zh-CN" altLang="en-US" sz="2400" dirty="0">
              <a:latin typeface="+mn-ea"/>
              <a:ea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993775" y="1863725"/>
            <a:ext cx="76993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b="1">
                <a:solidFill>
                  <a:srgbClr val="FF0000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在柏林</a:t>
            </a:r>
            <a:endParaRPr lang="zh-CN" altLang="en-US" sz="3200" b="1">
              <a:solidFill>
                <a:srgbClr val="FF0000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 flipV="1">
            <a:off x="1793875" y="1636713"/>
            <a:ext cx="2058988" cy="1033462"/>
          </a:xfrm>
          <a:prstGeom prst="straightConnector1">
            <a:avLst/>
          </a:prstGeom>
          <a:ln>
            <a:tailEnd type="triangl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V="1">
            <a:off x="1793875" y="2689225"/>
            <a:ext cx="1931988" cy="1588"/>
          </a:xfrm>
          <a:prstGeom prst="straightConnector1">
            <a:avLst/>
          </a:prstGeom>
          <a:ln>
            <a:tailEnd type="triangl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>
            <a:endCxn id="32" idx="1"/>
          </p:cNvCxnSpPr>
          <p:nvPr/>
        </p:nvCxnSpPr>
        <p:spPr>
          <a:xfrm>
            <a:off x="1763713" y="2794000"/>
            <a:ext cx="1958975" cy="984250"/>
          </a:xfrm>
          <a:prstGeom prst="straightConnector1">
            <a:avLst/>
          </a:prstGeom>
          <a:ln>
            <a:tailEnd type="triangl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8" name="右大括号 17"/>
          <p:cNvSpPr/>
          <p:nvPr/>
        </p:nvSpPr>
        <p:spPr>
          <a:xfrm>
            <a:off x="6416675" y="1260475"/>
            <a:ext cx="401638" cy="2776538"/>
          </a:xfrm>
          <a:prstGeom prst="righ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045325" y="1300163"/>
            <a:ext cx="1079500" cy="2338387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</a:rPr>
              <a:t>珍爱和平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bldLvl="0" animBg="1"/>
      <p:bldP spid="32" grpId="0" animBg="1"/>
      <p:bldP spid="5" grpId="0" animBg="1"/>
      <p:bldP spid="18" grpId="0" bldLvl="0" animBg="1"/>
      <p:bldP spid="19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6125" y="1352550"/>
            <a:ext cx="7653338" cy="2222500"/>
          </a:xfrm>
          <a:prstGeom prst="rect">
            <a:avLst/>
          </a:prstGeom>
          <a:solidFill>
            <a:schemeClr val="accent6">
              <a:lumMod val="40000"/>
              <a:lumOff val="60000"/>
              <a:alpha val="61000"/>
            </a:schemeClr>
          </a:solidFill>
        </p:spPr>
        <p:txBody>
          <a:bodyPr lIns="68580" tIns="34290" rIns="68580" bIns="34290">
            <a:spAutoFit/>
          </a:bodyPr>
          <a:lstStyle/>
          <a:p>
            <a:pPr indent="647700" defTabSz="914400"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这篇（          ）叙述了在一列火车上，两个小姑娘嗤笑一位重复数数的（        ），后来老兵说出原因，引发人们深思的故事。反映了战争给人民带来的伤害，以及作者对战争的（       ）和对和平的（       ）。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grpSp>
        <p:nvGrpSpPr>
          <p:cNvPr id="32771" name="组合 2"/>
          <p:cNvGrpSpPr/>
          <p:nvPr/>
        </p:nvGrpSpPr>
        <p:grpSpPr bwMode="auto">
          <a:xfrm>
            <a:off x="228600" y="425450"/>
            <a:ext cx="2605088" cy="577850"/>
            <a:chOff x="179512" y="445842"/>
            <a:chExt cx="2462464" cy="487529"/>
          </a:xfrm>
        </p:grpSpPr>
        <p:sp>
          <p:nvSpPr>
            <p:cNvPr id="32776" name="文本框 14"/>
            <p:cNvSpPr txBox="1">
              <a:spLocks noChangeArrowheads="1"/>
            </p:cNvSpPr>
            <p:nvPr/>
          </p:nvSpPr>
          <p:spPr bwMode="auto">
            <a:xfrm>
              <a:off x="605219" y="445842"/>
              <a:ext cx="2036757" cy="487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300" b="1" dirty="0">
                  <a:solidFill>
                    <a:srgbClr val="875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主题概括</a:t>
              </a:r>
              <a:endParaRPr lang="zh-CN" altLang="en-US" sz="33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pic>
          <p:nvPicPr>
            <p:cNvPr id="32777" name="图片 4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79512" y="464083"/>
              <a:ext cx="386560" cy="456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582863" y="1352550"/>
            <a:ext cx="16129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微型小说</a:t>
            </a:r>
            <a:endParaRPr lang="zh-CN" altLang="en-US" sz="2800" b="1">
              <a:solidFill>
                <a:srgbClr val="CC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335713" y="1778000"/>
            <a:ext cx="125571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老妇人</a:t>
            </a:r>
            <a:endParaRPr lang="zh-CN" altLang="en-US" sz="2800" b="1">
              <a:solidFill>
                <a:srgbClr val="CC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400175" y="3052763"/>
            <a:ext cx="8985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厌恶</a:t>
            </a:r>
            <a:endParaRPr lang="zh-CN" altLang="en-US" sz="2800" b="1">
              <a:solidFill>
                <a:srgbClr val="CC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087938" y="3052763"/>
            <a:ext cx="8969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渴望</a:t>
            </a:r>
            <a:endParaRPr lang="zh-CN" altLang="en-US" sz="2800" b="1">
              <a:solidFill>
                <a:srgbClr val="CC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2" grpId="0"/>
      <p:bldP spid="13" grpId="0"/>
      <p:bldP spid="15" grpId="0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33795" name="组合 5"/>
          <p:cNvGrpSpPr/>
          <p:nvPr/>
        </p:nvGrpSpPr>
        <p:grpSpPr bwMode="auto">
          <a:xfrm>
            <a:off x="134938" y="439738"/>
            <a:ext cx="2668587" cy="577850"/>
            <a:chOff x="179512" y="464187"/>
            <a:chExt cx="2376264" cy="494380"/>
          </a:xfrm>
        </p:grpSpPr>
        <p:sp>
          <p:nvSpPr>
            <p:cNvPr id="33799" name="文本框 14"/>
            <p:cNvSpPr txBox="1">
              <a:spLocks noChangeArrowheads="1"/>
            </p:cNvSpPr>
            <p:nvPr/>
          </p:nvSpPr>
          <p:spPr bwMode="auto">
            <a:xfrm>
              <a:off x="624428" y="464269"/>
              <a:ext cx="1931348" cy="494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300" b="1">
                  <a:solidFill>
                    <a:srgbClr val="875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拓展延伸</a:t>
              </a:r>
              <a:endParaRPr lang="zh-CN" altLang="en-US" sz="3300" b="1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pic>
          <p:nvPicPr>
            <p:cNvPr id="33800" name="图片 7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79512" y="464187"/>
              <a:ext cx="366860" cy="456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组合 8"/>
          <p:cNvGrpSpPr/>
          <p:nvPr/>
        </p:nvGrpSpPr>
        <p:grpSpPr bwMode="auto">
          <a:xfrm>
            <a:off x="2527300" y="1058863"/>
            <a:ext cx="5553075" cy="3384550"/>
            <a:chOff x="3979" y="1668"/>
            <a:chExt cx="8746" cy="5330"/>
          </a:xfrm>
        </p:grpSpPr>
        <p:sp>
          <p:nvSpPr>
            <p:cNvPr id="5" name="圆角矩形 4"/>
            <p:cNvSpPr/>
            <p:nvPr/>
          </p:nvSpPr>
          <p:spPr>
            <a:xfrm>
              <a:off x="5159" y="1668"/>
              <a:ext cx="7143" cy="5330"/>
            </a:xfrm>
            <a:prstGeom prst="roundRect">
              <a:avLst/>
            </a:prstGeom>
            <a:solidFill>
              <a:schemeClr val="bg1">
                <a:alpha val="81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798" name="矩形 11"/>
            <p:cNvSpPr>
              <a:spLocks noChangeArrowheads="1"/>
            </p:cNvSpPr>
            <p:nvPr/>
          </p:nvSpPr>
          <p:spPr bwMode="auto">
            <a:xfrm>
              <a:off x="3979" y="1910"/>
              <a:ext cx="8747" cy="4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indent="611505" algn="ctr" defTabSz="914400">
                <a:lnSpc>
                  <a:spcPct val="110000"/>
                </a:lnSpc>
              </a:pPr>
              <a:r>
                <a:rPr lang="zh-CN" sz="3200" b="1">
                  <a:solidFill>
                    <a:srgbClr val="000000"/>
                  </a:solidFill>
                  <a:latin typeface="宋体" panose="02010600030101010101" pitchFamily="2" charset="-122"/>
                </a:rPr>
                <a:t>春  望</a:t>
              </a:r>
              <a:endParaRPr lang="zh-CN" sz="2800" b="1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 indent="611505" algn="ctr" defTabSz="914400">
                <a:lnSpc>
                  <a:spcPct val="110000"/>
                </a:lnSpc>
              </a:pPr>
              <a:r>
                <a:rPr lang="en-US" altLang="zh-CN" sz="2800" b="1">
                  <a:solidFill>
                    <a:srgbClr val="000000"/>
                  </a:solidFill>
                  <a:latin typeface="宋体" panose="02010600030101010101" pitchFamily="2" charset="-122"/>
                </a:rPr>
                <a:t>[</a:t>
              </a:r>
              <a:r>
                <a:rPr lang="zh-CN" altLang="en-US" sz="2800" b="1">
                  <a:solidFill>
                    <a:srgbClr val="000000"/>
                  </a:solidFill>
                  <a:latin typeface="宋体" panose="02010600030101010101" pitchFamily="2" charset="-122"/>
                </a:rPr>
                <a:t>唐</a:t>
              </a:r>
              <a:r>
                <a:rPr lang="en-US" altLang="zh-CN" sz="2800" b="1">
                  <a:solidFill>
                    <a:srgbClr val="000000"/>
                  </a:solidFill>
                  <a:latin typeface="宋体" panose="02010600030101010101" pitchFamily="2" charset="-122"/>
                </a:rPr>
                <a:t>]</a:t>
              </a:r>
              <a:r>
                <a:rPr lang="zh-CN" sz="2800" b="1">
                  <a:solidFill>
                    <a:srgbClr val="000000"/>
                  </a:solidFill>
                  <a:latin typeface="宋体" panose="02010600030101010101" pitchFamily="2" charset="-122"/>
                </a:rPr>
                <a:t>杜甫</a:t>
              </a:r>
              <a:endParaRPr lang="zh-CN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indent="611505" algn="ctr" defTabSz="914400">
                <a:lnSpc>
                  <a:spcPct val="110000"/>
                </a:lnSpc>
              </a:pPr>
              <a:r>
                <a:rPr lang="zh-CN" sz="28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国破山河在，城春草木深。</a:t>
              </a:r>
              <a:endParaRPr lang="zh-CN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indent="611505" algn="ctr" defTabSz="914400">
                <a:lnSpc>
                  <a:spcPct val="110000"/>
                </a:lnSpc>
              </a:pPr>
              <a:r>
                <a:rPr lang="zh-CN" sz="28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感时花溅泪，恨别鸟惊心。</a:t>
              </a:r>
              <a:endParaRPr lang="zh-CN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indent="611505" algn="ctr" defTabSz="914400">
                <a:lnSpc>
                  <a:spcPct val="110000"/>
                </a:lnSpc>
              </a:pPr>
              <a:r>
                <a:rPr lang="zh-CN" sz="28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烽火连三月，家书抵万金。</a:t>
              </a:r>
              <a:endParaRPr lang="zh-CN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indent="611505" algn="ctr" defTabSz="914400">
                <a:lnSpc>
                  <a:spcPct val="110000"/>
                </a:lnSpc>
              </a:pPr>
              <a:r>
                <a:rPr lang="zh-CN" sz="28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白头搔更短，浑欲不胜簪。</a:t>
              </a:r>
              <a:endParaRPr lang="zh-CN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574675" y="995363"/>
            <a:ext cx="7993063" cy="26749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612140" algn="just" defTabSz="914400">
              <a:lnSpc>
                <a:spcPct val="120000"/>
              </a:lnSpc>
              <a:defRPr/>
            </a:pPr>
            <a:r>
              <a:rPr lang="zh-CN" altLang="en-US" sz="28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奥莱尔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1873—1939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年），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美国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女作家，记者。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微型小说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在柏林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堪称名篇中的精品。它以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hlinkClick r:id="rId1" action="ppaction://hlinkpres?slideindex=1&amp;slidetitle="/>
              </a:rPr>
              <a:t>第二次世界大战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为背景，以一列从柏林驶出的火车上的小插曲为故事材料，以极小的篇幅深刻地反映战争这个人类永恒而又沉重的话题。</a:t>
            </a:r>
            <a:r>
              <a:rPr lang="zh-CN" altLang="en-US" sz="2400" dirty="0">
                <a:latin typeface="+mn-ea"/>
                <a:ea typeface="+mn-ea"/>
              </a:rPr>
              <a:t> </a:t>
            </a:r>
            <a:endParaRPr lang="zh-CN" altLang="en-US" sz="2400" dirty="0">
              <a:latin typeface="微软雅黑" panose="020B0503020204020204" pitchFamily="34" charset="-122"/>
              <a:ea typeface="+mn-ea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-2542292">
            <a:off x="2814638" y="2335213"/>
            <a:ext cx="334962" cy="47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4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15875"/>
            <a:ext cx="9144000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41300" y="819150"/>
            <a:ext cx="79978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如果我们不结束战争，战争会结束我们。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 eaLnBrk="1" hangingPunct="1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（威尔斯）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12738" y="1960563"/>
            <a:ext cx="7999412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我从不主张战争，除非为了和平。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 eaLnBrk="1" hangingPunct="1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（格兰特）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27050" y="3184525"/>
            <a:ext cx="799941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从来就不存在好的战争，也不存在坏的和平。（富兰克林）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52450" y="1708150"/>
            <a:ext cx="7683500" cy="265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A.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歌颂老兵一家为国献身的爱国主义精神。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B.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反映战争在人们心灵深处造成的巨大灾难。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C.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揭露战争的残酷，控诉侵略战争的罪恶。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D.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暗示对青年一代进行教育是非常必要的。</a:t>
            </a:r>
            <a:endParaRPr lang="en-US" altLang="zh-CN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07988" y="1052513"/>
            <a:ext cx="82804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一、对小说主题概括最恰当的一项是（     ）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5844" name="组合 4"/>
          <p:cNvGrpSpPr/>
          <p:nvPr/>
        </p:nvGrpSpPr>
        <p:grpSpPr bwMode="auto">
          <a:xfrm>
            <a:off x="134938" y="379413"/>
            <a:ext cx="2722562" cy="593725"/>
            <a:chOff x="179512" y="411510"/>
            <a:chExt cx="2376264" cy="509015"/>
          </a:xfrm>
        </p:grpSpPr>
        <p:sp>
          <p:nvSpPr>
            <p:cNvPr id="35846" name="文本框 14"/>
            <p:cNvSpPr txBox="1">
              <a:spLocks noChangeArrowheads="1"/>
            </p:cNvSpPr>
            <p:nvPr/>
          </p:nvSpPr>
          <p:spPr bwMode="auto">
            <a:xfrm>
              <a:off x="624428" y="411510"/>
              <a:ext cx="1931348" cy="493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300" b="1" dirty="0">
                  <a:solidFill>
                    <a:srgbClr val="875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课堂演练</a:t>
              </a:r>
              <a:endParaRPr lang="zh-CN" altLang="en-US" sz="33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pic>
          <p:nvPicPr>
            <p:cNvPr id="35847" name="图片 7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79512" y="464186"/>
              <a:ext cx="366860" cy="456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7740650" y="1052513"/>
            <a:ext cx="454025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en-US" altLang="zh-CN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8088" y="1857375"/>
            <a:ext cx="5205412" cy="262890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A.</a:t>
            </a:r>
            <a:r>
              <a:rPr lang="zh-CN" altLang="en-US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神态、语言、动作</a:t>
            </a:r>
            <a:endParaRPr lang="zh-CN" altLang="zh-CN" sz="3200" b="1" kern="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B.</a:t>
            </a:r>
            <a:r>
              <a:rPr lang="zh-CN" altLang="en-US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总写、分写</a:t>
            </a:r>
            <a:endParaRPr lang="en-US" altLang="zh-CN" sz="3200" b="1" kern="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C.</a:t>
            </a:r>
            <a:r>
              <a:rPr lang="zh-CN" altLang="en-US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概括、具体</a:t>
            </a:r>
            <a:endParaRPr lang="en-US" altLang="zh-CN" sz="3200" b="1" kern="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D.</a:t>
            </a:r>
            <a:r>
              <a:rPr lang="zh-CN" altLang="en-US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颜色、外貌</a:t>
            </a:r>
            <a:endParaRPr lang="zh-CN" altLang="en-US" sz="3200" b="1" kern="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23850" y="781050"/>
            <a:ext cx="83820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二、本文是从（     ）方面对老妇人进行描写的。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314825" y="709613"/>
            <a:ext cx="792163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solidFill>
                  <a:srgbClr val="FF0000"/>
                </a:solidFill>
                <a:latin typeface="Times New Roman" panose="02020603050405020304" charset="0"/>
                <a:ea typeface="微软雅黑" panose="020B0503020204020204" pitchFamily="34" charset="-122"/>
              </a:rPr>
              <a:t>A</a:t>
            </a:r>
            <a:endParaRPr lang="en-US" altLang="zh-CN" sz="4000" b="1">
              <a:solidFill>
                <a:srgbClr val="FF0000"/>
              </a:solidFill>
              <a:latin typeface="Times New Roman" panose="0202060305040502030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95288" y="701675"/>
            <a:ext cx="8640762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三、文中小姑娘“笑”的原因是（     ）。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4750" y="1492250"/>
            <a:ext cx="6243638" cy="3046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A.</a:t>
            </a:r>
            <a:r>
              <a:rPr lang="zh-CN" altLang="en-US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老奶奶会数数</a:t>
            </a:r>
            <a:endParaRPr lang="zh-CN" altLang="en-US" sz="3200" b="1" kern="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B.</a:t>
            </a:r>
            <a:r>
              <a:rPr lang="zh-CN" altLang="en-US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老奶奶反复数“一、二、三”</a:t>
            </a:r>
            <a:endParaRPr lang="zh-CN" altLang="en-US" sz="3200" b="1" kern="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C.</a:t>
            </a:r>
            <a:r>
              <a:rPr lang="zh-CN" altLang="en-US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老奶奶很悠闲</a:t>
            </a:r>
            <a:endParaRPr lang="zh-CN" altLang="en-US" sz="3200" b="1" kern="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D.</a:t>
            </a:r>
            <a:r>
              <a:rPr lang="zh-CN" altLang="en-US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老奶奶生病了</a:t>
            </a:r>
            <a:endParaRPr lang="zh-CN" altLang="en-US" sz="3200" b="1" kern="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96100" y="701675"/>
            <a:ext cx="438150" cy="5826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en-US" altLang="zh-CN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95288" y="663575"/>
            <a:ext cx="8424862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四、从全文看，本文采用了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（      ）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的表现手法，通过一个家庭在战争中的遭遇反映了战争的残酷，表达了作者对战争的控诉。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211263" y="2481263"/>
            <a:ext cx="679450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>
              <a:lnSpc>
                <a:spcPct val="150000"/>
              </a:lnSpc>
              <a:buClr>
                <a:srgbClr val="0070C0"/>
              </a:buClr>
            </a:pPr>
            <a:r>
              <a:rPr lang="en-US" altLang="zh-CN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A.</a:t>
            </a:r>
            <a:r>
              <a:rPr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对比           </a:t>
            </a:r>
            <a:r>
              <a:rPr lang="en-US" altLang="zh-CN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B.</a:t>
            </a:r>
            <a:r>
              <a:rPr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以小见大</a:t>
            </a:r>
            <a:endParaRPr lang="en-US" altLang="zh-CN" sz="32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914400">
              <a:lnSpc>
                <a:spcPct val="150000"/>
              </a:lnSpc>
              <a:buClr>
                <a:srgbClr val="0070C0"/>
              </a:buClr>
            </a:pPr>
            <a:r>
              <a:rPr lang="en-US" altLang="zh-CN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C.</a:t>
            </a:r>
            <a:r>
              <a:rPr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以物喻人       </a:t>
            </a:r>
            <a:r>
              <a:rPr lang="en-US" altLang="zh-CN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D.</a:t>
            </a:r>
            <a:r>
              <a:rPr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欲扬先抑</a:t>
            </a:r>
            <a:endParaRPr lang="zh-CN" altLang="en-US" sz="32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958013" y="-22225"/>
            <a:ext cx="433387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>
              <a:lnSpc>
                <a:spcPct val="250000"/>
              </a:lnSpc>
              <a:buClr>
                <a:srgbClr val="0070C0"/>
              </a:buClr>
            </a:pPr>
            <a:r>
              <a:rPr lang="en-US" altLang="zh-CN" sz="36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en-US" altLang="zh-CN" sz="3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1" descr=".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95288" y="893763"/>
            <a:ext cx="2506662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25463" y="1589088"/>
            <a:ext cx="5105400" cy="179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指手画脚：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指说话时做出各种动作。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本课指两个女孩看到老妇人的不停数数，肆意地嘲笑、说话。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25463" y="3544888"/>
            <a:ext cx="5176837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他什么都不懂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还在这里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指手画脚。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02300" y="1851025"/>
            <a:ext cx="2844800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92100" y="863600"/>
            <a:ext cx="55753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不假思索：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形容做事答话敏捷、熟练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用不着考虑。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本课指小女孩看到老妇人的举动，立即就嗤笑起来。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92113" y="2994025"/>
            <a:ext cx="5224462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每次面对老师的提问，班长都是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不假思索地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回答。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1825" y="1312863"/>
            <a:ext cx="3357563" cy="25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14"/>
          <p:cNvSpPr txBox="1">
            <a:spLocks noChangeArrowheads="1"/>
          </p:cNvSpPr>
          <p:nvPr/>
        </p:nvSpPr>
        <p:spPr bwMode="auto">
          <a:xfrm>
            <a:off x="601663" y="434975"/>
            <a:ext cx="2147887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整体感知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9219" name="图片 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53988" y="488950"/>
            <a:ext cx="3667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63538" y="1325563"/>
            <a:ext cx="87169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自由朗读课文，思考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：微型小说的特点是什么？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8"/>
          <p:cNvGrpSpPr/>
          <p:nvPr/>
        </p:nvGrpSpPr>
        <p:grpSpPr bwMode="auto">
          <a:xfrm>
            <a:off x="2822575" y="2373313"/>
            <a:ext cx="2728913" cy="1268412"/>
            <a:chOff x="8688454" y="2056196"/>
            <a:chExt cx="1114694" cy="549411"/>
          </a:xfrm>
        </p:grpSpPr>
        <p:sp>
          <p:nvSpPr>
            <p:cNvPr id="20" name="云形 19"/>
            <p:cNvSpPr/>
            <p:nvPr/>
          </p:nvSpPr>
          <p:spPr>
            <a:xfrm>
              <a:off x="8688454" y="2056196"/>
              <a:ext cx="1114694" cy="549411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23" name="TextBox 20"/>
            <p:cNvSpPr txBox="1">
              <a:spLocks noChangeArrowheads="1"/>
            </p:cNvSpPr>
            <p:nvPr/>
          </p:nvSpPr>
          <p:spPr bwMode="auto">
            <a:xfrm>
              <a:off x="8803320" y="2179326"/>
              <a:ext cx="928782" cy="30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40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以小见大</a:t>
              </a:r>
              <a:endPara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"/>
          <p:cNvSpPr txBox="1">
            <a:spLocks noChangeArrowheads="1"/>
          </p:cNvSpPr>
          <p:nvPr/>
        </p:nvSpPr>
        <p:spPr bwMode="auto">
          <a:xfrm>
            <a:off x="606425" y="1463675"/>
            <a:ext cx="7931150" cy="267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6477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一个在战争中（             ）的老兵，在重返战场之前，将他神志不清的妻子送往（           ）。在车厢里，老妇人奇怪的举动，引起了姑娘的嘲笑。老兵说出原因后，车厢里一片（        ）。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214438" y="2540000"/>
            <a:ext cx="16271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精神病院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06425" y="655638"/>
            <a:ext cx="72136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这篇微型小说主要写了什么？简要复述。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048125" y="1543050"/>
            <a:ext cx="24272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失去三个儿子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701800" y="3586163"/>
            <a:ext cx="8969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寂静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3" grpId="0"/>
      <p:bldP spid="8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2927350" y="1779588"/>
            <a:ext cx="4968875" cy="57626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267" name="文本框 14"/>
          <p:cNvSpPr txBox="1">
            <a:spLocks noChangeArrowheads="1"/>
          </p:cNvSpPr>
          <p:nvPr/>
        </p:nvSpPr>
        <p:spPr bwMode="auto">
          <a:xfrm>
            <a:off x="692150" y="481013"/>
            <a:ext cx="19304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互动课堂</a:t>
            </a:r>
            <a:endParaRPr lang="zh-CN" altLang="en-US" sz="3200" b="1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1268" name="图片 10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50825" y="549275"/>
            <a:ext cx="3683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图片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ECEBE9"/>
              </a:clrFrom>
              <a:clrTo>
                <a:srgbClr val="ECEBE9">
                  <a:alpha val="0"/>
                </a:srgbClr>
              </a:clrTo>
            </a:clrChange>
            <a:lum bright="6000" contrast="6000"/>
          </a:blip>
          <a:srcRect/>
          <a:stretch>
            <a:fillRect/>
          </a:stretch>
        </p:blipFill>
        <p:spPr bwMode="auto">
          <a:xfrm>
            <a:off x="3067050" y="2644775"/>
            <a:ext cx="5518150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31800" y="1203325"/>
            <a:ext cx="8197850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>
              <a:lnSpc>
                <a:spcPct val="110000"/>
              </a:lnSpc>
            </a:pPr>
            <a:r>
              <a:rPr lang="en-US" altLang="zh-CN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一列火车缓慢地驶出柏林，车厢里尽是妇女和孩子，几乎看不到一个健壮的男子。</a:t>
            </a:r>
            <a:endParaRPr lang="zh-CN" altLang="en-US" sz="32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5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6806" y="0"/>
            <a:ext cx="9090387" cy="5143500"/>
          </a:xfrm>
          <a:prstGeom prst="rect">
            <a:avLst/>
          </a:prstGeom>
        </p:spPr>
      </p:pic>
      <p:sp>
        <p:nvSpPr>
          <p:cNvPr id="12291" name="文本框 1"/>
          <p:cNvSpPr txBox="1">
            <a:spLocks noChangeArrowheads="1"/>
          </p:cNvSpPr>
          <p:nvPr/>
        </p:nvSpPr>
        <p:spPr bwMode="auto">
          <a:xfrm>
            <a:off x="868363" y="485775"/>
            <a:ext cx="7405687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u="sng">
                <a:solidFill>
                  <a:srgbClr val="0000FF"/>
                </a:solidFill>
                <a:latin typeface="宋体" panose="02010600030101010101" pitchFamily="2" charset="-122"/>
              </a:rPr>
              <a:t>柏林</a:t>
            </a:r>
            <a:r>
              <a:rPr lang="zh-CN" altLang="en-US" sz="3200" b="1">
                <a:latin typeface="宋体" panose="02010600030101010101" pitchFamily="2" charset="-122"/>
              </a:rPr>
              <a:t>，位于德国东北部，是德国的首都。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2750</Words>
  <Application>WPS 演示</Application>
  <PresentationFormat>全屏显示(16:9)</PresentationFormat>
  <Paragraphs>206</Paragraphs>
  <Slides>34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7" baseType="lpstr">
      <vt:lpstr>Arial</vt:lpstr>
      <vt:lpstr>宋体</vt:lpstr>
      <vt:lpstr>Wingdings</vt:lpstr>
      <vt:lpstr>微软雅黑</vt:lpstr>
      <vt:lpstr>Calibri</vt:lpstr>
      <vt:lpstr>Heiti SC Light</vt:lpstr>
      <vt:lpstr>楷体</vt:lpstr>
      <vt:lpstr>黑体</vt:lpstr>
      <vt:lpstr>幼圆</vt:lpstr>
      <vt:lpstr>Times New Roman</vt:lpstr>
      <vt:lpstr>Arial Unicode MS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第一PPT模板网-WWW.1PPT.COM</dc:creator>
  <cp:lastModifiedBy>罗</cp:lastModifiedBy>
  <cp:revision>1</cp:revision>
  <dcterms:created xsi:type="dcterms:W3CDTF">2023-10-26T02:39:37Z</dcterms:created>
  <dcterms:modified xsi:type="dcterms:W3CDTF">2023-10-26T02:39:37Z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F6C6C47AF81549049736180F3D5B9D4A_12</vt:lpwstr>
  </property>
</Properties>
</file>