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459" r:id="rId3"/>
    <p:sldId id="461" r:id="rId4"/>
    <p:sldId id="526" r:id="rId6"/>
    <p:sldId id="464" r:id="rId7"/>
    <p:sldId id="466" r:id="rId8"/>
    <p:sldId id="468" r:id="rId9"/>
    <p:sldId id="469" r:id="rId10"/>
    <p:sldId id="496" r:id="rId11"/>
    <p:sldId id="470" r:id="rId12"/>
    <p:sldId id="479" r:id="rId13"/>
    <p:sldId id="528" r:id="rId14"/>
    <p:sldId id="529" r:id="rId15"/>
    <p:sldId id="494" r:id="rId16"/>
    <p:sldId id="530" r:id="rId17"/>
    <p:sldId id="531" r:id="rId18"/>
    <p:sldId id="532" r:id="rId19"/>
    <p:sldId id="533" r:id="rId20"/>
    <p:sldId id="513" r:id="rId21"/>
    <p:sldId id="492" r:id="rId22"/>
    <p:sldId id="525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子" initials="杨" lastIdx="0" clrIdx="0"/>
  <p:cmAuthor id="2" name="Lenovo" initials="L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77" autoAdjust="0"/>
    <p:restoredTop sz="94674"/>
  </p:normalViewPr>
  <p:slideViewPr>
    <p:cSldViewPr snapToGrid="0" snapToObjects="1">
      <p:cViewPr>
        <p:scale>
          <a:sx n="90" d="100"/>
          <a:sy n="90" d="100"/>
        </p:scale>
        <p:origin x="-1614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74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7" Type="http://schemas.openxmlformats.org/officeDocument/2006/relationships/theme" Target="../theme/theme1.xml"/><Relationship Id="rId36" Type="http://schemas.openxmlformats.org/officeDocument/2006/relationships/tags" Target="../tags/tag62.xml"/><Relationship Id="rId35" Type="http://schemas.openxmlformats.org/officeDocument/2006/relationships/image" Target="file:///D:\qq&#25991;&#20214;\712321467\Image\C2C\Image2\%7b75232B38-A165-1FB7-499C-2E1C792CACB5%7d.png" TargetMode="External"/><Relationship Id="rId34" Type="http://schemas.openxmlformats.org/officeDocument/2006/relationships/image" Target="../media/image1.png"/><Relationship Id="rId33" Type="http://schemas.openxmlformats.org/officeDocument/2006/relationships/tags" Target="../tags/tag61.xml"/><Relationship Id="rId32" Type="http://schemas.openxmlformats.org/officeDocument/2006/relationships/tags" Target="../tags/tag60.xml"/><Relationship Id="rId31" Type="http://schemas.openxmlformats.org/officeDocument/2006/relationships/tags" Target="../tags/tag59.xml"/><Relationship Id="rId30" Type="http://schemas.openxmlformats.org/officeDocument/2006/relationships/tags" Target="../tags/tag58.xml"/><Relationship Id="rId3" Type="http://schemas.openxmlformats.org/officeDocument/2006/relationships/slideLayout" Target="../slideLayouts/slideLayout3.xml"/><Relationship Id="rId29" Type="http://schemas.openxmlformats.org/officeDocument/2006/relationships/tags" Target="../tags/tag57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9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0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1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2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3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34" r:link="rId3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3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image" Target="../media/image9.png"/><Relationship Id="rId2" Type="http://schemas.openxmlformats.org/officeDocument/2006/relationships/tags" Target="../tags/tag64.xml"/><Relationship Id="rId12" Type="http://schemas.openxmlformats.org/officeDocument/2006/relationships/slideLayout" Target="../slideLayouts/slideLayout27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tags" Target="../tags/tag6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35429" y="612155"/>
            <a:ext cx="36976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zh-CN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统编版</a:t>
            </a:r>
            <a:r>
              <a:rPr lang="zh-CN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语文</a:t>
            </a:r>
            <a:r>
              <a:rPr lang="zh-CN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六</a:t>
            </a:r>
            <a:r>
              <a:rPr lang="zh-CN" altLang="en-US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年级</a:t>
            </a:r>
            <a:r>
              <a:rPr lang="zh-CN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上册</a:t>
            </a:r>
            <a:r>
              <a:rPr lang="zh-CN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课件</a:t>
            </a:r>
            <a:endParaRPr lang="zh-CN" altLang="en-US" sz="2000" b="1" dirty="0">
              <a:solidFill>
                <a:schemeClr val="accent1">
                  <a:lumMod val="60000"/>
                  <a:lumOff val="40000"/>
                </a:schemeClr>
              </a:solidFill>
              <a:latin typeface="字魂36号-正文宋楷" panose="02000000000000000000" charset="-122"/>
              <a:ea typeface="字魂36号-正文宋楷" panose="02000000000000000000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4280" y="2242356"/>
            <a:ext cx="12206280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6000" b="1" spc="600" dirty="0">
                <a:ln w="3175">
                  <a:noFill/>
                  <a:prstDash val="dash"/>
                </a:ln>
                <a:solidFill>
                  <a:srgbClr val="007C7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口语交际：请你支持我</a:t>
            </a:r>
            <a:endParaRPr lang="zh-CN" altLang="en-US" sz="6000" b="1" spc="600" dirty="0">
              <a:ln w="3175">
                <a:noFill/>
                <a:prstDash val="dash"/>
              </a:ln>
              <a:solidFill>
                <a:srgbClr val="007C7E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60009" y="2764815"/>
            <a:ext cx="22445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理由不充分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58234" y="1279626"/>
            <a:ext cx="64689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8355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办报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的目的：提升写作素养、书法水平和审美能力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808355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办报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的好处：丰富课外生活、提高同学之间的团队合作能力、提高大家收集信息的能力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3553909" y="3047715"/>
            <a:ext cx="954399" cy="316865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0009" y="2408565"/>
            <a:ext cx="2244525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逻辑不清楚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58234" y="614626"/>
            <a:ext cx="6468945" cy="448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张老师您好，您能抽五分钟听听我的看法吗？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我的想法是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目的是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不仅能给大家留下关于班级的美好回忆，还能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您觉得这个想法怎么样？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请您支持我，谢谢！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3553909" y="2691465"/>
            <a:ext cx="954399" cy="316865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060008" y="5294273"/>
            <a:ext cx="1832553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态度生硬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58233" y="5340959"/>
            <a:ext cx="6468945" cy="64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列一个叙述提纲。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3257033" y="5577173"/>
            <a:ext cx="954399" cy="316865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" y="0"/>
            <a:ext cx="12180125" cy="68513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80375" y="1530998"/>
            <a:ext cx="8634285" cy="209288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perspectiveLeft">
                <a:rot lat="20401036" lon="21418182" rev="300000"/>
              </a:camera>
              <a:lightRig rig="brightRoom" dir="t"/>
            </a:scene3d>
            <a:sp3d extrusionH="298450" prstMaterial="powder">
              <a:extrusionClr>
                <a:srgbClr val="FF718D"/>
              </a:extrusionClr>
              <a:contourClr>
                <a:schemeClr val="bg1"/>
              </a:contourClr>
            </a:sp3d>
          </a:bodyPr>
          <a:lstStyle/>
          <a:p>
            <a:pPr algn="ctr"/>
            <a:r>
              <a:rPr lang="zh-CN" altLang="en-US" sz="13000" b="1">
                <a:ln w="47625">
                  <a:solidFill>
                    <a:srgbClr val="803920"/>
                  </a:solidFill>
                </a:ln>
                <a:solidFill>
                  <a:srgbClr val="FBBA24"/>
                </a:solidFill>
                <a:effectLst>
                  <a:outerShdw dist="63500" dir="2700000" algn="tl" rotWithShape="0">
                    <a:srgbClr val="803920"/>
                  </a:outerShdw>
                </a:effectLst>
                <a:latin typeface="汉仪雅酷黑W" panose="00020600040101010101" charset="-122"/>
                <a:ea typeface="汉仪雅酷黑W" panose="00020600040101010101" charset="-122"/>
              </a:rPr>
              <a:t>情景模拟</a:t>
            </a:r>
            <a:endParaRPr lang="zh-CN" altLang="en-US" sz="13000" b="1">
              <a:ln w="47625">
                <a:solidFill>
                  <a:srgbClr val="803920"/>
                </a:solidFill>
              </a:ln>
              <a:solidFill>
                <a:srgbClr val="FBBA24"/>
              </a:solidFill>
              <a:effectLst>
                <a:outerShdw dist="63500" dir="2700000" algn="tl" rotWithShape="0">
                  <a:srgbClr val="803920"/>
                </a:outerShdw>
              </a:effectLst>
              <a:latin typeface="汉仪雅酷黑W" panose="00020600040101010101" charset="-122"/>
              <a:ea typeface="汉仪雅酷黑W" panose="00020600040101010101" charset="-122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1780374" y="3760628"/>
            <a:ext cx="8634286" cy="13038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两组学生上台交流体验，再现交流过程</a:t>
            </a:r>
            <a:r>
              <a:rPr lang="zh-CN" altLang="en-US" sz="32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师生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互评，明确交流技巧。</a:t>
            </a:r>
            <a:endParaRPr lang="zh-CN" sz="3200" b="1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218214" y="924152"/>
            <a:ext cx="57476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交流技巧：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02509" y="2087161"/>
            <a:ext cx="4758900" cy="3046988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indent="808355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老师支持一定要把理由讲清楚、具体，还要说清楚请对方支持可能需要对方帮助的地方。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2051" y="2090195"/>
            <a:ext cx="4699403" cy="3046988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indent="808355"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说明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理由的时候，要提前预想一下如果老师不能一下子给出肯定意见的时候，要做好应对准备。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6293" y="1650155"/>
            <a:ext cx="95715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8355">
              <a:lnSpc>
                <a:spcPct val="150000"/>
              </a:lnSpc>
            </a:pPr>
            <a:r>
              <a:rPr lang="zh-CN" altLang="en-US" sz="32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别人支持时，不但要先阐述自己的想法，而且要把具体的理由讲清楚。还要考虑对方不支持或犹豫等情况，要提前做好设想，做到恰当应对。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6293" y="1650155"/>
            <a:ext cx="9571511" cy="2214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8355">
              <a:lnSpc>
                <a:spcPct val="150000"/>
              </a:lnSpc>
            </a:pPr>
            <a:r>
              <a:rPr lang="zh-CN" altLang="en-US" sz="32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刚刚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同学们在尝试体验的时候学习了说服别人要注意的语言技巧，如果你遇到那么下面这几种情况，你能说服吗？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4296" y="55160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方正大黑简体" panose="03000509000000000000" charset="-122"/>
                <a:ea typeface="方正大黑简体" panose="03000509000000000000" charset="-122"/>
              </a:rPr>
              <a:t>交际任务</a:t>
            </a:r>
            <a:endParaRPr lang="zh-CN" altLang="en-US" sz="3200" b="1"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5029" y="1268527"/>
            <a:ext cx="10094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从下面的任务中选择一个，试着说服别人支持你。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2350" y="3644453"/>
            <a:ext cx="6776214" cy="737510"/>
          </a:xfrm>
          <a:prstGeom prst="rect">
            <a:avLst/>
          </a:prstGeom>
          <a:ln>
            <a:solidFill>
              <a:srgbClr val="B9E18E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说服同学，在班里设立“生物角”。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780694" y="2399937"/>
            <a:ext cx="8089616" cy="815968"/>
          </a:xfrm>
          <a:prstGeom prst="roundRect">
            <a:avLst/>
          </a:prstGeom>
          <a:solidFill>
            <a:srgbClr val="EAF4E3"/>
          </a:solidFill>
          <a:ln w="12700" cmpd="sng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说服妈妈，让她同意你在家里养一只小狗。</a:t>
            </a:r>
            <a:endParaRPr lang="zh-CN" altLang="en-US" sz="3200" b="1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6744" y="4796359"/>
            <a:ext cx="7188186" cy="73751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说服校长，在学校组织一次义卖活动。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46875" y="1901032"/>
            <a:ext cx="5528302" cy="1303818"/>
            <a:chOff x="646875" y="1901032"/>
            <a:chExt cx="5528302" cy="1303818"/>
          </a:xfrm>
        </p:grpSpPr>
        <p:sp>
          <p:nvSpPr>
            <p:cNvPr id="2" name="文本框 74"/>
            <p:cNvSpPr txBox="1"/>
            <p:nvPr>
              <p:custDataLst>
                <p:tags r:id="rId1"/>
              </p:custDataLst>
            </p:nvPr>
          </p:nvSpPr>
          <p:spPr>
            <a:xfrm>
              <a:off x="760473" y="2080614"/>
              <a:ext cx="639375" cy="751174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ctr" anchorCtr="0">
              <a:normAutofit/>
            </a:bodyPr>
            <a:lstStyle/>
            <a:p>
              <a:pPr marL="0" algn="ctr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</a:pPr>
              <a:r>
                <a:rPr lang="en-US" altLang="zh-CN" sz="3200" b="1" spc="22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en-US" altLang="zh-CN" sz="3200" b="1" spc="22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646875" y="2676181"/>
              <a:ext cx="787584" cy="28569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482973" y="1901032"/>
              <a:ext cx="4692204" cy="130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分组：学生每组选择一项任务进行讨论。</a:t>
              </a:r>
              <a:endPara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71680" y="907855"/>
            <a:ext cx="4743631" cy="1372683"/>
            <a:chOff x="6371680" y="907855"/>
            <a:chExt cx="4743631" cy="1372683"/>
          </a:xfrm>
        </p:grpSpPr>
        <p:sp>
          <p:nvSpPr>
            <p:cNvPr id="3" name="文本框 92"/>
            <p:cNvSpPr txBox="1"/>
            <p:nvPr>
              <p:custDataLst>
                <p:tags r:id="rId4"/>
              </p:custDataLst>
            </p:nvPr>
          </p:nvSpPr>
          <p:spPr>
            <a:xfrm>
              <a:off x="6414342" y="1092230"/>
              <a:ext cx="639375" cy="751174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ctr" anchorCtr="0">
              <a:normAutofit/>
            </a:bodyPr>
            <a:lstStyle/>
            <a:p>
              <a:pPr marL="0" algn="ctr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</a:pPr>
              <a:r>
                <a:rPr lang="en-US" altLang="zh-CN" sz="3200" b="1" spc="22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endParaRPr lang="en-US" altLang="zh-CN" sz="3200" b="1" spc="22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6371680" y="1687797"/>
              <a:ext cx="787584" cy="28569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242504" y="907855"/>
              <a:ext cx="3872807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小组合作交流。教师巡视，指导。</a:t>
              </a:r>
              <a:endPara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46875" y="3668415"/>
            <a:ext cx="5160167" cy="1303818"/>
            <a:chOff x="646875" y="3668415"/>
            <a:chExt cx="5160167" cy="1303818"/>
          </a:xfrm>
        </p:grpSpPr>
        <p:sp>
          <p:nvSpPr>
            <p:cNvPr id="4" name="文本框 173"/>
            <p:cNvSpPr txBox="1"/>
            <p:nvPr>
              <p:custDataLst>
                <p:tags r:id="rId6"/>
              </p:custDataLst>
            </p:nvPr>
          </p:nvSpPr>
          <p:spPr>
            <a:xfrm>
              <a:off x="760473" y="3805269"/>
              <a:ext cx="639375" cy="751174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ctr" anchorCtr="0">
              <a:normAutofit/>
            </a:bodyPr>
            <a:lstStyle/>
            <a:p>
              <a:pPr marL="0" algn="ctr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</a:pPr>
              <a:r>
                <a:rPr lang="en-US" altLang="zh-CN" sz="3200" b="1" spc="22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03</a:t>
              </a:r>
              <a:endParaRPr lang="en-US" altLang="zh-CN" sz="3200" b="1" spc="22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646875" y="4400044"/>
              <a:ext cx="787584" cy="28569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482972" y="3668415"/>
              <a:ext cx="4324070" cy="130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小组推荐一名学生代表进行全班交流。</a:t>
              </a:r>
              <a:endPara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71680" y="2720992"/>
            <a:ext cx="4743631" cy="1372683"/>
            <a:chOff x="6371680" y="2720992"/>
            <a:chExt cx="4743631" cy="1372683"/>
          </a:xfrm>
        </p:grpSpPr>
        <p:sp>
          <p:nvSpPr>
            <p:cNvPr id="5" name="文本框 254"/>
            <p:cNvSpPr txBox="1"/>
            <p:nvPr>
              <p:custDataLst>
                <p:tags r:id="rId8"/>
              </p:custDataLst>
            </p:nvPr>
          </p:nvSpPr>
          <p:spPr>
            <a:xfrm>
              <a:off x="6414342" y="2876260"/>
              <a:ext cx="639375" cy="751174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ctr" anchorCtr="0">
              <a:normAutofit/>
            </a:bodyPr>
            <a:lstStyle/>
            <a:p>
              <a:pPr marL="0" algn="ctr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</a:pPr>
              <a:r>
                <a:rPr lang="en-US" altLang="zh-CN" sz="3200" b="1" spc="22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04</a:t>
              </a:r>
              <a:endParaRPr lang="en-US" altLang="zh-CN" sz="3200" b="1" spc="22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6371680" y="3471037"/>
              <a:ext cx="787584" cy="28569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242505" y="2720992"/>
              <a:ext cx="3872806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互动评价，教师点拨指导。</a:t>
              </a:r>
              <a:endPara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71680" y="4578515"/>
            <a:ext cx="5147392" cy="1372683"/>
            <a:chOff x="6371680" y="4578515"/>
            <a:chExt cx="5147392" cy="1372683"/>
          </a:xfrm>
        </p:grpSpPr>
        <p:sp>
          <p:nvSpPr>
            <p:cNvPr id="6" name="文本框 568"/>
            <p:cNvSpPr txBox="1"/>
            <p:nvPr>
              <p:custDataLst>
                <p:tags r:id="rId10"/>
              </p:custDataLst>
            </p:nvPr>
          </p:nvSpPr>
          <p:spPr>
            <a:xfrm>
              <a:off x="6414342" y="4767165"/>
              <a:ext cx="639375" cy="751174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ctr" anchorCtr="0">
              <a:normAutofit/>
            </a:bodyPr>
            <a:lstStyle/>
            <a:p>
              <a:pPr marL="0" algn="ctr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</a:pPr>
              <a:r>
                <a:rPr lang="en-US" altLang="zh-CN" sz="3200" b="1" spc="22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05</a:t>
              </a:r>
              <a:endParaRPr lang="en-US" altLang="zh-CN" sz="3200" b="1" spc="22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6371680" y="5426877"/>
              <a:ext cx="787584" cy="28569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242503" y="4578515"/>
              <a:ext cx="4276569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并从中选择完成最好的小组。</a:t>
              </a:r>
              <a:endPara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234296" y="55160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方正大黑简体" panose="03000509000000000000" charset="-122"/>
                <a:ea typeface="方正大黑简体" panose="03000509000000000000" charset="-122"/>
              </a:rPr>
              <a:t>评分标准</a:t>
            </a:r>
            <a:endParaRPr lang="zh-CN" altLang="en-US" sz="3200" b="1"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755418" y="1633370"/>
          <a:ext cx="8659222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4805"/>
                <a:gridCol w="2244417"/>
              </a:tblGrid>
              <a:tr h="4572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(1)想法和理由是否有说清楚。</a:t>
                      </a:r>
                      <a:endParaRPr lang="zh-CN" altLang="en-US" sz="2400" b="1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☆</a:t>
                      </a:r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☆☆☆☆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(2)是否有站在他人的角度考虑。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☆</a:t>
                      </a:r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☆☆☆☆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55600" indent="-35560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(3)理由是否充分，是否能够让自己和说服对象达到共赢。</a:t>
                      </a:r>
                      <a:endParaRPr lang="zh-CN" altLang="en-US" sz="2400" b="1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☆</a:t>
                      </a:r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☆☆☆☆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(4)是否有礼貌。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☆</a:t>
                      </a:r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☆☆☆☆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(5)语言表达是否合逻辑。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☆</a:t>
                      </a:r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☆☆☆☆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34296" y="551606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方正大黑简体" panose="03000509000000000000" charset="-122"/>
                <a:ea typeface="方正大黑简体" panose="03000509000000000000" charset="-122"/>
              </a:rPr>
              <a:t>课堂总结，拓展延伸</a:t>
            </a:r>
            <a:endParaRPr lang="zh-CN" altLang="en-US" sz="3200" b="1"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57590" y="1136380"/>
            <a:ext cx="2928676" cy="1871879"/>
          </a:xfrm>
          <a:prstGeom prst="hexagon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35804" y="3279291"/>
            <a:ext cx="2201426" cy="22189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6904" y="1624777"/>
            <a:ext cx="672143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8355" algn="just">
              <a:lnSpc>
                <a:spcPct val="15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如果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你是桑娜，渔夫不答应抚养西蒙的孩子时你要如何劝说他？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6386" y="3945272"/>
            <a:ext cx="84241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学生运用总结的方法去分析原因，充实理由。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指名学生进行回答，教师适时引导。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34298" y="54814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方正大黑简体" panose="03000509000000000000" charset="-122"/>
                <a:ea typeface="方正大黑简体" panose="03000509000000000000" charset="-122"/>
              </a:rPr>
              <a:t>谈话导入</a:t>
            </a:r>
            <a:endParaRPr lang="zh-CN" altLang="en-US" sz="3200" b="1"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0184" y="1271111"/>
            <a:ext cx="86399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如果丈夫不同意怎么办？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桑娜会如何说服丈夫同意收养呢？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40393" y="2991876"/>
            <a:ext cx="4103760" cy="2623015"/>
          </a:xfrm>
          <a:prstGeom prst="hexagon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93013" y="3428157"/>
            <a:ext cx="2605015" cy="26240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4404" y="1613489"/>
            <a:ext cx="96071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8355" algn="just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在生活中我们会在其中遇到形形色色的人，遇到各种各样的问题，当出现不同意见时，我们就需要去说服别人，得到别人的支持，希望到时候大家能够想到我们今天学到的方法，从而获得更多人的支持。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34296" y="55160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/>
                </a:solidFill>
                <a:latin typeface="方正大黑简体" panose="03000509000000000000" charset="-122"/>
                <a:ea typeface="方正大黑简体" panose="03000509000000000000" charset="-122"/>
              </a:rPr>
              <a:t>课堂总结</a:t>
            </a:r>
            <a:endParaRPr lang="zh-CN" altLang="en-US" sz="3200" b="1" dirty="0">
              <a:solidFill>
                <a:schemeClr val="tx1"/>
              </a:solidFill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960100" y="106934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0008" y="1944661"/>
            <a:ext cx="72052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8355" algn="just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今天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我们就来学习如何让别人支持我们的想法，去找一找怎样才能获得别人支持的方法。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21760" y="1646868"/>
            <a:ext cx="2605015" cy="26240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60009" y="1601027"/>
            <a:ext cx="79889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8355">
              <a:lnSpc>
                <a:spcPct val="15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次口语交际的主题就是要获得别人的支持，看谁说得清楚、具体、有说服力。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8457916" y="1983182"/>
            <a:ext cx="3135531" cy="386517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4298" y="54814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方正大黑简体" panose="03000509000000000000" charset="-122"/>
                <a:ea typeface="方正大黑简体" panose="03000509000000000000" charset="-122"/>
              </a:rPr>
              <a:t>编写讲稿</a:t>
            </a:r>
            <a:endParaRPr lang="zh-CN" altLang="en-US" sz="3200" b="1" dirty="0"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pic>
        <p:nvPicPr>
          <p:cNvPr id="3" name="http://photo-static-api.fotomore.com/creative/vcg/400/version23/VCG41484404335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69923" y="1974712"/>
            <a:ext cx="1935431" cy="39264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28204" y="1659325"/>
            <a:ext cx="7813965" cy="2226993"/>
          </a:xfrm>
          <a:prstGeom prst="wedgeRoundRectCallout">
            <a:avLst>
              <a:gd name="adj1" fmla="val -55643"/>
              <a:gd name="adj2" fmla="val 9637"/>
              <a:gd name="adj3" fmla="val 16667"/>
            </a:avLst>
          </a:prstGeom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808355">
              <a:lnSpc>
                <a:spcPct val="13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同学们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回想一下，有没有什么事情你想去做而父母却不让你去的时候？遇到这种情况，我们应该怎么说服家长呢？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ttp://photo-static-api.fotomore.com/creative/vcg/400/version23/VCG41537225328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61629" y="304106"/>
            <a:ext cx="1993265" cy="27965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97576" y="532231"/>
            <a:ext cx="7813965" cy="2126540"/>
          </a:xfrm>
          <a:prstGeom prst="wedgeRoundRectCallout">
            <a:avLst>
              <a:gd name="adj1" fmla="val -55643"/>
              <a:gd name="adj2" fmla="val 9637"/>
              <a:gd name="adj3" fmla="val 16667"/>
            </a:avLst>
          </a:prstGeom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808355">
              <a:lnSpc>
                <a:spcPct val="13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周末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休息的时候，我想去游乐园玩，爸妈不允许，说要学习。我说劳逸结合才能更好地学习，他们才同意。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https://img7.file.cache.docer.com/storage/1636017250064768977/c099a08c47707049b1e4881b3da84d9a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0129881" y="3484745"/>
            <a:ext cx="1002665" cy="17189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1629" y="3162195"/>
            <a:ext cx="8699888" cy="2935272"/>
          </a:xfrm>
          <a:prstGeom prst="wedgeRoundRectCallout">
            <a:avLst>
              <a:gd name="adj1" fmla="val 55877"/>
              <a:gd name="adj2" fmla="val -13019"/>
              <a:gd name="adj3" fmla="val 16667"/>
            </a:avLst>
          </a:prstGeom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808355">
              <a:lnSpc>
                <a:spcPct val="13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暑假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，我想参加夏令营活动，爸爸妈妈一开始不同意，后来我跟他们详细介绍了夏令营活动组织的目的、活动内容和意义，最后得到了他们的支持。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34382" y="591652"/>
            <a:ext cx="105303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903605">
              <a:lnSpc>
                <a:spcPct val="15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今天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我们恰好就有一个办一份报纸的任务，需要大家运用自己的经验去说服老师，获得老师的支持，你会怎么去交流呢？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84403" y="2956405"/>
            <a:ext cx="842570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注意事项：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和老师交流一定要有礼貌，用上礼貌用语。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要想说服对方，理由一定要清楚、明白。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要说服对方，要想办法消除老师的疑虑。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" y="0"/>
            <a:ext cx="12180125" cy="68513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80375" y="1352873"/>
            <a:ext cx="8634285" cy="209288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perspectiveLeft">
                <a:rot lat="20401036" lon="21418182" rev="300000"/>
              </a:camera>
              <a:lightRig rig="brightRoom" dir="t"/>
            </a:scene3d>
            <a:sp3d extrusionH="298450" prstMaterial="powder">
              <a:extrusionClr>
                <a:srgbClr val="FF718D"/>
              </a:extrusionClr>
              <a:contourClr>
                <a:schemeClr val="bg1"/>
              </a:contourClr>
            </a:sp3d>
          </a:bodyPr>
          <a:lstStyle/>
          <a:p>
            <a:pPr algn="ctr"/>
            <a:r>
              <a:rPr lang="zh-CN" altLang="en-US" sz="13000" b="1">
                <a:ln w="47625">
                  <a:solidFill>
                    <a:srgbClr val="803920"/>
                  </a:solidFill>
                </a:ln>
                <a:solidFill>
                  <a:srgbClr val="FBBA24"/>
                </a:solidFill>
                <a:effectLst>
                  <a:outerShdw dist="63500" dir="2700000" algn="tl" rotWithShape="0">
                    <a:srgbClr val="803920"/>
                  </a:outerShdw>
                </a:effectLst>
                <a:latin typeface="汉仪雅酷黑W" panose="00020600040101010101" charset="-122"/>
                <a:ea typeface="汉仪雅酷黑W" panose="00020600040101010101" charset="-122"/>
              </a:rPr>
              <a:t>情景模拟</a:t>
            </a:r>
            <a:endParaRPr lang="zh-CN" altLang="en-US" sz="13000" b="1">
              <a:ln w="47625">
                <a:solidFill>
                  <a:srgbClr val="803920"/>
                </a:solidFill>
              </a:ln>
              <a:solidFill>
                <a:srgbClr val="FBBA24"/>
              </a:solidFill>
              <a:effectLst>
                <a:outerShdw dist="63500" dir="2700000" algn="tl" rotWithShape="0">
                  <a:srgbClr val="803920"/>
                </a:outerShdw>
              </a:effectLst>
              <a:latin typeface="汉仪雅酷黑W" panose="00020600040101010101" charset="-122"/>
              <a:ea typeface="汉仪雅酷黑W" panose="00020600040101010101" charset="-122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1780374" y="3428128"/>
            <a:ext cx="8634286" cy="19439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808355" algn="just">
              <a:lnSpc>
                <a:spcPct val="130000"/>
              </a:lnSpc>
            </a:pPr>
            <a:r>
              <a:rPr lang="zh-CN" sz="32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</a:t>
            </a:r>
            <a:r>
              <a:rPr lang="zh-CN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人一组，一人扮演老师，一人扮演学生进行演练，教师巡视指导</a:t>
            </a:r>
            <a:r>
              <a:rPr lang="zh-CN" sz="32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b="1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zh-CN" sz="32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</a:t>
            </a:r>
            <a:r>
              <a:rPr lang="zh-CN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下在你交际中会在哪些问题？</a:t>
            </a:r>
            <a:endParaRPr lang="zh-CN" sz="3200" b="1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93817" y="900402"/>
            <a:ext cx="71964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实际演练中，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你觉得自己哪方面做的不好？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93817" y="3031158"/>
            <a:ext cx="2244525" cy="604781"/>
          </a:xfrm>
          <a:prstGeom prst="rect">
            <a:avLst/>
          </a:prstGeom>
          <a:ln>
            <a:solidFill>
              <a:srgbClr val="B9E18E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理由不充分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7381" y="3031157"/>
            <a:ext cx="1832553" cy="604781"/>
          </a:xfrm>
          <a:prstGeom prst="rect">
            <a:avLst/>
          </a:prstGeom>
          <a:ln>
            <a:solidFill>
              <a:srgbClr val="B9E18E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态度生硬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20015" y="4292082"/>
            <a:ext cx="2244525" cy="604781"/>
          </a:xfrm>
          <a:prstGeom prst="rect">
            <a:avLst/>
          </a:prstGeom>
          <a:ln>
            <a:solidFill>
              <a:srgbClr val="B9E18E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逻辑不清楚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81655" y="4292082"/>
            <a:ext cx="1008609" cy="604781"/>
          </a:xfrm>
          <a:prstGeom prst="rect">
            <a:avLst/>
          </a:prstGeom>
          <a:ln>
            <a:solidFill>
              <a:srgbClr val="B9E18E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1_1"/>
  <p:tag name="KSO_WM_UNIT_INDEX" val="1_1_1"/>
  <p:tag name="KSO_WM_UNIT_LAYERLEVEL" val="1_1_1"/>
  <p:tag name="KSO_WM_UNIT_SUBTYPE" val="d"/>
  <p:tag name="KSO_WM_UNIT_TEXT_FILL_FORE_SCHEMECOLOR_INDEX" val="5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64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1_2"/>
  <p:tag name="KSO_WM_UNIT_INDEX" val="1_1_2"/>
  <p:tag name="KSO_WM_UNIT_LAYERLEVEL" val="1_1_1"/>
  <p:tag name="KSO_WM_UNIT_TYPE" val="l_h_i"/>
  <p:tag name="KSO_WM_UNIT_USESOURCEFORMAT_APPLY" val="1"/>
</p:tagLst>
</file>

<file path=ppt/tags/tag65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2_1"/>
  <p:tag name="KSO_WM_UNIT_INDEX" val="1_2_1"/>
  <p:tag name="KSO_WM_UNIT_LAYERLEVEL" val="1_1_1"/>
  <p:tag name="KSO_WM_UNIT_SUBTYPE" val="d"/>
  <p:tag name="KSO_WM_UNIT_TEXT_FILL_FORE_SCHEMECOLOR_INDEX" val="5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66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2_2"/>
  <p:tag name="KSO_WM_UNIT_INDEX" val="1_2_2"/>
  <p:tag name="KSO_WM_UNIT_LAYERLEVEL" val="1_1_1"/>
  <p:tag name="KSO_WM_UNIT_TYPE" val="l_h_i"/>
  <p:tag name="KSO_WM_UNIT_USESOURCEFORMAT_APPLY" val="1"/>
</p:tagLst>
</file>

<file path=ppt/tags/tag67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3_1"/>
  <p:tag name="KSO_WM_UNIT_INDEX" val="1_3_1"/>
  <p:tag name="KSO_WM_UNIT_LAYERLEVEL" val="1_1_1"/>
  <p:tag name="KSO_WM_UNIT_SUBTYPE" val="d"/>
  <p:tag name="KSO_WM_UNIT_TEXT_FILL_FORE_SCHEMECOLOR_INDEX" val="5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68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3_2"/>
  <p:tag name="KSO_WM_UNIT_INDEX" val="1_3_2"/>
  <p:tag name="KSO_WM_UNIT_LAYERLEVEL" val="1_1_1"/>
  <p:tag name="KSO_WM_UNIT_TYPE" val="l_h_i"/>
  <p:tag name="KSO_WM_UNIT_USESOURCEFORMAT_APPLY" val="1"/>
</p:tagLst>
</file>

<file path=ppt/tags/tag69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4_1"/>
  <p:tag name="KSO_WM_UNIT_INDEX" val="1_4_1"/>
  <p:tag name="KSO_WM_UNIT_LAYERLEVEL" val="1_1_1"/>
  <p:tag name="KSO_WM_UNIT_SUBTYPE" val="d"/>
  <p:tag name="KSO_WM_UNIT_TEXT_FILL_FORE_SCHEMECOLOR_INDEX" val="5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4_2"/>
  <p:tag name="KSO_WM_UNIT_INDEX" val="1_4_2"/>
  <p:tag name="KSO_WM_UNIT_LAYERLEVEL" val="1_1_1"/>
  <p:tag name="KSO_WM_UNIT_TYPE" val="l_h_i"/>
  <p:tag name="KSO_WM_UNIT_USESOURCEFORMAT_APPLY" val="1"/>
</p:tagLst>
</file>

<file path=ppt/tags/tag71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5_1"/>
  <p:tag name="KSO_WM_UNIT_INDEX" val="1_5_1"/>
  <p:tag name="KSO_WM_UNIT_LAYERLEVEL" val="1_1_1"/>
  <p:tag name="KSO_WM_UNIT_SUBTYPE" val="d"/>
  <p:tag name="KSO_WM_UNIT_TEXT_FILL_FORE_SCHEMECOLOR_INDEX" val="5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72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6369"/>
  <p:tag name="KSO_WM_UNIT_COMPATIBLE" val="0"/>
  <p:tag name="KSO_WM_UNIT_DIAGRAM_ISNUMVISUAL" val="0"/>
  <p:tag name="KSO_WM_UNIT_DIAGRAM_ISREFERUNIT" val="0"/>
  <p:tag name="KSO_WM_UNIT_HIGHLIGHT" val="0"/>
  <p:tag name="KSO_WM_UNIT_ID" val="diagram20206369_4*l_h_i*1_5_2"/>
  <p:tag name="KSO_WM_UNIT_INDEX" val="1_5_2"/>
  <p:tag name="KSO_WM_UNIT_LAYERLEVEL" val="1_1_1"/>
  <p:tag name="KSO_WM_UNIT_TYPE" val="l_h_i"/>
  <p:tag name="KSO_WM_UNIT_USESOURCEFORMAT_APPLY" val="1"/>
</p:tagLst>
</file>

<file path=ppt/tags/tag73.xml><?xml version="1.0" encoding="utf-8"?>
<p:tagLst xmlns:p="http://schemas.openxmlformats.org/presentationml/2006/main">
  <p:tag name="KSO_WM_UNIT_TABLE_BEAUTIFY" val="smartTable{98bb7400-1924-4f9b-9f99-3e3fcd371dad}"/>
</p:tagLst>
</file>

<file path=ppt/tags/tag7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zI2ZWEwYjA2ZDg3MDExYWJhMGUzZTg5Yzc1NGVmYjEifQ=="/>
  <p:tag name="commondata" val="eyJoZGlkIjoiN2YzNjBkOTgyNWQ1YTMxYzM3MzMwNWFiODNmOWIzYWMifQ==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1329</Words>
  <Application>WPS 演示</Application>
  <PresentationFormat>自定义</PresentationFormat>
  <Paragraphs>139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Wingdings</vt:lpstr>
      <vt:lpstr>字魂36号-正文宋楷</vt:lpstr>
      <vt:lpstr>Times New Roman</vt:lpstr>
      <vt:lpstr>楷体</vt:lpstr>
      <vt:lpstr>微软雅黑</vt:lpstr>
      <vt:lpstr>方正大黑简体</vt:lpstr>
      <vt:lpstr>黑体</vt:lpstr>
      <vt:lpstr>汉仪雅酷黑W</vt:lpstr>
      <vt:lpstr>Arial Unicode MS</vt:lpstr>
      <vt:lpstr>等线</vt:lpstr>
      <vt:lpstr>Arial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《请你支持我》PPT课件下载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2022-05-21T19:27:00Z</cp:lastPrinted>
  <dcterms:created xsi:type="dcterms:W3CDTF">2022-05-21T19:27:00Z</dcterms:created>
  <dcterms:modified xsi:type="dcterms:W3CDTF">2023-10-26T02:40:31Z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862020E9E1A54C4AABAF9014C6B6F6D0_12</vt:lpwstr>
  </property>
  <property fmtid="{D5CDD505-2E9C-101B-9397-08002B2CF9AE}" pid="3" name="KSOProductBuildVer">
    <vt:lpwstr>2052-12.1.0.15712</vt:lpwstr>
  </property>
</Properties>
</file>