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53" r:id="rId3"/>
    <p:sldId id="351" r:id="rId4"/>
    <p:sldId id="330" r:id="rId5"/>
    <p:sldId id="331" r:id="rId6"/>
    <p:sldId id="355" r:id="rId7"/>
    <p:sldId id="352" r:id="rId8"/>
    <p:sldId id="347" r:id="rId9"/>
    <p:sldId id="332" r:id="rId10"/>
    <p:sldId id="356" r:id="rId11"/>
    <p:sldId id="357" r:id="rId12"/>
    <p:sldId id="360" r:id="rId13"/>
    <p:sldId id="358" r:id="rId14"/>
    <p:sldId id="354" r:id="rId15"/>
    <p:sldId id="335" r:id="rId16"/>
    <p:sldId id="364" r:id="rId17"/>
    <p:sldId id="365" r:id="rId18"/>
    <p:sldId id="366" r:id="rId19"/>
    <p:sldId id="367" r:id="rId20"/>
    <p:sldId id="368" r:id="rId21"/>
    <p:sldId id="345" r:id="rId22"/>
    <p:sldId id="350" r:id="rId23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20" autoAdjust="0"/>
    <p:restoredTop sz="94660" autoAdjust="0"/>
  </p:normalViewPr>
  <p:slideViewPr>
    <p:cSldViewPr>
      <p:cViewPr>
        <p:scale>
          <a:sx n="100" d="100"/>
          <a:sy n="100" d="100"/>
        </p:scale>
        <p:origin x="-1944" y="-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6627" name="日期占位符 2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162C7F9D-D1B7-4911-BD64-64EB953B0C81}" type="datetime1">
              <a:rPr lang="zh-CN" altLang="en-US"/>
            </a:fld>
            <a:endParaRPr lang="zh-CN" altLang="en-US"/>
          </a:p>
        </p:txBody>
      </p:sp>
      <p:sp>
        <p:nvSpPr>
          <p:cNvPr id="26628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6629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F29269C8-01B6-426E-B4E4-991F3F75D97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5603" name="日期占位符 2"/>
          <p:cNvSpPr>
            <a:spLocks noGrp="1" noChangeArrowheads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defRPr sz="1200"/>
            </a:lvl1pPr>
          </a:lstStyle>
          <a:p>
            <a:fld id="{2C0C7330-03E3-4432-88C7-6877C0E4B973}" type="datetime1">
              <a:rPr lang="zh-CN" altLang="en-US"/>
            </a:fld>
            <a:endParaRPr lang="zh-CN" altLang="en-US"/>
          </a:p>
        </p:txBody>
      </p:sp>
      <p:sp>
        <p:nvSpPr>
          <p:cNvPr id="24580" name="幻灯片图像占位符 3"/>
          <p:cNvSpPr>
            <a:spLocks noGrp="1" noRot="1" noChangeAspect="1"/>
          </p:cNvSpPr>
          <p:nvPr>
            <p:ph type="sldImg" idx="1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endParaRPr lang="zh-CN" altLang="en-US" smtClean="0"/>
          </a:p>
        </p:txBody>
      </p:sp>
      <p:sp>
        <p:nvSpPr>
          <p:cNvPr id="25605" name="备注占位符 4"/>
          <p:cNvSpPr>
            <a:spLocks noGrp="1" noChangeArrowheads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编辑母版文本样式</a:t>
            </a:r>
            <a:endParaRPr lang="zh-CN" smtClean="0"/>
          </a:p>
          <a:p>
            <a:pPr lvl="1"/>
            <a:r>
              <a:rPr lang="zh-CN" smtClean="0"/>
              <a:t>第二级</a:t>
            </a:r>
            <a:endParaRPr lang="zh-CN" smtClean="0"/>
          </a:p>
          <a:p>
            <a:pPr lvl="2"/>
            <a:r>
              <a:rPr lang="zh-CN" smtClean="0"/>
              <a:t>第三级</a:t>
            </a:r>
            <a:endParaRPr lang="zh-CN" smtClean="0"/>
          </a:p>
          <a:p>
            <a:pPr lvl="3"/>
            <a:r>
              <a:rPr lang="zh-CN" smtClean="0"/>
              <a:t>第四级</a:t>
            </a:r>
            <a:endParaRPr lang="zh-CN" smtClean="0"/>
          </a:p>
          <a:p>
            <a:pPr lvl="4"/>
            <a:r>
              <a:rPr lang="zh-CN" smtClean="0"/>
              <a:t>第五级</a:t>
            </a:r>
            <a:endParaRPr lang="zh-CN" smtClean="0"/>
          </a:p>
        </p:txBody>
      </p:sp>
      <p:sp>
        <p:nvSpPr>
          <p:cNvPr id="25606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defRPr sz="1200"/>
            </a:lvl1pPr>
          </a:lstStyle>
          <a:p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25607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0" hangingPunct="0">
              <a:defRPr sz="1200"/>
            </a:lvl1pPr>
          </a:lstStyle>
          <a:p>
            <a:fld id="{9A4244B1-FE48-4742-8702-306157D09EC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 Light" panose="02010600030101010101" charset="-122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 Light" panose="02010600030101010101" charset="-122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 Light" panose="02010600030101010101" charset="-122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 Light" panose="02010600030101010101" charset="-122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等线 Light" panose="02010600030101010101" charset="-122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9"/>
          <p:cNvSpPr>
            <a:spLocks noChangeArrowheads="1"/>
          </p:cNvSpPr>
          <p:nvPr/>
        </p:nvSpPr>
        <p:spPr bwMode="auto">
          <a:xfrm rot="360000">
            <a:off x="10148888" y="896938"/>
            <a:ext cx="3413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49"/>
          <p:cNvSpPr>
            <a:spLocks noChangeArrowheads="1"/>
          </p:cNvSpPr>
          <p:nvPr/>
        </p:nvSpPr>
        <p:spPr bwMode="auto">
          <a:xfrm rot="20640000">
            <a:off x="10328275" y="2133600"/>
            <a:ext cx="339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49"/>
          <p:cNvSpPr>
            <a:spLocks noChangeArrowheads="1"/>
          </p:cNvSpPr>
          <p:nvPr/>
        </p:nvSpPr>
        <p:spPr bwMode="auto">
          <a:xfrm rot="480000">
            <a:off x="10436225" y="3900488"/>
            <a:ext cx="341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9"/>
          <p:cNvSpPr>
            <a:spLocks noChangeArrowheads="1"/>
          </p:cNvSpPr>
          <p:nvPr/>
        </p:nvSpPr>
        <p:spPr bwMode="auto">
          <a:xfrm rot="20640000">
            <a:off x="10615613" y="513715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49"/>
          <p:cNvSpPr>
            <a:spLocks noChangeArrowheads="1"/>
          </p:cNvSpPr>
          <p:nvPr/>
        </p:nvSpPr>
        <p:spPr bwMode="auto">
          <a:xfrm rot="21060000">
            <a:off x="7367588" y="5837238"/>
            <a:ext cx="339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9"/>
          <p:cNvSpPr>
            <a:spLocks noChangeArrowheads="1"/>
          </p:cNvSpPr>
          <p:nvPr/>
        </p:nvSpPr>
        <p:spPr bwMode="auto">
          <a:xfrm rot="21060000">
            <a:off x="4437063" y="608012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49"/>
          <p:cNvSpPr>
            <a:spLocks noChangeArrowheads="1"/>
          </p:cNvSpPr>
          <p:nvPr/>
        </p:nvSpPr>
        <p:spPr bwMode="auto">
          <a:xfrm rot="21300000">
            <a:off x="896938" y="5837238"/>
            <a:ext cx="339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9"/>
          <p:cNvSpPr>
            <a:spLocks noChangeArrowheads="1"/>
          </p:cNvSpPr>
          <p:nvPr/>
        </p:nvSpPr>
        <p:spPr bwMode="auto">
          <a:xfrm rot="20820000">
            <a:off x="-1925638" y="4913313"/>
            <a:ext cx="3413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9"/>
          <p:cNvSpPr>
            <a:spLocks noChangeArrowheads="1"/>
          </p:cNvSpPr>
          <p:nvPr/>
        </p:nvSpPr>
        <p:spPr bwMode="auto">
          <a:xfrm rot="360000">
            <a:off x="-2420938" y="253682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49"/>
          <p:cNvSpPr>
            <a:spLocks noChangeArrowheads="1"/>
          </p:cNvSpPr>
          <p:nvPr/>
        </p:nvSpPr>
        <p:spPr bwMode="auto">
          <a:xfrm rot="360000">
            <a:off x="-2120900" y="773113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9"/>
          <p:cNvSpPr>
            <a:spLocks noChangeArrowheads="1"/>
          </p:cNvSpPr>
          <p:nvPr/>
        </p:nvSpPr>
        <p:spPr bwMode="auto">
          <a:xfrm rot="360000">
            <a:off x="-1849438" y="-989013"/>
            <a:ext cx="339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49"/>
          <p:cNvSpPr>
            <a:spLocks noChangeArrowheads="1"/>
          </p:cNvSpPr>
          <p:nvPr/>
        </p:nvSpPr>
        <p:spPr bwMode="auto">
          <a:xfrm rot="21300000">
            <a:off x="2322513" y="-1417638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9"/>
          <p:cNvSpPr>
            <a:spLocks noChangeArrowheads="1"/>
          </p:cNvSpPr>
          <p:nvPr/>
        </p:nvSpPr>
        <p:spPr bwMode="auto">
          <a:xfrm rot="20880000">
            <a:off x="6488113" y="-1187450"/>
            <a:ext cx="341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49"/>
          <p:cNvSpPr>
            <a:spLocks noChangeArrowheads="1"/>
          </p:cNvSpPr>
          <p:nvPr/>
        </p:nvSpPr>
        <p:spPr bwMode="auto">
          <a:xfrm rot="360000">
            <a:off x="10453688" y="906463"/>
            <a:ext cx="3413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49"/>
          <p:cNvSpPr>
            <a:spLocks noChangeArrowheads="1"/>
          </p:cNvSpPr>
          <p:nvPr/>
        </p:nvSpPr>
        <p:spPr bwMode="auto">
          <a:xfrm rot="20640000">
            <a:off x="10633075" y="2143125"/>
            <a:ext cx="339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49"/>
          <p:cNvSpPr>
            <a:spLocks noChangeArrowheads="1"/>
          </p:cNvSpPr>
          <p:nvPr/>
        </p:nvSpPr>
        <p:spPr bwMode="auto">
          <a:xfrm rot="480000">
            <a:off x="10741025" y="3910013"/>
            <a:ext cx="3413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9"/>
          <p:cNvSpPr>
            <a:spLocks noChangeArrowheads="1"/>
          </p:cNvSpPr>
          <p:nvPr/>
        </p:nvSpPr>
        <p:spPr bwMode="auto">
          <a:xfrm rot="20640000">
            <a:off x="10920413" y="5146675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49"/>
          <p:cNvSpPr>
            <a:spLocks noChangeArrowheads="1"/>
          </p:cNvSpPr>
          <p:nvPr/>
        </p:nvSpPr>
        <p:spPr bwMode="auto">
          <a:xfrm rot="21060000">
            <a:off x="7672388" y="5846763"/>
            <a:ext cx="339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49"/>
          <p:cNvSpPr>
            <a:spLocks noChangeArrowheads="1"/>
          </p:cNvSpPr>
          <p:nvPr/>
        </p:nvSpPr>
        <p:spPr bwMode="auto">
          <a:xfrm rot="21060000">
            <a:off x="4741863" y="608965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49"/>
          <p:cNvSpPr>
            <a:spLocks noChangeArrowheads="1"/>
          </p:cNvSpPr>
          <p:nvPr/>
        </p:nvSpPr>
        <p:spPr bwMode="auto">
          <a:xfrm rot="21300000">
            <a:off x="1201738" y="5846763"/>
            <a:ext cx="339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49"/>
          <p:cNvSpPr>
            <a:spLocks noChangeArrowheads="1"/>
          </p:cNvSpPr>
          <p:nvPr/>
        </p:nvSpPr>
        <p:spPr bwMode="auto">
          <a:xfrm rot="20820000">
            <a:off x="-1620838" y="4922838"/>
            <a:ext cx="3413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49"/>
          <p:cNvSpPr>
            <a:spLocks noChangeArrowheads="1"/>
          </p:cNvSpPr>
          <p:nvPr/>
        </p:nvSpPr>
        <p:spPr bwMode="auto">
          <a:xfrm rot="360000">
            <a:off x="-2116138" y="2546350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49"/>
          <p:cNvSpPr>
            <a:spLocks noChangeArrowheads="1"/>
          </p:cNvSpPr>
          <p:nvPr/>
        </p:nvSpPr>
        <p:spPr bwMode="auto">
          <a:xfrm rot="360000">
            <a:off x="-1816100" y="782638"/>
            <a:ext cx="3397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49"/>
          <p:cNvSpPr>
            <a:spLocks noChangeArrowheads="1"/>
          </p:cNvSpPr>
          <p:nvPr/>
        </p:nvSpPr>
        <p:spPr bwMode="auto">
          <a:xfrm rot="360000">
            <a:off x="-1544638" y="-979488"/>
            <a:ext cx="339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49"/>
          <p:cNvSpPr>
            <a:spLocks noChangeArrowheads="1"/>
          </p:cNvSpPr>
          <p:nvPr/>
        </p:nvSpPr>
        <p:spPr bwMode="auto">
          <a:xfrm rot="21300000">
            <a:off x="2627313" y="-1408113"/>
            <a:ext cx="339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49"/>
          <p:cNvSpPr>
            <a:spLocks noChangeArrowheads="1"/>
          </p:cNvSpPr>
          <p:nvPr/>
        </p:nvSpPr>
        <p:spPr bwMode="auto">
          <a:xfrm rot="20880000">
            <a:off x="6792913" y="-1177925"/>
            <a:ext cx="3413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eaLnBrk="0" hangingPunct="0">
              <a:buFont typeface="Arial" panose="020B0604020202020204" pitchFamily="34" charset="0"/>
              <a:buNone/>
            </a:pPr>
            <a:r>
              <a:rPr lang="zh-CN" altLang="en-US" sz="2400" b="1">
                <a:solidFill>
                  <a:srgbClr val="E6E6E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zh-CN" sz="2400" b="1">
              <a:solidFill>
                <a:srgbClr val="E6E6E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sz="2800" b="1" kern="1200">
          <a:solidFill>
            <a:srgbClr val="000000"/>
          </a:solidFill>
          <a:latin typeface="Times New Roman" panose="02020603050405020304" pitchFamily="18" charset="0"/>
          <a:ea typeface="黑体" panose="02010609060101010101" pitchFamily="49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sz="2800" b="1">
          <a:solidFill>
            <a:srgbClr val="000000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sz="2800" b="1">
          <a:solidFill>
            <a:srgbClr val="000000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sz="2800" b="1">
          <a:solidFill>
            <a:srgbClr val="000000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sz="2800" b="1">
          <a:solidFill>
            <a:srgbClr val="000000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sz="2800" b="1">
          <a:solidFill>
            <a:srgbClr val="000000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sz="2800" b="1">
          <a:solidFill>
            <a:srgbClr val="000000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sz="2800" b="1">
          <a:solidFill>
            <a:srgbClr val="000000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sz="2800" b="1">
          <a:solidFill>
            <a:srgbClr val="000000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SzPct val="100000"/>
        <a:buChar char="•"/>
        <a:defRPr sz="2400" b="1" kern="1200">
          <a:solidFill>
            <a:srgbClr val="000000"/>
          </a:solidFill>
          <a:latin typeface="+mj-lt"/>
          <a:ea typeface="+mn-ea"/>
          <a:cs typeface="+mn-cs"/>
        </a:defRPr>
      </a:lvl1pPr>
      <a:lvl2pPr marL="4572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SzPct val="100000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2pPr>
      <a:lvl3pPr marL="9144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SzPct val="100000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3716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SzPct val="100000"/>
        <a:buChar char="–"/>
        <a:defRPr sz="1600" kern="1200">
          <a:solidFill>
            <a:srgbClr val="000000"/>
          </a:solidFill>
          <a:latin typeface="+mn-lt"/>
          <a:ea typeface="+mn-ea"/>
          <a:cs typeface="+mn-cs"/>
        </a:defRPr>
      </a:lvl4pPr>
      <a:lvl5pPr marL="18288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SzPct val="100000"/>
        <a:buChar char="»"/>
        <a:defRPr sz="16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67544" y="339502"/>
            <a:ext cx="26130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标题 1"/>
          <p:cNvSpPr>
            <a:spLocks noChangeArrowheads="1"/>
          </p:cNvSpPr>
          <p:nvPr/>
        </p:nvSpPr>
        <p:spPr bwMode="auto">
          <a:xfrm>
            <a:off x="0" y="1563638"/>
            <a:ext cx="9144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习作：笔尖流出的故事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/>
          <p:nvPr/>
        </p:nvSpPr>
        <p:spPr>
          <a:xfrm>
            <a:off x="858838" y="1743075"/>
            <a:ext cx="7604125" cy="2085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铁蛋和远道而来的表哥讲述着各自生活中的趣事，如水的月光见证了小哥俩纯真的童年。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/>
          <p:nvPr/>
        </p:nvSpPr>
        <p:spPr>
          <a:xfrm>
            <a:off x="769938" y="1198563"/>
            <a:ext cx="7604125" cy="3416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  为了让材料提供的人物形象立体起来，还可以联系身边的人进行“原型迁移”，想一想：雷厉风行的班长会是什么样的说话风格？淘气包又会是什么样的行事风格？有爱心的人一般会有哪些行为表现</a:t>
            </a:r>
            <a:r>
              <a:rPr lang="en-US" altLang="zh-CN" sz="3200" b="1">
                <a:latin typeface="宋体" panose="02010600030101010101" pitchFamily="2" charset="-122"/>
              </a:rPr>
              <a:t>……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1"/>
          <p:cNvSpPr/>
          <p:nvPr/>
        </p:nvSpPr>
        <p:spPr>
          <a:xfrm>
            <a:off x="839788" y="1601788"/>
            <a:ext cx="7604125" cy="660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第四步：完成习作，进行交流展示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4339" name="矩形 2"/>
          <p:cNvSpPr/>
          <p:nvPr/>
        </p:nvSpPr>
        <p:spPr>
          <a:xfrm>
            <a:off x="839788" y="2336800"/>
            <a:ext cx="7604125" cy="1422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  修改自己的习作，修改的重点在于故事是否完整，情节是否吸引人。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/>
          <p:nvPr/>
        </p:nvSpPr>
        <p:spPr>
          <a:xfrm>
            <a:off x="479425" y="1300163"/>
            <a:ext cx="5546725" cy="360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zh-CN" altLang="en-US" sz="3200" b="1">
                <a:solidFill>
                  <a:srgbClr val="0066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流浪狗小白的故事</a:t>
            </a:r>
            <a:endParaRPr lang="en-US" altLang="zh-CN" sz="3200" b="1">
              <a:solidFill>
                <a:srgbClr val="0066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那是一个冬天的傍晚，天阴沉沉的，北风尖叫着，夹着大片大片的雪花，没有一点儿停的意思。每个人都把衣服裹得严严的，生怕那刀子般的北风钻进去。</a:t>
            </a:r>
            <a:r>
              <a:rPr lang="zh-CN" altLang="en-US" sz="3000" b="1" baseline="3000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3" name="矩形 2"/>
          <p:cNvSpPr>
            <a:spLocks noChangeArrowheads="1"/>
          </p:cNvSpPr>
          <p:nvPr/>
        </p:nvSpPr>
        <p:spPr bwMode="auto">
          <a:xfrm>
            <a:off x="6335713" y="2281238"/>
            <a:ext cx="2597150" cy="16446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00FF"/>
                </a:solidFill>
                <a:latin typeface="宋体" panose="02010600030101010101" pitchFamily="2" charset="-122"/>
              </a:rPr>
              <a:t>    ①环境描写为后文遇到流浪狗做铺垫。</a:t>
            </a:r>
            <a:endParaRPr lang="zh-CN" altLang="en-US" sz="28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pic>
        <p:nvPicPr>
          <p:cNvPr id="16388" name="图片 1"/>
          <p:cNvPicPr>
            <a:picLocks noChangeAspect="1" noChangeArrowheads="1"/>
          </p:cNvPicPr>
          <p:nvPr/>
        </p:nvPicPr>
        <p:blipFill>
          <a:blip r:embed="rId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635000"/>
            <a:ext cx="8753475" cy="59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389" name="直接连接符 5"/>
          <p:cNvCxnSpPr>
            <a:cxnSpLocks noChangeShapeType="1"/>
          </p:cNvCxnSpPr>
          <p:nvPr/>
        </p:nvCxnSpPr>
        <p:spPr bwMode="auto">
          <a:xfrm>
            <a:off x="6122988" y="1300163"/>
            <a:ext cx="0" cy="3633787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"/>
          <p:cNvSpPr/>
          <p:nvPr/>
        </p:nvSpPr>
        <p:spPr>
          <a:xfrm>
            <a:off x="361950" y="847725"/>
            <a:ext cx="5770563" cy="3970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刚放学的陆天深一脚、浅一脚地踩在厚厚的雪里，艰难地往家赶。</a:t>
            </a:r>
            <a:endParaRPr lang="en-US" altLang="zh-CN" sz="3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“汪汪</a:t>
            </a: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一阵狗叫声传进了陆天的耳朵。</a:t>
            </a:r>
            <a:r>
              <a:rPr lang="zh-CN" altLang="en-US" sz="3000" b="1" baseline="3000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也许是因为太冷的缘故，陆天把那狗叫声当作了“耳旁风”。“汪汪</a:t>
            </a: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又一阵狗叫声传来了，带着哭腔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7" name="矩形 5"/>
          <p:cNvSpPr>
            <a:spLocks noChangeArrowheads="1"/>
          </p:cNvSpPr>
          <p:nvPr/>
        </p:nvSpPr>
        <p:spPr bwMode="auto">
          <a:xfrm>
            <a:off x="6665913" y="1828800"/>
            <a:ext cx="2116137" cy="20923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00FF"/>
                </a:solidFill>
                <a:latin typeface="宋体" panose="02010600030101010101" pitchFamily="2" charset="-122"/>
              </a:rPr>
              <a:t>    ②以狗叫声的变化作为故事发展的线索。</a:t>
            </a:r>
            <a:endParaRPr lang="zh-CN" altLang="en-US" sz="28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cxnSp>
        <p:nvCxnSpPr>
          <p:cNvPr id="17412" name="直接连接符 6"/>
          <p:cNvCxnSpPr>
            <a:cxnSpLocks noChangeShapeType="1"/>
          </p:cNvCxnSpPr>
          <p:nvPr/>
        </p:nvCxnSpPr>
        <p:spPr bwMode="auto">
          <a:xfrm>
            <a:off x="6399213" y="903288"/>
            <a:ext cx="0" cy="3997325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"/>
          <p:cNvSpPr/>
          <p:nvPr/>
        </p:nvSpPr>
        <p:spPr>
          <a:xfrm>
            <a:off x="361950" y="676275"/>
            <a:ext cx="5770563" cy="44513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的声音绊住了陆天的脚。他转身随着那声音寻去，在墙角的一个小洞里，发现了一只脏兮兮的小狗。那小狗的身上被雪浸湿透了，小腿还在不住地发抖，小狗看见陆天后，便用祈求的眼神看着陆天。</a:t>
            </a:r>
            <a:r>
              <a:rPr lang="zh-CN" altLang="en-US" sz="3000" b="1" baseline="3000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此时，风裹着雪吹进了陆天的脖子里，他更冷了。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矩形 5"/>
          <p:cNvSpPr>
            <a:spLocks noChangeArrowheads="1"/>
          </p:cNvSpPr>
          <p:nvPr/>
        </p:nvSpPr>
        <p:spPr bwMode="auto">
          <a:xfrm>
            <a:off x="6665913" y="1828800"/>
            <a:ext cx="2116137" cy="16430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00FF"/>
                </a:solidFill>
                <a:latin typeface="宋体" panose="02010600030101010101" pitchFamily="2" charset="-122"/>
              </a:rPr>
              <a:t>    ③细节描写表现了小狗的可怜。</a:t>
            </a:r>
            <a:endParaRPr lang="zh-CN" altLang="en-US" sz="28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cxnSp>
        <p:nvCxnSpPr>
          <p:cNvPr id="18436" name="直接连接符 6"/>
          <p:cNvCxnSpPr>
            <a:cxnSpLocks noChangeShapeType="1"/>
          </p:cNvCxnSpPr>
          <p:nvPr/>
        </p:nvCxnSpPr>
        <p:spPr bwMode="auto">
          <a:xfrm>
            <a:off x="6399213" y="903288"/>
            <a:ext cx="0" cy="3997325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"/>
          <p:cNvSpPr/>
          <p:nvPr/>
        </p:nvSpPr>
        <p:spPr>
          <a:xfrm>
            <a:off x="361950" y="676275"/>
            <a:ext cx="5567363" cy="4524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怎么办？带回家吗？这只流浪狗身上这么脏，妈妈会同意吗？不如给它点吃的吧。陆天用冻得通红的手，翻翻自己的口袋，啥吃的都没有。唉，算了，还是快点走吧，风雪那么大，妈妈会担心的。</a:t>
            </a:r>
            <a:r>
              <a:rPr lang="zh-CN" altLang="en-US" sz="3000" b="1" baseline="3000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想到这里，陆天转身就想走。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5" name="矩形 5"/>
          <p:cNvSpPr>
            <a:spLocks noChangeArrowheads="1"/>
          </p:cNvSpPr>
          <p:nvPr/>
        </p:nvSpPr>
        <p:spPr bwMode="auto">
          <a:xfrm>
            <a:off x="6692900" y="1514475"/>
            <a:ext cx="2116138" cy="267811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00FF"/>
                </a:solidFill>
                <a:latin typeface="宋体" panose="02010600030101010101" pitchFamily="2" charset="-122"/>
              </a:rPr>
              <a:t>    ④心理描写生动地表现出陆天当时矛盾的心情。</a:t>
            </a:r>
            <a:endParaRPr lang="zh-CN" altLang="en-US" sz="28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cxnSp>
        <p:nvCxnSpPr>
          <p:cNvPr id="19460" name="直接连接符 6"/>
          <p:cNvCxnSpPr>
            <a:cxnSpLocks noChangeShapeType="1"/>
          </p:cNvCxnSpPr>
          <p:nvPr/>
        </p:nvCxnSpPr>
        <p:spPr bwMode="auto">
          <a:xfrm>
            <a:off x="6399213" y="903288"/>
            <a:ext cx="0" cy="3997325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2"/>
          <p:cNvSpPr/>
          <p:nvPr/>
        </p:nvSpPr>
        <p:spPr>
          <a:xfrm>
            <a:off x="423863" y="903288"/>
            <a:ext cx="5567362" cy="38973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“汪汪</a:t>
            </a:r>
            <a:r>
              <a:rPr lang="en-US" altLang="zh-CN" sz="3000" b="1">
                <a:latin typeface="楷体" panose="02010609060101010101" pitchFamily="49" charset="-122"/>
                <a:ea typeface="楷体" panose="02010609060101010101" pitchFamily="49" charset="-122"/>
              </a:rPr>
              <a:t>……”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又是一阵急切的狗叫声。陆天再次停下脚步，转身看向小狗，越看越心疼。于是风雪漫天的街道上出现了一个抱着小脏狗的孩子。那个孩子，弯着腰，尽可能地把小脏狗护在怀里，不让风雪打在它的身上。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0483" name="直接连接符 6"/>
          <p:cNvCxnSpPr>
            <a:cxnSpLocks noChangeShapeType="1"/>
          </p:cNvCxnSpPr>
          <p:nvPr/>
        </p:nvCxnSpPr>
        <p:spPr bwMode="auto">
          <a:xfrm>
            <a:off x="6399213" y="903288"/>
            <a:ext cx="0" cy="3997325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0484" name="图片 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850" y="1941513"/>
            <a:ext cx="2370138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"/>
          <p:cNvSpPr/>
          <p:nvPr/>
        </p:nvSpPr>
        <p:spPr>
          <a:xfrm>
            <a:off x="361950" y="903288"/>
            <a:ext cx="5567363" cy="38973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到了家，陆天给小狗洗了个热水澡，还帮它找了个鞋盒子当它的小屋，用卷纸当它的小枕头。小狗在它的小屋里“汪汪”地叫了两声，还朝着陆天美滋滋地摇了摇尾巴。</a:t>
            </a:r>
            <a:r>
              <a:rPr lang="zh-CN" altLang="en-US" sz="3000" b="1" baseline="3000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⑤</a:t>
            </a: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因为是在大雪纷飞的时候捡到它，而它洗干净以后也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3" name="矩形 5"/>
          <p:cNvSpPr>
            <a:spLocks noChangeArrowheads="1"/>
          </p:cNvSpPr>
          <p:nvPr/>
        </p:nvSpPr>
        <p:spPr bwMode="auto">
          <a:xfrm>
            <a:off x="6686550" y="1304925"/>
            <a:ext cx="2116138" cy="3194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00FF"/>
                </a:solidFill>
                <a:latin typeface="宋体" panose="02010600030101010101" pitchFamily="2" charset="-122"/>
              </a:rPr>
              <a:t>    ⑤用具体事例再一次表明陆天对小狗的照顾，表现出他的爱心。</a:t>
            </a:r>
            <a:endParaRPr lang="zh-CN" altLang="en-US" sz="2800" b="1">
              <a:solidFill>
                <a:srgbClr val="FF00FF"/>
              </a:solidFill>
              <a:latin typeface="宋体" panose="02010600030101010101" pitchFamily="2" charset="-122"/>
            </a:endParaRPr>
          </a:p>
        </p:txBody>
      </p:sp>
      <p:cxnSp>
        <p:nvCxnSpPr>
          <p:cNvPr id="21508" name="直接连接符 6"/>
          <p:cNvCxnSpPr>
            <a:cxnSpLocks noChangeShapeType="1"/>
          </p:cNvCxnSpPr>
          <p:nvPr/>
        </p:nvCxnSpPr>
        <p:spPr bwMode="auto">
          <a:xfrm>
            <a:off x="6399213" y="903288"/>
            <a:ext cx="0" cy="3997325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2"/>
          <p:cNvSpPr/>
          <p:nvPr/>
        </p:nvSpPr>
        <p:spPr>
          <a:xfrm>
            <a:off x="512763" y="1166813"/>
            <a:ext cx="5567362" cy="3416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有一身雪白的绒毛，于是陆天就叫它“小白”。后来，爸爸妈妈也非常喜欢调皮又可爱的小白，小白成了陆天家里的一员。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000" b="1">
                <a:latin typeface="楷体" panose="02010609060101010101" pitchFamily="49" charset="-122"/>
                <a:ea typeface="楷体" panose="02010609060101010101" pitchFamily="49" charset="-122"/>
              </a:rPr>
              <a:t>    这就是爱心少年陆天和流浪狗小白的故事，你们喜欢吗？</a:t>
            </a:r>
            <a:endParaRPr lang="zh-CN" altLang="en-US" sz="30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2531" name="直接连接符 6"/>
          <p:cNvCxnSpPr>
            <a:cxnSpLocks noChangeShapeType="1"/>
          </p:cNvCxnSpPr>
          <p:nvPr/>
        </p:nvCxnSpPr>
        <p:spPr bwMode="auto">
          <a:xfrm>
            <a:off x="6399213" y="903288"/>
            <a:ext cx="0" cy="3997325"/>
          </a:xfrm>
          <a:prstGeom prst="line">
            <a:avLst/>
          </a:prstGeom>
          <a:noFill/>
          <a:ln w="25400" cap="rnd" algn="ctr">
            <a:solidFill>
              <a:srgbClr val="CC3300"/>
            </a:solidFill>
            <a:prstDash val="sysDot"/>
            <a:rou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"/>
          <p:cNvSpPr>
            <a:spLocks noChangeArrowheads="1"/>
          </p:cNvSpPr>
          <p:nvPr/>
        </p:nvSpPr>
        <p:spPr bwMode="auto">
          <a:xfrm>
            <a:off x="776288" y="1411288"/>
            <a:ext cx="7591425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回顾一下本单元三篇课文有什么特点？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3075" name="矩形 2"/>
          <p:cNvSpPr/>
          <p:nvPr/>
        </p:nvSpPr>
        <p:spPr>
          <a:xfrm>
            <a:off x="776288" y="2460625"/>
            <a:ext cx="7591425" cy="13255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>
                <a:solidFill>
                  <a:srgbClr val="0033CC"/>
                </a:solidFill>
                <a:latin typeface="宋体" panose="02010600030101010101" pitchFamily="2" charset="-122"/>
              </a:rPr>
              <a:t>    虚构、有鲜明的人物形象、有吸引人的情节、来源于生活。</a:t>
            </a:r>
            <a:endParaRPr lang="zh-CN" altLang="en-US" sz="3200" b="1">
              <a:solidFill>
                <a:srgbClr val="0033CC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"/>
          <p:cNvSpPr/>
          <p:nvPr/>
        </p:nvSpPr>
        <p:spPr>
          <a:xfrm>
            <a:off x="476250" y="1487488"/>
            <a:ext cx="8191500" cy="26527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小作者能把环境描写融入想象的故事情节之中，推动故事情节的发展，并且对主人公的心理活动刻画得丰富、生动，值得我们学习。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23555" name="矩形 4"/>
          <p:cNvSpPr>
            <a:spLocks noChangeArrowheads="1"/>
          </p:cNvSpPr>
          <p:nvPr/>
        </p:nvSpPr>
        <p:spPr bwMode="auto">
          <a:xfrm>
            <a:off x="476250" y="830263"/>
            <a:ext cx="15748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总评：</a:t>
            </a:r>
            <a:endParaRPr lang="en-US" altLang="zh-CN" sz="3600" b="1" dirty="0">
              <a:solidFill>
                <a:srgbClr val="D05F06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"/>
          <p:cNvSpPr>
            <a:spLocks noChangeArrowheads="1"/>
          </p:cNvSpPr>
          <p:nvPr/>
        </p:nvSpPr>
        <p:spPr bwMode="auto">
          <a:xfrm>
            <a:off x="885825" y="744538"/>
            <a:ext cx="1979613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>
            <a:spAutoFit/>
          </a:bodyPr>
          <a:lstStyle/>
          <a:p>
            <a:pPr eaLnBrk="0"/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</a:rPr>
              <a:t>习作互评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24579" name="矩形 3"/>
          <p:cNvSpPr>
            <a:spLocks noChangeArrowheads="1"/>
          </p:cNvSpPr>
          <p:nvPr/>
        </p:nvSpPr>
        <p:spPr bwMode="auto">
          <a:xfrm>
            <a:off x="3389313" y="1052513"/>
            <a:ext cx="2609850" cy="604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五星评价法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24580" name="表格 5"/>
          <p:cNvGraphicFramePr>
            <a:graphicFrameLocks noGrp="1"/>
          </p:cNvGraphicFramePr>
          <p:nvPr/>
        </p:nvGraphicFramePr>
        <p:xfrm>
          <a:off x="619125" y="1771650"/>
          <a:ext cx="8035925" cy="3083068"/>
        </p:xfrm>
        <a:graphic>
          <a:graphicData uri="http://schemas.openxmlformats.org/drawingml/2006/table">
            <a:tbl>
              <a:tblPr/>
              <a:tblGrid>
                <a:gridCol w="1574800"/>
                <a:gridCol w="1766888"/>
                <a:gridCol w="1550987"/>
                <a:gridCol w="1435100"/>
                <a:gridCol w="1708150"/>
              </a:tblGrid>
              <a:tr h="1182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书写</a:t>
                      </a:r>
                      <a:endParaRPr kumimoji="0" lang="en-US" altLang="zh-CN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认真</a:t>
                      </a: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字数</a:t>
                      </a:r>
                      <a:endParaRPr kumimoji="0" lang="en-US" altLang="zh-CN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达标</a:t>
                      </a: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故事是否完整</a:t>
                      </a: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方法</a:t>
                      </a:r>
                      <a:endParaRPr kumimoji="0" lang="en-US" altLang="zh-CN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合适</a:t>
                      </a: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情节是否吸引人</a:t>
                      </a: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29" marR="91429" marT="42410" marB="4241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</a:tbl>
          </a:graphicData>
        </a:graphic>
      </p:graphicFrame>
      <p:pic>
        <p:nvPicPr>
          <p:cNvPr id="24612" name="New picture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4100" y="11607800"/>
            <a:ext cx="31750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"/>
          <p:cNvSpPr/>
          <p:nvPr/>
        </p:nvSpPr>
        <p:spPr>
          <a:xfrm>
            <a:off x="401638" y="1784350"/>
            <a:ext cx="8410575" cy="2455863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本次习作的话题是“笔尖流出的故事”，要求我们发挥想象，创编生活故事。教材设计了三组环境和人物，让我们从中选择一组或自己创设一组，展开丰富的想象，创编故事。</a:t>
            </a:r>
            <a:endParaRPr lang="en-US" altLang="zh-CN" sz="3200" b="1" dirty="0">
              <a:latin typeface="宋体" panose="02010600030101010101" pitchFamily="2" charset="-122"/>
            </a:endParaRPr>
          </a:p>
        </p:txBody>
      </p:sp>
      <p:sp>
        <p:nvSpPr>
          <p:cNvPr id="6147" name="矩形 3"/>
          <p:cNvSpPr>
            <a:spLocks noChangeArrowheads="1"/>
          </p:cNvSpPr>
          <p:nvPr/>
        </p:nvSpPr>
        <p:spPr bwMode="auto">
          <a:xfrm>
            <a:off x="193675" y="809625"/>
            <a:ext cx="2786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[</a:t>
            </a:r>
            <a:r>
              <a:rPr lang="zh-CN" altLang="en-US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习作内容</a:t>
            </a:r>
            <a:r>
              <a:rPr lang="en-US" altLang="zh-CN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]</a:t>
            </a:r>
            <a:endParaRPr lang="zh-CN" altLang="en-US" sz="3600" b="1" dirty="0">
              <a:solidFill>
                <a:srgbClr val="D05F06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2"/>
          <p:cNvSpPr>
            <a:spLocks noChangeArrowheads="1"/>
          </p:cNvSpPr>
          <p:nvPr/>
        </p:nvSpPr>
        <p:spPr bwMode="auto">
          <a:xfrm>
            <a:off x="836613" y="1377950"/>
            <a:ext cx="7477125" cy="6604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第一步：明确要求，选好创作方向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7171" name="矩形 3"/>
          <p:cNvSpPr>
            <a:spLocks noChangeArrowheads="1"/>
          </p:cNvSpPr>
          <p:nvPr/>
        </p:nvSpPr>
        <p:spPr bwMode="auto">
          <a:xfrm>
            <a:off x="193675" y="809625"/>
            <a:ext cx="2786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en-US" altLang="zh-CN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[</a:t>
            </a:r>
            <a:r>
              <a:rPr lang="zh-CN" altLang="en-US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写法指导</a:t>
            </a:r>
            <a:r>
              <a:rPr lang="en-US" altLang="zh-CN" sz="3600" b="1" dirty="0">
                <a:solidFill>
                  <a:srgbClr val="D05F06"/>
                </a:solidFill>
                <a:latin typeface="宋体" panose="02010600030101010101" pitchFamily="2" charset="-122"/>
              </a:rPr>
              <a:t>]</a:t>
            </a:r>
            <a:endParaRPr lang="zh-CN" altLang="en-US" sz="3600" b="1" dirty="0">
              <a:solidFill>
                <a:srgbClr val="D05F06"/>
              </a:solidFill>
              <a:latin typeface="宋体" panose="02010600030101010101" pitchFamily="2" charset="-122"/>
            </a:endParaRPr>
          </a:p>
        </p:txBody>
      </p:sp>
      <p:sp>
        <p:nvSpPr>
          <p:cNvPr id="6148" name="矩形 3"/>
          <p:cNvSpPr>
            <a:spLocks noChangeArrowheads="1"/>
          </p:cNvSpPr>
          <p:nvPr/>
        </p:nvSpPr>
        <p:spPr bwMode="auto">
          <a:xfrm>
            <a:off x="836613" y="2038350"/>
            <a:ext cx="7948612" cy="26543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 dirty="0">
                <a:latin typeface="宋体" panose="02010600030101010101" pitchFamily="2" charset="-122"/>
              </a:rPr>
              <a:t>    关注教材中三点要求的层次：先抓住教材提供的主要人物形象，再围绕人物虚构情节，然后考虑故事发生的环境，也可以写一写人物的心理活动，以突出人物形象。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1"/>
          <p:cNvSpPr>
            <a:spLocks noChangeArrowheads="1"/>
          </p:cNvSpPr>
          <p:nvPr/>
        </p:nvSpPr>
        <p:spPr bwMode="auto">
          <a:xfrm>
            <a:off x="765175" y="1770063"/>
            <a:ext cx="7618413" cy="20859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  在明确要求后，联系自己的生活经验说说对哪一组材料更感兴趣，这组材料中有哪些信息能引发自己的想象。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表格 2"/>
          <p:cNvGraphicFramePr>
            <a:graphicFrameLocks noGrp="1"/>
          </p:cNvGraphicFramePr>
          <p:nvPr/>
        </p:nvGraphicFramePr>
        <p:xfrm>
          <a:off x="460375" y="798513"/>
          <a:ext cx="8272463" cy="4221547"/>
        </p:xfrm>
        <a:graphic>
          <a:graphicData uri="http://schemas.openxmlformats.org/drawingml/2006/table">
            <a:tbl>
              <a:tblPr/>
              <a:tblGrid>
                <a:gridCol w="1327150"/>
                <a:gridCol w="1695450"/>
                <a:gridCol w="2282825"/>
                <a:gridCol w="2967038"/>
              </a:tblGrid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材料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故事环境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故事中人物关系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自己能想到的故事情节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47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第一组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春日校园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师生三人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52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第二组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冬日街头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爱心少年与志愿者</a:t>
                      </a:r>
                      <a:endParaRPr kumimoji="0" lang="zh-CN" alt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09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第三组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月下村庄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兄弟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66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第四组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</a:pP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91443" marR="91443" marT="45753" marB="4575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226" name="矩形 4"/>
          <p:cNvSpPr>
            <a:spLocks noChangeArrowheads="1"/>
          </p:cNvSpPr>
          <p:nvPr/>
        </p:nvSpPr>
        <p:spPr bwMode="auto">
          <a:xfrm>
            <a:off x="6038850" y="1704975"/>
            <a:ext cx="2693988" cy="104616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>
                <a:latin typeface="宋体" panose="02010600030101010101" pitchFamily="2" charset="-122"/>
              </a:rPr>
              <a:t>1.</a:t>
            </a:r>
            <a:r>
              <a:rPr lang="zh-CN" altLang="en-US" b="1">
                <a:latin typeface="宋体" panose="02010600030101010101" pitchFamily="2" charset="-122"/>
              </a:rPr>
              <a:t>因淘气引发矛盾</a:t>
            </a:r>
            <a:endParaRPr lang="en-US" altLang="zh-CN" b="1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b="1">
                <a:latin typeface="宋体" panose="02010600030101010101" pitchFamily="2" charset="-122"/>
              </a:rPr>
              <a:t>2.</a:t>
            </a:r>
            <a:r>
              <a:rPr lang="zh-CN" altLang="en-US" b="1">
                <a:latin typeface="宋体" panose="02010600030101010101" pitchFamily="2" charset="-122"/>
              </a:rPr>
              <a:t>因误会引发矛盾</a:t>
            </a:r>
            <a:endParaRPr lang="en-US" altLang="zh-CN" b="1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b="1">
                <a:latin typeface="宋体" panose="02010600030101010101" pitchFamily="2" charset="-122"/>
              </a:rPr>
              <a:t>3.……</a:t>
            </a:r>
            <a:endParaRPr lang="zh-CN" altLang="en-US" b="1">
              <a:latin typeface="宋体" panose="02010600030101010101" pitchFamily="2" charset="-122"/>
            </a:endParaRPr>
          </a:p>
        </p:txBody>
      </p:sp>
      <p:sp>
        <p:nvSpPr>
          <p:cNvPr id="8227" name="矩形 5"/>
          <p:cNvSpPr>
            <a:spLocks noChangeArrowheads="1"/>
          </p:cNvSpPr>
          <p:nvPr/>
        </p:nvSpPr>
        <p:spPr bwMode="auto">
          <a:xfrm>
            <a:off x="6038850" y="2611438"/>
            <a:ext cx="2693988" cy="1089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>
                <a:latin typeface="宋体" panose="02010600030101010101" pitchFamily="2" charset="-122"/>
              </a:rPr>
              <a:t>1.</a:t>
            </a:r>
            <a:r>
              <a:rPr lang="zh-CN" altLang="en-US" b="1">
                <a:latin typeface="宋体" panose="02010600030101010101" pitchFamily="2" charset="-122"/>
              </a:rPr>
              <a:t>救助流浪狗</a:t>
            </a:r>
            <a:endParaRPr lang="en-US" altLang="zh-CN" b="1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b="1">
                <a:latin typeface="宋体" panose="02010600030101010101" pitchFamily="2" charset="-122"/>
              </a:rPr>
              <a:t>2.</a:t>
            </a:r>
            <a:r>
              <a:rPr lang="zh-CN" altLang="en-US" b="1">
                <a:latin typeface="宋体" panose="02010600030101010101" pitchFamily="2" charset="-122"/>
              </a:rPr>
              <a:t>帮助摔倒的老奶奶</a:t>
            </a:r>
            <a:endParaRPr lang="en-US" altLang="zh-CN" b="1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b="1">
                <a:latin typeface="宋体" panose="02010600030101010101" pitchFamily="2" charset="-122"/>
              </a:rPr>
              <a:t>3.……</a:t>
            </a:r>
            <a:endParaRPr lang="zh-CN" altLang="en-US" b="1">
              <a:latin typeface="宋体" panose="02010600030101010101" pitchFamily="2" charset="-122"/>
            </a:endParaRPr>
          </a:p>
        </p:txBody>
      </p:sp>
      <p:sp>
        <p:nvSpPr>
          <p:cNvPr id="8228" name="矩形 6"/>
          <p:cNvSpPr>
            <a:spLocks noChangeArrowheads="1"/>
          </p:cNvSpPr>
          <p:nvPr/>
        </p:nvSpPr>
        <p:spPr bwMode="auto">
          <a:xfrm>
            <a:off x="6038850" y="3584575"/>
            <a:ext cx="2693988" cy="7572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>
                <a:latin typeface="宋体" panose="02010600030101010101" pitchFamily="2" charset="-122"/>
              </a:rPr>
              <a:t>1.</a:t>
            </a:r>
            <a:r>
              <a:rPr lang="zh-CN" altLang="en-US" b="1">
                <a:latin typeface="宋体" panose="02010600030101010101" pitchFamily="2" charset="-122"/>
              </a:rPr>
              <a:t>讲述各自的生活趣事</a:t>
            </a:r>
            <a:endParaRPr lang="en-US" altLang="zh-CN" b="1">
              <a:latin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b="1">
                <a:latin typeface="宋体" panose="02010600030101010101" pitchFamily="2" charset="-122"/>
              </a:rPr>
              <a:t>2.……</a:t>
            </a:r>
            <a:endParaRPr lang="zh-CN" altLang="en-US" b="1">
              <a:latin typeface="宋体" panose="02010600030101010101" pitchFamily="2" charset="-122"/>
            </a:endParaRPr>
          </a:p>
        </p:txBody>
      </p:sp>
      <p:sp>
        <p:nvSpPr>
          <p:cNvPr id="8229" name="矩形 7"/>
          <p:cNvSpPr>
            <a:spLocks noChangeArrowheads="1"/>
          </p:cNvSpPr>
          <p:nvPr/>
        </p:nvSpPr>
        <p:spPr bwMode="auto">
          <a:xfrm>
            <a:off x="6038850" y="4491038"/>
            <a:ext cx="2693988" cy="381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>
                <a:latin typeface="宋体" panose="02010600030101010101" pitchFamily="2" charset="-122"/>
              </a:rPr>
              <a:t>……</a:t>
            </a:r>
            <a:endParaRPr lang="zh-CN" altLang="en-US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82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82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 fill="hold"/>
                                        <p:tgtEl>
                                          <p:spTgt spid="82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 fill="hold"/>
                                        <p:tgtEl>
                                          <p:spTgt spid="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 fill="hold"/>
                                        <p:tgtEl>
                                          <p:spTgt spid="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 fill="hold"/>
                                        <p:tgtEl>
                                          <p:spTgt spid="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 fill="hold"/>
                                        <p:tgtEl>
                                          <p:spTgt spid="8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 fill="hold"/>
                                        <p:tgtEl>
                                          <p:spTgt spid="8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 fill="hold"/>
                                        <p:tgtEl>
                                          <p:spTgt spid="8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1"/>
          <p:cNvSpPr/>
          <p:nvPr/>
        </p:nvSpPr>
        <p:spPr>
          <a:xfrm>
            <a:off x="769938" y="1020763"/>
            <a:ext cx="7604125" cy="6588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第二步：丰富情节，突出人物形象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9219" name="矩形 2"/>
          <p:cNvSpPr/>
          <p:nvPr/>
        </p:nvSpPr>
        <p:spPr>
          <a:xfrm>
            <a:off x="769938" y="1755775"/>
            <a:ext cx="7604125" cy="27511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  在明确自己习作方向的基础上，回顾本组课文通过情节塑造人物形象的方法。迁移练习用起因、发展和结果，来丰富自己构想的情节内容，列出提纲。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0025" y="1127125"/>
            <a:ext cx="8769350" cy="32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/>
          <p:nvPr/>
        </p:nvSpPr>
        <p:spPr>
          <a:xfrm>
            <a:off x="763588" y="809625"/>
            <a:ext cx="7604125" cy="660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第三步：尝试环境描写和人物心理描写</a:t>
            </a:r>
            <a:endParaRPr lang="zh-CN" altLang="en-US" sz="3200" b="1" dirty="0">
              <a:latin typeface="宋体" panose="02010600030101010101" pitchFamily="2" charset="-122"/>
            </a:endParaRPr>
          </a:p>
        </p:txBody>
      </p:sp>
      <p:sp>
        <p:nvSpPr>
          <p:cNvPr id="11267" name="矩形 2"/>
          <p:cNvSpPr/>
          <p:nvPr/>
        </p:nvSpPr>
        <p:spPr>
          <a:xfrm>
            <a:off x="763588" y="1544638"/>
            <a:ext cx="7604125" cy="3416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35000"/>
              </a:lnSpc>
            </a:pPr>
            <a:r>
              <a:rPr lang="zh-CN" altLang="en-US" sz="3200" b="1">
                <a:latin typeface="宋体" panose="02010600030101010101" pitchFamily="2" charset="-122"/>
              </a:rPr>
              <a:t>    比如，丁香花开满校园，可在首、中、尾进行点缀呼应，用花香来比喻人物之间美好的情感；冬日黄昏街头，来来往往的行人与陆天的爱心行为形成对比，陆天的爱给寒冬带来一丝温暖；月光下的村庄里，</a:t>
            </a:r>
            <a:endParaRPr lang="zh-CN" altLang="en-US" sz="3200" b="1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宋-黑-T-A">
      <a:majorFont>
        <a:latin typeface="Times New Roman"/>
        <a:ea typeface="黑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1689</Words>
  <Application>WPS 演示</Application>
  <PresentationFormat>全屏显示(16:9)</PresentationFormat>
  <Paragraphs>127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黑体</vt:lpstr>
      <vt:lpstr>楷体</vt:lpstr>
      <vt:lpstr>Calibri</vt:lpstr>
      <vt:lpstr>等线 Light</vt:lpstr>
      <vt:lpstr>微软雅黑</vt:lpstr>
      <vt:lpstr>Arial Unicode MS</vt:lpstr>
      <vt:lpstr>等线</vt:lpstr>
      <vt:lpstr>Arial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2021-05-29T13:51:00Z</cp:lastPrinted>
  <dcterms:created xsi:type="dcterms:W3CDTF">2021-05-29T13:51:00Z</dcterms:created>
  <dcterms:modified xsi:type="dcterms:W3CDTF">2023-10-26T02:41:34Z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D53BE121BE114AB3B599FE7C4802836D_12</vt:lpwstr>
  </property>
  <property fmtid="{D5CDD505-2E9C-101B-9397-08002B2CF9AE}" pid="3" name="KSOProductBuildVer">
    <vt:lpwstr>2052-12.1.0.15712</vt:lpwstr>
  </property>
</Properties>
</file>