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5"/>
  </p:handoutMasterIdLst>
  <p:sldIdLst>
    <p:sldId id="476" r:id="rId3"/>
    <p:sldId id="474" r:id="rId5"/>
    <p:sldId id="475" r:id="rId6"/>
    <p:sldId id="484" r:id="rId7"/>
    <p:sldId id="494" r:id="rId8"/>
    <p:sldId id="495" r:id="rId9"/>
    <p:sldId id="498" r:id="rId10"/>
    <p:sldId id="499" r:id="rId11"/>
    <p:sldId id="500" r:id="rId12"/>
    <p:sldId id="501" r:id="rId13"/>
    <p:sldId id="482" r:id="rId14"/>
  </p:sldIdLst>
  <p:sldSz cx="9144000" cy="5143500" type="screen16x9"/>
  <p:notesSz cx="6858000" cy="9144000"/>
  <p:custDataLst>
    <p:tags r:id="rId19"/>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79" userDrawn="1">
          <p15:clr>
            <a:srgbClr val="A4A3A4"/>
          </p15:clr>
        </p15:guide>
        <p15:guide id="2" orient="horz" pos="2150" userDrawn="1">
          <p15:clr>
            <a:srgbClr val="A4A3A4"/>
          </p15:clr>
        </p15:guide>
        <p15:guide id="3" pos="140" userDrawn="1">
          <p15:clr>
            <a:srgbClr val="A4A3A4"/>
          </p15:clr>
        </p15:guide>
        <p15:guide id="4" pos="189" userDrawn="1">
          <p15:clr>
            <a:srgbClr val="A4A3A4"/>
          </p15:clr>
        </p15:guide>
        <p15:guide id="5" pos="23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7C6D"/>
    <a:srgbClr val="F56161"/>
    <a:srgbClr val="E37373"/>
    <a:srgbClr val="CE8C89"/>
    <a:srgbClr val="FDFFF7"/>
    <a:srgbClr val="DC907B"/>
    <a:srgbClr val="E86F6F"/>
    <a:srgbClr val="E48072"/>
    <a:srgbClr val="F06767"/>
    <a:srgbClr val="CA8C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6" autoAdjust="0"/>
    <p:restoredTop sz="94660"/>
  </p:normalViewPr>
  <p:slideViewPr>
    <p:cSldViewPr snapToGrid="0" showGuides="1">
      <p:cViewPr varScale="1">
        <p:scale>
          <a:sx n="106" d="100"/>
          <a:sy n="106" d="100"/>
        </p:scale>
        <p:origin x="-102" y="-702"/>
      </p:cViewPr>
      <p:guideLst>
        <p:guide orient="horz" pos="879"/>
        <p:guide orient="horz" pos="2150"/>
        <p:guide pos="140"/>
        <p:guide pos="189"/>
        <p:guide pos="2387"/>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gs" Target="tags/tag7.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handoutMaster" Target="handoutMasters/handoutMaster1.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64CCA6-6EA6-4EEA-A4EB-59FEDC1331C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6A43CB-8CD8-481B-826F-9EA9627E8B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704805-93DF-4705-8899-8C802267297F}"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C2A499-BA2D-4B14-A23E-F832C66777E9}" type="slidenum">
              <a:rPr lang="zh-CN" altLang="en-US" smtClean="0"/>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endParaRPr lang="en-US" altLang="zh-CN" sz="100" dirty="0">
              <a:solidFill>
                <a:schemeClr val="bg1"/>
              </a:solidFill>
            </a:endParaRP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endParaRPr lang="en-US" altLang="zh-CN" sz="100" dirty="0">
              <a:solidFill>
                <a:schemeClr val="bg1"/>
              </a:solidFill>
            </a:endParaRP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endParaRPr lang="en-US" altLang="zh-CN" sz="100" dirty="0">
              <a:solidFill>
                <a:schemeClr val="bg1"/>
              </a:solidFill>
            </a:endParaRP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endParaRPr lang="en-US" altLang="zh-CN" sz="100" dirty="0">
              <a:solidFill>
                <a:schemeClr val="bg1"/>
              </a:solidFill>
            </a:endParaRP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endParaRPr lang="en-US" altLang="zh-CN" sz="100" dirty="0">
              <a:solidFill>
                <a:schemeClr val="bg1"/>
              </a:solidFill>
            </a:endParaRP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endParaRPr lang="en-US" altLang="zh-CN" sz="100" dirty="0">
              <a:solidFill>
                <a:schemeClr val="bg1"/>
              </a:solidFill>
            </a:endParaRP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endParaRPr lang="en-US" altLang="zh-CN" sz="100" dirty="0">
              <a:solidFill>
                <a:schemeClr val="bg1"/>
              </a:solidFill>
            </a:endParaRP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endParaRPr lang="en-US" altLang="zh-CN" sz="100" dirty="0">
              <a:solidFill>
                <a:schemeClr val="bg1"/>
              </a:solidFill>
            </a:endParaRP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endParaRPr lang="en-US" altLang="zh-CN" sz="100" dirty="0">
              <a:solidFill>
                <a:schemeClr val="bg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2E27A3B4-6327-49BD-B120-AEA8F9AD7D72}"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CEFF5F00-4B84-4A38-A07B-E8D9D989279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9" Type="http://schemas.openxmlformats.org/officeDocument/2006/relationships/vmlDrawing" Target="../drawings/vmlDrawing1.vml"/><Relationship Id="rId8" Type="http://schemas.openxmlformats.org/officeDocument/2006/relationships/slideLayout" Target="../slideLayouts/slideLayout1.xml"/><Relationship Id="rId7" Type="http://schemas.openxmlformats.org/officeDocument/2006/relationships/tags" Target="../tags/tag5.xml"/><Relationship Id="rId6" Type="http://schemas.openxmlformats.org/officeDocument/2006/relationships/image" Target="../media/image3.jpeg"/><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image" Target="../media/image2.wmf"/><Relationship Id="rId2" Type="http://schemas.openxmlformats.org/officeDocument/2006/relationships/oleObject" Target="../embeddings/oleObject1.bin"/><Relationship Id="rId10" Type="http://schemas.openxmlformats.org/officeDocument/2006/relationships/notesSlide" Target="../notesSlides/notesSlide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jpe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jpe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39680913acc9dfdd621923562e626998"/>
          <p:cNvPicPr>
            <a:picLocks noChangeAspect="1"/>
          </p:cNvPicPr>
          <p:nvPr/>
        </p:nvPicPr>
        <p:blipFill>
          <a:blip r:embed="rId1" cstate="email"/>
          <a:stretch>
            <a:fillRect/>
          </a:stretch>
        </p:blipFill>
        <p:spPr>
          <a:xfrm>
            <a:off x="0" y="0"/>
            <a:ext cx="9144000" cy="5143737"/>
          </a:xfrm>
          <a:prstGeom prst="rect">
            <a:avLst/>
          </a:prstGeom>
        </p:spPr>
      </p:pic>
      <p:sp>
        <p:nvSpPr>
          <p:cNvPr id="2" name="文本框 1"/>
          <p:cNvSpPr txBox="1"/>
          <p:nvPr/>
        </p:nvSpPr>
        <p:spPr>
          <a:xfrm>
            <a:off x="2546747" y="1430952"/>
            <a:ext cx="4100036" cy="1331134"/>
          </a:xfrm>
          <a:prstGeom prst="rect">
            <a:avLst/>
          </a:prstGeom>
          <a:noFill/>
        </p:spPr>
        <p:txBody>
          <a:bodyPr wrap="square" lIns="68580" tIns="34290" rIns="68580" bIns="34290" rtlCol="0">
            <a:spAutoFit/>
          </a:bodyPr>
          <a:lstStyle/>
          <a:p>
            <a:pPr algn="ctr"/>
            <a:r>
              <a:rPr lang="zh-CN" altLang="en-US" sz="41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习作例</a:t>
            </a:r>
            <a:r>
              <a:rPr lang="zh-CN" altLang="en-US" sz="41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rPr>
              <a:t>文</a:t>
            </a:r>
            <a:endParaRPr lang="en-US" altLang="zh-CN" sz="41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cs typeface="楷体" panose="02010609060101010101" charset="-122"/>
            </a:endParaRPr>
          </a:p>
          <a:p>
            <a:pPr algn="ctr"/>
            <a:r>
              <a:rPr lang="zh-CN" altLang="en-US" sz="4100" b="1" dirty="0">
                <a:solidFill>
                  <a:schemeClr val="bg1"/>
                </a:solidFill>
                <a:latin typeface="+mn-ea"/>
                <a:cs typeface="+mn-ea"/>
                <a:sym typeface="+mn-ea"/>
              </a:rPr>
              <a:t>爸爸的计划 小站</a:t>
            </a:r>
            <a:endParaRPr lang="zh-CN" altLang="en-US" sz="4100" b="1" dirty="0">
              <a:solidFill>
                <a:schemeClr val="bg1"/>
              </a:solidFill>
              <a:latin typeface="+mn-ea"/>
              <a:cs typeface="+mn-ea"/>
              <a:sym typeface="+mn-ea"/>
            </a:endParaRPr>
          </a:p>
        </p:txBody>
      </p:sp>
      <p:sp>
        <p:nvSpPr>
          <p:cNvPr id="11" name="矩形 10"/>
          <p:cNvSpPr/>
          <p:nvPr/>
        </p:nvSpPr>
        <p:spPr>
          <a:xfrm>
            <a:off x="332423" y="194310"/>
            <a:ext cx="8549164" cy="4632960"/>
          </a:xfrm>
          <a:prstGeom prst="rect">
            <a:avLst/>
          </a:prstGeom>
          <a:noFill/>
          <a:ln w="34925">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ustDataLst>
      <p:tags r:id="rId2"/>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0563" y="442437"/>
            <a:ext cx="3098006" cy="230981"/>
          </a:xfrm>
          <a:prstGeom prst="rect">
            <a:avLst/>
          </a:prstGeom>
          <a:noFill/>
          <a:ln w="22225">
            <a:solidFill>
              <a:srgbClr val="E3737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descr="457f2f15e3ae32d4c777695c3f64e230"/>
          <p:cNvPicPr>
            <a:picLocks noChangeAspect="1"/>
          </p:cNvPicPr>
          <p:nvPr/>
        </p:nvPicPr>
        <p:blipFill>
          <a:blip r:embed="rId1" cstate="email"/>
          <a:stretch>
            <a:fillRect/>
          </a:stretch>
        </p:blipFill>
        <p:spPr>
          <a:xfrm>
            <a:off x="335281" y="266700"/>
            <a:ext cx="581501" cy="583883"/>
          </a:xfrm>
          <a:prstGeom prst="rect">
            <a:avLst/>
          </a:prstGeom>
        </p:spPr>
      </p:pic>
      <p:sp>
        <p:nvSpPr>
          <p:cNvPr id="11" name="文本框 10"/>
          <p:cNvSpPr txBox="1"/>
          <p:nvPr/>
        </p:nvSpPr>
        <p:spPr>
          <a:xfrm>
            <a:off x="856774" y="416719"/>
            <a:ext cx="2356485" cy="299085"/>
          </a:xfrm>
          <a:prstGeom prst="rect">
            <a:avLst/>
          </a:prstGeom>
          <a:noFill/>
        </p:spPr>
        <p:txBody>
          <a:bodyPr wrap="square" lIns="68580" tIns="34290" rIns="68580" bIns="34290" rtlCol="0">
            <a:spAutoFit/>
          </a:bodyPr>
          <a:lstStyle/>
          <a:p>
            <a:pPr>
              <a:tabLst>
                <a:tab pos="66675" algn="l"/>
              </a:tabLst>
            </a:pPr>
            <a:r>
              <a:rPr lang="zh-CN" altLang="en-US" sz="1500" b="1">
                <a:solidFill>
                  <a:srgbClr val="E37373"/>
                </a:solidFill>
                <a:latin typeface="宋体" panose="02010600030101010101" pitchFamily="2" charset="-122"/>
                <a:ea typeface="宋体" panose="02010600030101010101" pitchFamily="2" charset="-122"/>
                <a:sym typeface="+mn-ea"/>
              </a:rPr>
              <a:t>学习习作例文——《小站》</a:t>
            </a:r>
            <a:endParaRPr lang="zh-CN" altLang="en-US" sz="1500" b="1">
              <a:solidFill>
                <a:srgbClr val="E37373"/>
              </a:solidFill>
              <a:latin typeface="宋体" panose="02010600030101010101" pitchFamily="2" charset="-122"/>
              <a:ea typeface="宋体" panose="02010600030101010101" pitchFamily="2" charset="-122"/>
              <a:sym typeface="+mn-ea"/>
            </a:endParaRPr>
          </a:p>
        </p:txBody>
      </p:sp>
      <p:sp>
        <p:nvSpPr>
          <p:cNvPr id="7" name="文本框 6"/>
          <p:cNvSpPr txBox="1"/>
          <p:nvPr/>
        </p:nvSpPr>
        <p:spPr>
          <a:xfrm>
            <a:off x="307181" y="1485901"/>
            <a:ext cx="4066223" cy="909480"/>
          </a:xfrm>
          <a:prstGeom prst="rect">
            <a:avLst/>
          </a:prstGeom>
          <a:noFill/>
        </p:spPr>
        <p:txBody>
          <a:bodyPr wrap="square" lIns="68580" tIns="34290" rIns="68580" bIns="34290" rtlCol="0">
            <a:spAutoFit/>
          </a:bodyPr>
          <a:lstStyle/>
          <a:p>
            <a:pPr>
              <a:lnSpc>
                <a:spcPct val="130000"/>
              </a:lnSpc>
            </a:pPr>
            <a:r>
              <a:rPr sz="2100" b="1" dirty="0" err="1">
                <a:latin typeface="楷体" panose="02010609060101010101" charset="-122"/>
                <a:ea typeface="楷体" panose="02010609060101010101" charset="-122"/>
                <a:sym typeface="+mn-ea"/>
              </a:rPr>
              <a:t>修喷水池，给乘客一个美的环境</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p:txBody>
      </p:sp>
      <p:grpSp>
        <p:nvGrpSpPr>
          <p:cNvPr id="4" name="组合 3"/>
          <p:cNvGrpSpPr/>
          <p:nvPr/>
        </p:nvGrpSpPr>
        <p:grpSpPr>
          <a:xfrm>
            <a:off x="319564" y="904874"/>
            <a:ext cx="3123724" cy="498634"/>
            <a:chOff x="509" y="2068"/>
            <a:chExt cx="6559" cy="1047"/>
          </a:xfrm>
        </p:grpSpPr>
        <p:sp>
          <p:nvSpPr>
            <p:cNvPr id="5" name="文本框 4"/>
            <p:cNvSpPr txBox="1"/>
            <p:nvPr/>
          </p:nvSpPr>
          <p:spPr>
            <a:xfrm>
              <a:off x="509" y="2068"/>
              <a:ext cx="6370" cy="1047"/>
            </a:xfrm>
            <a:prstGeom prst="rect">
              <a:avLst/>
            </a:prstGeom>
            <a:noFill/>
          </p:spPr>
          <p:txBody>
            <a:bodyPr wrap="square" rtlCol="0">
              <a:spAutoFit/>
            </a:bodyPr>
            <a:lstStyle/>
            <a:p>
              <a:pPr algn="l">
                <a:lnSpc>
                  <a:spcPct val="110000"/>
                </a:lnSpc>
              </a:pPr>
              <a:r>
                <a:rPr lang="zh-CN" altLang="en-US" sz="2400" b="1" dirty="0">
                  <a:latin typeface="+mn-ea"/>
                  <a:cs typeface="+mn-ea"/>
                  <a:sym typeface="+mn-ea"/>
                </a:rPr>
                <a:t>你从中感受到了什么？</a:t>
              </a:r>
              <a:endParaRPr lang="zh-CN" altLang="en-US" sz="2400" b="1" dirty="0">
                <a:latin typeface="+mn-ea"/>
                <a:cs typeface="+mn-ea"/>
                <a:sym typeface="+mn-ea"/>
              </a:endParaRPr>
            </a:p>
          </p:txBody>
        </p:sp>
        <p:sp>
          <p:nvSpPr>
            <p:cNvPr id="28" name="圆角矩形 27"/>
            <p:cNvSpPr/>
            <p:nvPr/>
          </p:nvSpPr>
          <p:spPr>
            <a:xfrm flipV="1">
              <a:off x="670" y="2986"/>
              <a:ext cx="6398" cy="113"/>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328137" y="3581877"/>
            <a:ext cx="8183852" cy="807244"/>
          </a:xfrm>
          <a:prstGeom prst="rect">
            <a:avLst/>
          </a:prstGeom>
          <a:noFill/>
        </p:spPr>
        <p:txBody>
          <a:bodyPr wrap="square" lIns="68580" tIns="34290" rIns="68580" bIns="34290" rtlCol="0">
            <a:spAutoFit/>
          </a:bodyPr>
          <a:lstStyle/>
          <a:p>
            <a:pPr>
              <a:lnSpc>
                <a:spcPct val="100000"/>
              </a:lnSpc>
            </a:pPr>
            <a:r>
              <a:rPr sz="2400" b="1" dirty="0">
                <a:solidFill>
                  <a:srgbClr val="FF0000"/>
                </a:solidFill>
                <a:latin typeface="楷体" panose="02010609060101010101" charset="-122"/>
                <a:ea typeface="楷体" panose="02010609060101010101" charset="-122"/>
                <a:sym typeface="+mn-ea"/>
              </a:rPr>
              <a:t>从中感受到小站工作人员全心全意为旅客服务的一片深情。</a:t>
            </a:r>
            <a:endParaRPr sz="2400" b="1" dirty="0">
              <a:solidFill>
                <a:srgbClr val="FF0000"/>
              </a:solidFill>
              <a:latin typeface="楷体" panose="02010609060101010101" charset="-122"/>
              <a:ea typeface="楷体" panose="02010609060101010101" charset="-122"/>
              <a:sym typeface="+mn-ea"/>
            </a:endParaRPr>
          </a:p>
          <a:p>
            <a:pPr>
              <a:lnSpc>
                <a:spcPct val="100000"/>
              </a:lnSpc>
            </a:pPr>
            <a:r>
              <a:rPr sz="2400" b="1" dirty="0">
                <a:solidFill>
                  <a:srgbClr val="FF0000"/>
                </a:solidFill>
                <a:latin typeface="楷体" panose="02010609060101010101" charset="-122"/>
                <a:ea typeface="楷体" panose="02010609060101010101" charset="-122"/>
                <a:sym typeface="+mn-ea"/>
              </a:rPr>
              <a:t>就这样一步一步把例文的中心意思表达出来了。</a:t>
            </a:r>
            <a:endParaRPr sz="2400" b="1" dirty="0">
              <a:solidFill>
                <a:srgbClr val="FF0000"/>
              </a:solidFill>
              <a:latin typeface="楷体" panose="02010609060101010101" charset="-122"/>
              <a:ea typeface="楷体" panose="02010609060101010101" charset="-122"/>
              <a:sym typeface="+mn-ea"/>
            </a:endParaRPr>
          </a:p>
        </p:txBody>
      </p:sp>
      <p:sp>
        <p:nvSpPr>
          <p:cNvPr id="8" name="文本框 7"/>
          <p:cNvSpPr txBox="1"/>
          <p:nvPr/>
        </p:nvSpPr>
        <p:spPr>
          <a:xfrm>
            <a:off x="307181" y="1945958"/>
            <a:ext cx="7577138" cy="779145"/>
          </a:xfrm>
          <a:prstGeom prst="rect">
            <a:avLst/>
          </a:prstGeom>
          <a:noFill/>
        </p:spPr>
        <p:txBody>
          <a:bodyPr wrap="square" lIns="68580" tIns="34290" rIns="68580" bIns="34290" rtlCol="0">
            <a:spAutoFit/>
          </a:bodyPr>
          <a:lstStyle/>
          <a:p>
            <a:pPr>
              <a:lnSpc>
                <a:spcPct val="110000"/>
              </a:lnSpc>
            </a:pPr>
            <a:r>
              <a:rPr sz="2100" b="1">
                <a:latin typeface="楷体" panose="02010609060101010101" charset="-122"/>
                <a:ea typeface="楷体" panose="02010609060101010101" charset="-122"/>
                <a:sym typeface="+mn-ea"/>
              </a:rPr>
              <a:t>张贴红榜、宣传画，既说明工作人员责任心强，又说明对乘客安全、卫生方面的关心；</a:t>
            </a:r>
            <a:endParaRPr sz="2100" b="1">
              <a:latin typeface="楷体" panose="02010609060101010101" charset="-122"/>
              <a:ea typeface="楷体" panose="02010609060101010101" charset="-122"/>
              <a:sym typeface="+mn-ea"/>
            </a:endParaRPr>
          </a:p>
        </p:txBody>
      </p:sp>
      <p:sp>
        <p:nvSpPr>
          <p:cNvPr id="9" name="文本框 8"/>
          <p:cNvSpPr txBox="1"/>
          <p:nvPr/>
        </p:nvSpPr>
        <p:spPr>
          <a:xfrm>
            <a:off x="302419" y="2697004"/>
            <a:ext cx="7760494" cy="714851"/>
          </a:xfrm>
          <a:prstGeom prst="rect">
            <a:avLst/>
          </a:prstGeom>
          <a:noFill/>
        </p:spPr>
        <p:txBody>
          <a:bodyPr wrap="square" lIns="68580" tIns="34290" rIns="68580" bIns="34290" rtlCol="0">
            <a:spAutoFit/>
          </a:bodyPr>
          <a:lstStyle/>
          <a:p>
            <a:pPr>
              <a:lnSpc>
                <a:spcPct val="100000"/>
              </a:lnSpc>
            </a:pPr>
            <a:r>
              <a:rPr sz="2100" b="1">
                <a:latin typeface="楷体" panose="02010609060101010101" charset="-122"/>
                <a:ea typeface="楷体" panose="02010609060101010101" charset="-122"/>
                <a:sym typeface="+mn-ea"/>
              </a:rPr>
              <a:t>公布当日新闻，不仅说明工作人员身居山坳仍然关心国家大事，而且为旅客及时了解国家大事提供了方便。</a:t>
            </a:r>
            <a:endParaRPr sz="2100" b="1">
              <a:latin typeface="楷体" panose="02010609060101010101" charset="-122"/>
              <a:ea typeface="楷体" panose="02010609060101010101" charset="-122"/>
              <a:sym typeface="+mn-ea"/>
            </a:endParaRPr>
          </a:p>
        </p:txBody>
      </p:sp>
      <p:sp>
        <p:nvSpPr>
          <p:cNvPr id="18" name="椭圆 17"/>
          <p:cNvSpPr/>
          <p:nvPr/>
        </p:nvSpPr>
        <p:spPr>
          <a:xfrm flipV="1">
            <a:off x="225266" y="1691640"/>
            <a:ext cx="77153" cy="7715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0000"/>
              </a:solidFill>
            </a:endParaRPr>
          </a:p>
        </p:txBody>
      </p:sp>
      <p:sp>
        <p:nvSpPr>
          <p:cNvPr id="10" name="椭圆 9"/>
          <p:cNvSpPr/>
          <p:nvPr/>
        </p:nvSpPr>
        <p:spPr>
          <a:xfrm rot="180000" flipV="1">
            <a:off x="223361" y="2111216"/>
            <a:ext cx="77153" cy="7715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0000"/>
              </a:solidFill>
            </a:endParaRPr>
          </a:p>
        </p:txBody>
      </p:sp>
      <p:sp>
        <p:nvSpPr>
          <p:cNvPr id="12" name="椭圆 11"/>
          <p:cNvSpPr/>
          <p:nvPr/>
        </p:nvSpPr>
        <p:spPr>
          <a:xfrm rot="180000" flipV="1">
            <a:off x="223361" y="2847499"/>
            <a:ext cx="77153" cy="77153"/>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0000"/>
              </a:solidFill>
            </a:endParaRPr>
          </a:p>
        </p:txBody>
      </p:sp>
      <p:pic>
        <p:nvPicPr>
          <p:cNvPr id="13" name="图片 12" descr="3dac71ec83c4e9c265bf7e29b422ad3d"/>
          <p:cNvPicPr>
            <a:picLocks noChangeAspect="1"/>
          </p:cNvPicPr>
          <p:nvPr/>
        </p:nvPicPr>
        <p:blipFill>
          <a:blip r:embed="rId2" cstate="email"/>
          <a:stretch>
            <a:fillRect/>
          </a:stretch>
        </p:blipFill>
        <p:spPr>
          <a:xfrm rot="19980000">
            <a:off x="7678103" y="555308"/>
            <a:ext cx="846296" cy="98059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linds(horizontal)">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P spid="9" grpId="0"/>
      <p:bldP spid="18" grpId="0" animBg="1"/>
      <p:bldP spid="10"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778193" y="542449"/>
            <a:ext cx="1732121" cy="522446"/>
          </a:xfrm>
        </p:spPr>
        <p:txBody>
          <a:bodyPr>
            <a:noAutofit/>
          </a:bodyPr>
          <a:lstStyle/>
          <a:p>
            <a:r>
              <a:rPr lang="zh-CN" altLang="en-US" sz="3000" dirty="0">
                <a:solidFill>
                  <a:schemeClr val="tx2">
                    <a:lumMod val="50000"/>
                  </a:schemeClr>
                </a:solidFill>
                <a:latin typeface="楷体" panose="02010609060101010101" charset="-122"/>
                <a:ea typeface="楷体" panose="02010609060101010101" charset="-122"/>
              </a:rPr>
              <a:t>课堂小结</a:t>
            </a:r>
            <a:endParaRPr lang="zh-CN" altLang="en-US" sz="3000" dirty="0">
              <a:solidFill>
                <a:schemeClr val="tx2">
                  <a:lumMod val="50000"/>
                </a:schemeClr>
              </a:solidFill>
              <a:latin typeface="楷体" panose="02010609060101010101" charset="-122"/>
              <a:ea typeface="楷体" panose="02010609060101010101" charset="-122"/>
            </a:endParaRPr>
          </a:p>
        </p:txBody>
      </p:sp>
      <p:pic>
        <p:nvPicPr>
          <p:cNvPr id="6" name="图片 5" descr="e8b24d3b17f6846f0484be95927f3e8a"/>
          <p:cNvPicPr>
            <a:picLocks noChangeAspect="1"/>
          </p:cNvPicPr>
          <p:nvPr/>
        </p:nvPicPr>
        <p:blipFill>
          <a:blip r:embed="rId2" cstate="email">
            <a:clrChange>
              <a:clrFrom>
                <a:srgbClr val="F6F6F6">
                  <a:alpha val="100000"/>
                </a:srgbClr>
              </a:clrFrom>
              <a:clrTo>
                <a:srgbClr val="F6F6F6">
                  <a:alpha val="100000"/>
                  <a:alpha val="0"/>
                </a:srgbClr>
              </a:clrTo>
            </a:clrChange>
          </a:blip>
          <a:stretch>
            <a:fillRect/>
          </a:stretch>
        </p:blipFill>
        <p:spPr>
          <a:xfrm>
            <a:off x="0" y="177165"/>
            <a:ext cx="1064419" cy="1066800"/>
          </a:xfrm>
          <a:prstGeom prst="rect">
            <a:avLst/>
          </a:prstGeom>
        </p:spPr>
      </p:pic>
      <p:pic>
        <p:nvPicPr>
          <p:cNvPr id="25" name="图片 24" descr="5627275244409090409cde2705ba5759"/>
          <p:cNvPicPr>
            <a:picLocks noChangeAspect="1"/>
          </p:cNvPicPr>
          <p:nvPr/>
        </p:nvPicPr>
        <p:blipFill>
          <a:blip r:embed="rId3" cstate="email"/>
          <a:stretch>
            <a:fillRect/>
          </a:stretch>
        </p:blipFill>
        <p:spPr>
          <a:xfrm rot="1080000">
            <a:off x="654844" y="130969"/>
            <a:ext cx="362426" cy="364331"/>
          </a:xfrm>
          <a:prstGeom prst="rect">
            <a:avLst/>
          </a:prstGeom>
        </p:spPr>
      </p:pic>
      <p:cxnSp>
        <p:nvCxnSpPr>
          <p:cNvPr id="7" name="直接连接符 6"/>
          <p:cNvCxnSpPr/>
          <p:nvPr/>
        </p:nvCxnSpPr>
        <p:spPr>
          <a:xfrm>
            <a:off x="848202" y="1009650"/>
            <a:ext cx="1607344" cy="0"/>
          </a:xfrm>
          <a:prstGeom prst="line">
            <a:avLst/>
          </a:prstGeom>
          <a:ln w="31750">
            <a:solidFill>
              <a:srgbClr val="E37373"/>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909162" y="1292542"/>
            <a:ext cx="2356961" cy="576263"/>
          </a:xfrm>
          <a:prstGeom prst="rect">
            <a:avLst/>
          </a:prstGeom>
          <a:noFill/>
        </p:spPr>
        <p:txBody>
          <a:bodyPr wrap="square" lIns="68580" tIns="34290" rIns="68580" bIns="34290" rtlCol="0">
            <a:spAutoFit/>
          </a:bodyPr>
          <a:lstStyle/>
          <a:p>
            <a:pPr algn="ctr">
              <a:lnSpc>
                <a:spcPct val="110000"/>
              </a:lnSpc>
            </a:pPr>
            <a:r>
              <a:rPr lang="zh-CN" altLang="en-US" sz="3000" b="1" dirty="0">
                <a:latin typeface="+mn-ea"/>
                <a:cs typeface="+mn-ea"/>
                <a:sym typeface="+mn-ea"/>
              </a:rPr>
              <a:t>爸爸的计划  </a:t>
            </a:r>
            <a:endParaRPr lang="zh-CN" altLang="en-US" sz="3000" b="1" dirty="0">
              <a:latin typeface="+mn-ea"/>
              <a:cs typeface="+mn-ea"/>
              <a:sym typeface="+mn-ea"/>
            </a:endParaRPr>
          </a:p>
        </p:txBody>
      </p:sp>
      <p:grpSp>
        <p:nvGrpSpPr>
          <p:cNvPr id="10" name="组合 9"/>
          <p:cNvGrpSpPr/>
          <p:nvPr/>
        </p:nvGrpSpPr>
        <p:grpSpPr>
          <a:xfrm>
            <a:off x="96441" y="1963103"/>
            <a:ext cx="3982403" cy="2031683"/>
            <a:chOff x="667" y="4122"/>
            <a:chExt cx="8362" cy="4266"/>
          </a:xfrm>
        </p:grpSpPr>
        <p:sp>
          <p:nvSpPr>
            <p:cNvPr id="16" name="右大括号 15"/>
            <p:cNvSpPr/>
            <p:nvPr/>
          </p:nvSpPr>
          <p:spPr>
            <a:xfrm flipH="1">
              <a:off x="3839" y="4730"/>
              <a:ext cx="340" cy="3020"/>
            </a:xfrm>
            <a:prstGeom prst="rightBrace">
              <a:avLst/>
            </a:prstGeom>
            <a:ln w="28575">
              <a:solidFill>
                <a:srgbClr val="E3737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 name="文本框 2"/>
            <p:cNvSpPr txBox="1"/>
            <p:nvPr/>
          </p:nvSpPr>
          <p:spPr>
            <a:xfrm>
              <a:off x="667" y="5601"/>
              <a:ext cx="3296" cy="1328"/>
            </a:xfrm>
            <a:prstGeom prst="rect">
              <a:avLst/>
            </a:prstGeom>
            <a:noFill/>
          </p:spPr>
          <p:txBody>
            <a:bodyPr wrap="square" rtlCol="0">
              <a:spAutoFit/>
            </a:bodyPr>
            <a:lstStyle/>
            <a:p>
              <a:pPr>
                <a:lnSpc>
                  <a:spcPct val="130000"/>
                </a:lnSpc>
              </a:pPr>
              <a:r>
                <a:rPr lang="zh-CN" altLang="en-US" sz="2700" b="1">
                  <a:latin typeface="楷体" panose="02010609060101010101" charset="-122"/>
                  <a:ea typeface="楷体" panose="02010609060101010101" charset="-122"/>
                  <a:sym typeface="+mn-ea"/>
                </a:rPr>
                <a:t>爱订计划</a:t>
              </a:r>
              <a:endParaRPr lang="zh-CN" altLang="en-US" sz="2700" b="1">
                <a:latin typeface="楷体" panose="02010609060101010101" charset="-122"/>
                <a:ea typeface="楷体" panose="02010609060101010101" charset="-122"/>
                <a:sym typeface="+mn-ea"/>
              </a:endParaRPr>
            </a:p>
          </p:txBody>
        </p:sp>
        <p:sp>
          <p:nvSpPr>
            <p:cNvPr id="2" name="文本框 1"/>
            <p:cNvSpPr txBox="1"/>
            <p:nvPr/>
          </p:nvSpPr>
          <p:spPr>
            <a:xfrm>
              <a:off x="4159" y="4122"/>
              <a:ext cx="4870" cy="1328"/>
            </a:xfrm>
            <a:prstGeom prst="rect">
              <a:avLst/>
            </a:prstGeom>
            <a:noFill/>
          </p:spPr>
          <p:txBody>
            <a:bodyPr wrap="square" rtlCol="0">
              <a:spAutoFit/>
            </a:bodyPr>
            <a:lstStyle/>
            <a:p>
              <a:pPr>
                <a:lnSpc>
                  <a:spcPct val="130000"/>
                </a:lnSpc>
              </a:pPr>
              <a:r>
                <a:rPr lang="zh-CN" altLang="en-US" sz="2700" b="1" dirty="0">
                  <a:latin typeface="楷体" panose="02010609060101010101" charset="-122"/>
                  <a:ea typeface="楷体" panose="02010609060101010101" charset="-122"/>
                  <a:sym typeface="+mn-ea"/>
                </a:rPr>
                <a:t>制订各种计划</a:t>
              </a:r>
              <a:endParaRPr lang="zh-CN" altLang="en-US" sz="2700" b="1" dirty="0">
                <a:latin typeface="楷体" panose="02010609060101010101" charset="-122"/>
                <a:ea typeface="楷体" panose="02010609060101010101" charset="-122"/>
                <a:sym typeface="+mn-ea"/>
              </a:endParaRPr>
            </a:p>
          </p:txBody>
        </p:sp>
        <p:sp>
          <p:nvSpPr>
            <p:cNvPr id="5" name="文本框 4"/>
            <p:cNvSpPr txBox="1"/>
            <p:nvPr/>
          </p:nvSpPr>
          <p:spPr>
            <a:xfrm>
              <a:off x="4159" y="5591"/>
              <a:ext cx="4870" cy="1328"/>
            </a:xfrm>
            <a:prstGeom prst="rect">
              <a:avLst/>
            </a:prstGeom>
            <a:noFill/>
          </p:spPr>
          <p:txBody>
            <a:bodyPr wrap="square" rtlCol="0">
              <a:spAutoFit/>
            </a:bodyPr>
            <a:lstStyle/>
            <a:p>
              <a:pPr>
                <a:lnSpc>
                  <a:spcPct val="130000"/>
                </a:lnSpc>
              </a:pPr>
              <a:r>
                <a:rPr lang="zh-CN" altLang="en-US" sz="2700" b="1" dirty="0">
                  <a:latin typeface="楷体" panose="02010609060101010101" charset="-122"/>
                  <a:ea typeface="楷体" panose="02010609060101010101" charset="-122"/>
                  <a:sym typeface="+mn-ea"/>
                </a:rPr>
                <a:t>严格执行计划 </a:t>
              </a:r>
              <a:endParaRPr lang="zh-CN" altLang="en-US" sz="2700" b="1" dirty="0">
                <a:latin typeface="楷体" panose="02010609060101010101" charset="-122"/>
                <a:ea typeface="楷体" panose="02010609060101010101" charset="-122"/>
                <a:sym typeface="+mn-ea"/>
              </a:endParaRPr>
            </a:p>
          </p:txBody>
        </p:sp>
        <p:sp>
          <p:nvSpPr>
            <p:cNvPr id="8" name="文本框 7"/>
            <p:cNvSpPr txBox="1"/>
            <p:nvPr/>
          </p:nvSpPr>
          <p:spPr>
            <a:xfrm>
              <a:off x="4159" y="7060"/>
              <a:ext cx="4870" cy="1328"/>
            </a:xfrm>
            <a:prstGeom prst="rect">
              <a:avLst/>
            </a:prstGeom>
            <a:noFill/>
          </p:spPr>
          <p:txBody>
            <a:bodyPr wrap="square" rtlCol="0">
              <a:spAutoFit/>
            </a:bodyPr>
            <a:lstStyle/>
            <a:p>
              <a:pPr>
                <a:lnSpc>
                  <a:spcPct val="130000"/>
                </a:lnSpc>
              </a:pPr>
              <a:r>
                <a:rPr lang="zh-CN" altLang="en-US" sz="2700" b="1" dirty="0">
                  <a:latin typeface="楷体" panose="02010609060101010101" charset="-122"/>
                  <a:ea typeface="楷体" panose="02010609060101010101" charset="-122"/>
                  <a:sym typeface="+mn-ea"/>
                </a:rPr>
                <a:t>制订暑假计划</a:t>
              </a:r>
              <a:endParaRPr lang="zh-CN" altLang="en-US" sz="2700" b="1" dirty="0">
                <a:latin typeface="楷体" panose="02010609060101010101" charset="-122"/>
                <a:ea typeface="楷体" panose="02010609060101010101" charset="-122"/>
                <a:sym typeface="+mn-ea"/>
              </a:endParaRPr>
            </a:p>
          </p:txBody>
        </p:sp>
      </p:grpSp>
      <p:sp>
        <p:nvSpPr>
          <p:cNvPr id="11" name="文本框 10"/>
          <p:cNvSpPr txBox="1"/>
          <p:nvPr/>
        </p:nvSpPr>
        <p:spPr>
          <a:xfrm>
            <a:off x="6101239" y="1288256"/>
            <a:ext cx="1044893" cy="576263"/>
          </a:xfrm>
          <a:prstGeom prst="rect">
            <a:avLst/>
          </a:prstGeom>
          <a:noFill/>
        </p:spPr>
        <p:txBody>
          <a:bodyPr wrap="square" lIns="68580" tIns="34290" rIns="68580" bIns="34290" rtlCol="0">
            <a:spAutoFit/>
          </a:bodyPr>
          <a:lstStyle/>
          <a:p>
            <a:pPr algn="ctr">
              <a:lnSpc>
                <a:spcPct val="110000"/>
              </a:lnSpc>
            </a:pPr>
            <a:r>
              <a:rPr lang="zh-CN" altLang="en-US" sz="3000" b="1" dirty="0">
                <a:latin typeface="+mn-ea"/>
                <a:cs typeface="+mn-ea"/>
                <a:sym typeface="+mn-ea"/>
              </a:rPr>
              <a:t>小站</a:t>
            </a:r>
            <a:endParaRPr lang="zh-CN" altLang="en-US" sz="3000" b="1" dirty="0">
              <a:latin typeface="+mn-ea"/>
              <a:cs typeface="+mn-ea"/>
              <a:sym typeface="+mn-ea"/>
            </a:endParaRPr>
          </a:p>
        </p:txBody>
      </p:sp>
      <p:grpSp>
        <p:nvGrpSpPr>
          <p:cNvPr id="15" name="组合 14"/>
          <p:cNvGrpSpPr/>
          <p:nvPr/>
        </p:nvGrpSpPr>
        <p:grpSpPr>
          <a:xfrm>
            <a:off x="4796553" y="2043112"/>
            <a:ext cx="3654742" cy="2817972"/>
            <a:chOff x="9797" y="4290"/>
            <a:chExt cx="7674" cy="5917"/>
          </a:xfrm>
        </p:grpSpPr>
        <p:sp>
          <p:nvSpPr>
            <p:cNvPr id="13" name="文本框 12"/>
            <p:cNvSpPr txBox="1"/>
            <p:nvPr/>
          </p:nvSpPr>
          <p:spPr>
            <a:xfrm>
              <a:off x="9797" y="4290"/>
              <a:ext cx="7321" cy="2811"/>
            </a:xfrm>
            <a:prstGeom prst="rect">
              <a:avLst/>
            </a:prstGeom>
            <a:noFill/>
          </p:spPr>
          <p:txBody>
            <a:bodyPr wrap="square" rtlCol="0">
              <a:spAutoFit/>
            </a:bodyPr>
            <a:lstStyle/>
            <a:p>
              <a:pPr>
                <a:lnSpc>
                  <a:spcPct val="100000"/>
                </a:lnSpc>
              </a:pPr>
              <a:r>
                <a:rPr lang="zh-CN" altLang="en-US" sz="2700" b="1" dirty="0">
                  <a:latin typeface="楷体" panose="02010609060101010101" charset="-122"/>
                  <a:ea typeface="楷体" panose="02010609060101010101" charset="-122"/>
                  <a:sym typeface="+mn-ea"/>
                </a:rPr>
                <a:t>小站很小—</a:t>
              </a:r>
              <a:r>
                <a:rPr lang="en-US" altLang="zh-CN" sz="2700" b="1" dirty="0" smtClean="0">
                  <a:latin typeface="楷体" panose="02010609060101010101" charset="-122"/>
                  <a:ea typeface="楷体" panose="02010609060101010101" charset="-122"/>
                  <a:sym typeface="+mn-ea"/>
                </a:rPr>
                <a:t>—</a:t>
              </a:r>
              <a:endParaRPr lang="zh-CN" altLang="en-US" sz="2700" b="1" dirty="0">
                <a:latin typeface="楷体" panose="02010609060101010101" charset="-122"/>
                <a:ea typeface="楷体" panose="02010609060101010101" charset="-122"/>
                <a:sym typeface="+mn-ea"/>
              </a:endParaRPr>
            </a:p>
            <a:p>
              <a:pPr>
                <a:lnSpc>
                  <a:spcPct val="100000"/>
                </a:lnSpc>
              </a:pPr>
              <a:r>
                <a:rPr lang="zh-CN" altLang="en-US" sz="2700" b="1" dirty="0">
                  <a:latin typeface="楷体" panose="02010609060101010101" charset="-122"/>
                  <a:ea typeface="楷体" panose="02010609060101010101" charset="-122"/>
                  <a:sym typeface="+mn-ea"/>
                </a:rPr>
                <a:t>快车不停、小屋、两个工作人员</a:t>
              </a:r>
              <a:endParaRPr lang="zh-CN" altLang="en-US" sz="2700" b="1" dirty="0">
                <a:latin typeface="楷体" panose="02010609060101010101" charset="-122"/>
                <a:ea typeface="楷体" panose="02010609060101010101" charset="-122"/>
                <a:sym typeface="+mn-ea"/>
              </a:endParaRPr>
            </a:p>
          </p:txBody>
        </p:sp>
        <p:sp>
          <p:nvSpPr>
            <p:cNvPr id="14" name="文本框 13"/>
            <p:cNvSpPr txBox="1"/>
            <p:nvPr/>
          </p:nvSpPr>
          <p:spPr>
            <a:xfrm>
              <a:off x="9922" y="7396"/>
              <a:ext cx="7549" cy="2811"/>
            </a:xfrm>
            <a:prstGeom prst="rect">
              <a:avLst/>
            </a:prstGeom>
            <a:noFill/>
          </p:spPr>
          <p:txBody>
            <a:bodyPr wrap="square" rtlCol="0">
              <a:spAutoFit/>
            </a:bodyPr>
            <a:lstStyle/>
            <a:p>
              <a:pPr>
                <a:lnSpc>
                  <a:spcPct val="100000"/>
                </a:lnSpc>
              </a:pPr>
              <a:r>
                <a:rPr sz="2700" b="1" dirty="0" err="1">
                  <a:latin typeface="楷体" panose="02010609060101010101" charset="-122"/>
                  <a:ea typeface="楷体" panose="02010609060101010101" charset="-122"/>
                  <a:sym typeface="+mn-ea"/>
                </a:rPr>
                <a:t>精心布置</a:t>
              </a:r>
              <a:r>
                <a:rPr sz="2700" b="1" dirty="0">
                  <a:latin typeface="楷体" panose="02010609060101010101" charset="-122"/>
                  <a:ea typeface="楷体" panose="02010609060101010101" charset="-122"/>
                  <a:sym typeface="+mn-ea"/>
                </a:rPr>
                <a:t>——</a:t>
              </a:r>
              <a:endParaRPr sz="2700" b="1" dirty="0">
                <a:latin typeface="楷体" panose="02010609060101010101" charset="-122"/>
                <a:ea typeface="楷体" panose="02010609060101010101" charset="-122"/>
                <a:sym typeface="+mn-ea"/>
              </a:endParaRPr>
            </a:p>
            <a:p>
              <a:pPr>
                <a:lnSpc>
                  <a:spcPct val="100000"/>
                </a:lnSpc>
              </a:pPr>
              <a:r>
                <a:rPr sz="2700" b="1" dirty="0" err="1">
                  <a:latin typeface="楷体" panose="02010609060101010101" charset="-122"/>
                  <a:ea typeface="楷体" panose="02010609060101010101" charset="-122"/>
                  <a:sym typeface="+mn-ea"/>
                </a:rPr>
                <a:t>喷水池、红榜、宣传画</a:t>
              </a:r>
              <a:endParaRPr sz="2700" b="1" dirty="0">
                <a:latin typeface="楷体" panose="02010609060101010101" charset="-122"/>
                <a:ea typeface="楷体" panose="02010609060101010101" charset="-122"/>
                <a:sym typeface="+mn-ea"/>
              </a:endParaRPr>
            </a:p>
          </p:txBody>
        </p:sp>
      </p:grpSp>
      <p:pic>
        <p:nvPicPr>
          <p:cNvPr id="24" name="图片 23" descr="c61a035239fc37c83a42049ca8667228"/>
          <p:cNvPicPr>
            <a:picLocks noChangeAspect="1"/>
          </p:cNvPicPr>
          <p:nvPr/>
        </p:nvPicPr>
        <p:blipFill>
          <a:blip r:embed="rId4" cstate="email"/>
          <a:stretch>
            <a:fillRect/>
          </a:stretch>
        </p:blipFill>
        <p:spPr>
          <a:xfrm rot="18720000" flipH="1">
            <a:off x="7400925" y="-218123"/>
            <a:ext cx="2028349" cy="1381125"/>
          </a:xfrm>
          <a:prstGeom prst="rect">
            <a:avLst/>
          </a:prstGeom>
        </p:spPr>
      </p:pic>
      <p:pic>
        <p:nvPicPr>
          <p:cNvPr id="12" name="图片 11" descr="c61a035239fc37c83a42049ca8667228"/>
          <p:cNvPicPr>
            <a:picLocks noChangeAspect="1"/>
          </p:cNvPicPr>
          <p:nvPr/>
        </p:nvPicPr>
        <p:blipFill>
          <a:blip r:embed="rId5" cstate="email"/>
          <a:stretch>
            <a:fillRect/>
          </a:stretch>
        </p:blipFill>
        <p:spPr>
          <a:xfrm rot="300000">
            <a:off x="-199072" y="3586162"/>
            <a:ext cx="1293971" cy="8810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任意多边形 49"/>
          <p:cNvSpPr/>
          <p:nvPr>
            <p:custDataLst>
              <p:tags r:id="rId1"/>
            </p:custDataLst>
          </p:nvPr>
        </p:nvSpPr>
        <p:spPr bwMode="auto">
          <a:xfrm>
            <a:off x="824389" y="1836421"/>
            <a:ext cx="213836" cy="202406"/>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55000" lnSpcReduction="20000"/>
          </a:bodyPr>
          <a:lstStyle/>
          <a:p>
            <a:pPr algn="ctr">
              <a:defRPr/>
            </a:pPr>
            <a:endParaRPr lang="zh-CN" altLang="en-US" sz="1800" dirty="0">
              <a:solidFill>
                <a:schemeClr val="bg1"/>
              </a:solidFill>
            </a:endParaRPr>
          </a:p>
        </p:txBody>
      </p:sp>
      <p:graphicFrame>
        <p:nvGraphicFramePr>
          <p:cNvPr id="8" name="对象 7">
            <a:hlinkClick r:id="" action="ppaction://ole?verb=0"/>
          </p:cNvPr>
          <p:cNvGraphicFramePr/>
          <p:nvPr/>
        </p:nvGraphicFramePr>
        <p:xfrm>
          <a:off x="4229100" y="2490788"/>
          <a:ext cx="685800" cy="161925"/>
        </p:xfrm>
        <a:graphic>
          <a:graphicData uri="http://schemas.openxmlformats.org/presentationml/2006/ole">
            <mc:AlternateContent xmlns:mc="http://schemas.openxmlformats.org/markup-compatibility/2006">
              <mc:Choice xmlns:v="urn:schemas-microsoft-com:vml" Requires="v">
                <p:oleObj spid="_x0000_s1028" name="" r:id="rId2" imgW="2743200" imgH="5181600" progId="Equation.3">
                  <p:embed/>
                </p:oleObj>
              </mc:Choice>
              <mc:Fallback>
                <p:oleObj name="" r:id="rId2" imgW="2743200" imgH="5181600" progId="Equation.3">
                  <p:embed/>
                  <p:pic>
                    <p:nvPicPr>
                      <p:cNvPr id="0" name="图片 1024" descr="image11"/>
                      <p:cNvPicPr/>
                      <p:nvPr/>
                    </p:nvPicPr>
                    <p:blipFill>
                      <a:blip r:embed="rId3"/>
                      <a:stretch>
                        <a:fillRect/>
                      </a:stretch>
                    </p:blipFill>
                    <p:spPr>
                      <a:xfrm>
                        <a:off x="4229100" y="2490788"/>
                        <a:ext cx="685800" cy="161925"/>
                      </a:xfrm>
                      <a:prstGeom prst="rect">
                        <a:avLst/>
                      </a:prstGeom>
                      <a:noFill/>
                      <a:ln w="9525">
                        <a:noFill/>
                      </a:ln>
                    </p:spPr>
                  </p:pic>
                </p:oleObj>
              </mc:Fallback>
            </mc:AlternateContent>
          </a:graphicData>
        </a:graphic>
      </p:graphicFrame>
      <p:sp>
        <p:nvSpPr>
          <p:cNvPr id="12" name="任意多边形 11"/>
          <p:cNvSpPr/>
          <p:nvPr>
            <p:custDataLst>
              <p:tags r:id="rId4"/>
            </p:custDataLst>
          </p:nvPr>
        </p:nvSpPr>
        <p:spPr bwMode="auto">
          <a:xfrm>
            <a:off x="824389" y="2945607"/>
            <a:ext cx="213836" cy="202406"/>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rgbClr val="8B8E2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55000" lnSpcReduction="20000"/>
          </a:bodyPr>
          <a:lstStyle/>
          <a:p>
            <a:pPr algn="ctr">
              <a:defRPr/>
            </a:pPr>
            <a:endParaRPr lang="zh-CN" altLang="en-US" sz="1800" dirty="0">
              <a:solidFill>
                <a:schemeClr val="bg1"/>
              </a:solidFill>
            </a:endParaRPr>
          </a:p>
        </p:txBody>
      </p:sp>
      <p:sp>
        <p:nvSpPr>
          <p:cNvPr id="15" name="标题 14"/>
          <p:cNvSpPr>
            <a:spLocks noGrp="1"/>
          </p:cNvSpPr>
          <p:nvPr>
            <p:ph type="title"/>
            <p:custDataLst>
              <p:tags r:id="rId5"/>
            </p:custDataLst>
          </p:nvPr>
        </p:nvSpPr>
        <p:spPr>
          <a:xfrm>
            <a:off x="778193" y="542449"/>
            <a:ext cx="1732121" cy="522446"/>
          </a:xfrm>
        </p:spPr>
        <p:txBody>
          <a:bodyPr>
            <a:noAutofit/>
          </a:bodyPr>
          <a:lstStyle/>
          <a:p>
            <a:r>
              <a:rPr lang="zh-CN" altLang="en-US" sz="3000" dirty="0">
                <a:solidFill>
                  <a:schemeClr val="tx2">
                    <a:lumMod val="50000"/>
                  </a:schemeClr>
                </a:solidFill>
                <a:latin typeface="楷体" panose="02010609060101010101" charset="-122"/>
                <a:ea typeface="楷体" panose="02010609060101010101" charset="-122"/>
              </a:rPr>
              <a:t>教学目标</a:t>
            </a:r>
            <a:endParaRPr lang="zh-CN" altLang="en-US" sz="3000" dirty="0">
              <a:solidFill>
                <a:schemeClr val="tx2">
                  <a:lumMod val="50000"/>
                </a:schemeClr>
              </a:solidFill>
              <a:latin typeface="楷体" panose="02010609060101010101" charset="-122"/>
              <a:ea typeface="楷体" panose="02010609060101010101" charset="-122"/>
            </a:endParaRPr>
          </a:p>
        </p:txBody>
      </p:sp>
      <p:cxnSp>
        <p:nvCxnSpPr>
          <p:cNvPr id="17" name="直接连接符 16"/>
          <p:cNvCxnSpPr/>
          <p:nvPr/>
        </p:nvCxnSpPr>
        <p:spPr>
          <a:xfrm>
            <a:off x="848202" y="1009650"/>
            <a:ext cx="1607344" cy="0"/>
          </a:xfrm>
          <a:prstGeom prst="line">
            <a:avLst/>
          </a:prstGeom>
          <a:ln w="31750">
            <a:solidFill>
              <a:srgbClr val="E37373"/>
            </a:solidFill>
          </a:ln>
        </p:spPr>
        <p:style>
          <a:lnRef idx="1">
            <a:schemeClr val="accent1"/>
          </a:lnRef>
          <a:fillRef idx="0">
            <a:schemeClr val="accent1"/>
          </a:fillRef>
          <a:effectRef idx="0">
            <a:schemeClr val="accent1"/>
          </a:effectRef>
          <a:fontRef idx="minor">
            <a:schemeClr val="tx1"/>
          </a:fontRef>
        </p:style>
      </p:cxnSp>
      <p:pic>
        <p:nvPicPr>
          <p:cNvPr id="20" name="图片 19" descr="timg (18)"/>
          <p:cNvPicPr>
            <a:picLocks noChangeAspect="1"/>
          </p:cNvPicPr>
          <p:nvPr/>
        </p:nvPicPr>
        <p:blipFill>
          <a:blip r:embed="rId6" cstate="email">
            <a:clrChange>
              <a:clrFrom>
                <a:srgbClr val="FFFFFF">
                  <a:alpha val="100000"/>
                </a:srgbClr>
              </a:clrFrom>
              <a:clrTo>
                <a:srgbClr val="FFFFFF">
                  <a:alpha val="100000"/>
                  <a:alpha val="0"/>
                </a:srgbClr>
              </a:clrTo>
            </a:clrChange>
          </a:blip>
          <a:srcRect/>
          <a:stretch>
            <a:fillRect/>
          </a:stretch>
        </p:blipFill>
        <p:spPr>
          <a:xfrm>
            <a:off x="60008" y="145732"/>
            <a:ext cx="866775" cy="919163"/>
          </a:xfrm>
          <a:prstGeom prst="rect">
            <a:avLst/>
          </a:prstGeom>
        </p:spPr>
      </p:pic>
      <p:sp>
        <p:nvSpPr>
          <p:cNvPr id="18" name="文本框 17"/>
          <p:cNvSpPr txBox="1"/>
          <p:nvPr/>
        </p:nvSpPr>
        <p:spPr>
          <a:xfrm>
            <a:off x="1307307" y="1726883"/>
            <a:ext cx="7459504" cy="714851"/>
          </a:xfrm>
          <a:prstGeom prst="rect">
            <a:avLst/>
          </a:prstGeom>
          <a:noFill/>
        </p:spPr>
        <p:txBody>
          <a:bodyPr wrap="square" lIns="68580" tIns="34290" rIns="68580" bIns="34290" rtlCol="0">
            <a:spAutoFit/>
          </a:bodyPr>
          <a:lstStyle/>
          <a:p>
            <a:r>
              <a:rPr lang="en-US" altLang="zh-CN" sz="2100" dirty="0"/>
              <a:t>1.</a:t>
            </a:r>
            <a:r>
              <a:rPr lang="zh-CN" altLang="en-US" sz="2100" dirty="0"/>
              <a:t>学习例文《爸爸的计划》，了解课文的写作特点，体会作者是如何围绕中心意思选择材料的。</a:t>
            </a:r>
            <a:endParaRPr lang="zh-CN" altLang="en-US" sz="2100" dirty="0"/>
          </a:p>
        </p:txBody>
      </p:sp>
      <p:sp>
        <p:nvSpPr>
          <p:cNvPr id="19" name="文本框 18"/>
          <p:cNvSpPr txBox="1"/>
          <p:nvPr/>
        </p:nvSpPr>
        <p:spPr>
          <a:xfrm>
            <a:off x="1307307" y="2821306"/>
            <a:ext cx="7225189" cy="714851"/>
          </a:xfrm>
          <a:prstGeom prst="rect">
            <a:avLst/>
          </a:prstGeom>
          <a:noFill/>
        </p:spPr>
        <p:txBody>
          <a:bodyPr wrap="square" lIns="68580" tIns="34290" rIns="68580" bIns="34290" rtlCol="0">
            <a:spAutoFit/>
          </a:bodyPr>
          <a:lstStyle/>
          <a:p>
            <a:r>
              <a:rPr lang="zh-CN" altLang="en-US" sz="2100" dirty="0"/>
              <a:t>2.学习例文《小站》，了解课文的中心意思，体会作者是如何把中心意思表达出来的。</a:t>
            </a:r>
            <a:endParaRPr lang="zh-CN" altLang="en-US" sz="2100" dirty="0"/>
          </a:p>
        </p:txBody>
      </p: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linds(horizontal)">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0563" y="442437"/>
            <a:ext cx="1171099" cy="230981"/>
          </a:xfrm>
          <a:prstGeom prst="rect">
            <a:avLst/>
          </a:prstGeom>
          <a:noFill/>
          <a:ln w="22225">
            <a:solidFill>
              <a:srgbClr val="E3737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descr="457f2f15e3ae32d4c777695c3f64e230"/>
          <p:cNvPicPr>
            <a:picLocks noChangeAspect="1"/>
          </p:cNvPicPr>
          <p:nvPr/>
        </p:nvPicPr>
        <p:blipFill>
          <a:blip r:embed="rId1" cstate="email"/>
          <a:stretch>
            <a:fillRect/>
          </a:stretch>
        </p:blipFill>
        <p:spPr>
          <a:xfrm>
            <a:off x="335281" y="266700"/>
            <a:ext cx="581501" cy="583883"/>
          </a:xfrm>
          <a:prstGeom prst="rect">
            <a:avLst/>
          </a:prstGeom>
        </p:spPr>
      </p:pic>
      <p:sp>
        <p:nvSpPr>
          <p:cNvPr id="11" name="文本框 10"/>
          <p:cNvSpPr txBox="1"/>
          <p:nvPr/>
        </p:nvSpPr>
        <p:spPr>
          <a:xfrm>
            <a:off x="953453" y="417195"/>
            <a:ext cx="902970" cy="299085"/>
          </a:xfrm>
          <a:prstGeom prst="rect">
            <a:avLst/>
          </a:prstGeom>
          <a:noFill/>
        </p:spPr>
        <p:txBody>
          <a:bodyPr wrap="square" lIns="68580" tIns="34290" rIns="68580" bIns="34290" rtlCol="0">
            <a:spAutoFit/>
          </a:bodyPr>
          <a:lstStyle/>
          <a:p>
            <a:pPr>
              <a:tabLst>
                <a:tab pos="66675" algn="l"/>
              </a:tabLst>
            </a:pPr>
            <a:r>
              <a:rPr lang="zh-CN" altLang="en-US" sz="1500" b="1" dirty="0">
                <a:solidFill>
                  <a:srgbClr val="E37373"/>
                </a:solidFill>
                <a:latin typeface="宋体" panose="02010600030101010101" pitchFamily="2" charset="-122"/>
                <a:ea typeface="宋体" panose="02010600030101010101" pitchFamily="2" charset="-122"/>
                <a:sym typeface="+mn-ea"/>
              </a:rPr>
              <a:t>情境导入</a:t>
            </a:r>
            <a:endParaRPr lang="zh-CN" altLang="en-US" sz="1500" b="1" dirty="0">
              <a:solidFill>
                <a:srgbClr val="E37373"/>
              </a:solidFill>
              <a:latin typeface="宋体" panose="02010600030101010101" pitchFamily="2" charset="-122"/>
              <a:ea typeface="宋体" panose="02010600030101010101" pitchFamily="2" charset="-122"/>
              <a:sym typeface="+mn-ea"/>
            </a:endParaRPr>
          </a:p>
        </p:txBody>
      </p:sp>
      <p:pic>
        <p:nvPicPr>
          <p:cNvPr id="4" name="图片 3"/>
          <p:cNvPicPr>
            <a:picLocks noChangeAspect="1"/>
          </p:cNvPicPr>
          <p:nvPr/>
        </p:nvPicPr>
        <p:blipFill>
          <a:blip r:embed="rId2" cstate="email">
            <a:clrChange>
              <a:clrFrom>
                <a:srgbClr val="FFFFFF">
                  <a:alpha val="100000"/>
                </a:srgbClr>
              </a:clrFrom>
              <a:clrTo>
                <a:srgbClr val="FFFFFF">
                  <a:alpha val="100000"/>
                  <a:alpha val="0"/>
                </a:srgbClr>
              </a:clrTo>
            </a:clrChange>
          </a:blip>
          <a:srcRect/>
          <a:stretch>
            <a:fillRect/>
          </a:stretch>
        </p:blipFill>
        <p:spPr>
          <a:xfrm>
            <a:off x="253366" y="1597105"/>
            <a:ext cx="3578066" cy="1370648"/>
          </a:xfrm>
          <a:prstGeom prst="rect">
            <a:avLst/>
          </a:prstGeom>
        </p:spPr>
      </p:pic>
      <p:sp>
        <p:nvSpPr>
          <p:cNvPr id="9" name="文本框 8"/>
          <p:cNvSpPr txBox="1"/>
          <p:nvPr/>
        </p:nvSpPr>
        <p:spPr>
          <a:xfrm>
            <a:off x="858679" y="3503771"/>
            <a:ext cx="2367439" cy="474345"/>
          </a:xfrm>
          <a:prstGeom prst="rect">
            <a:avLst/>
          </a:prstGeom>
          <a:noFill/>
        </p:spPr>
        <p:txBody>
          <a:bodyPr wrap="square" lIns="68580" tIns="34290" rIns="68580" bIns="34290" rtlCol="0">
            <a:spAutoFit/>
          </a:bodyPr>
          <a:lstStyle/>
          <a:p>
            <a:pPr algn="ctr">
              <a:lnSpc>
                <a:spcPct val="110000"/>
              </a:lnSpc>
            </a:pPr>
            <a:r>
              <a:rPr lang="zh-CN" altLang="en-US" sz="2400" b="1" dirty="0">
                <a:latin typeface="+mn-ea"/>
                <a:cs typeface="+mn-ea"/>
                <a:sym typeface="+mn-ea"/>
              </a:rPr>
              <a:t>爸爸的计划</a:t>
            </a:r>
            <a:endParaRPr lang="zh-CN" altLang="en-US" sz="2400" b="1" dirty="0">
              <a:latin typeface="+mn-ea"/>
              <a:cs typeface="+mn-ea"/>
              <a:sym typeface="+mn-ea"/>
            </a:endParaRPr>
          </a:p>
        </p:txBody>
      </p:sp>
      <p:pic>
        <p:nvPicPr>
          <p:cNvPr id="6" name="图片 5"/>
          <p:cNvPicPr>
            <a:picLocks noChangeAspect="1"/>
          </p:cNvPicPr>
          <p:nvPr/>
        </p:nvPicPr>
        <p:blipFill>
          <a:blip r:embed="rId3" cstate="email">
            <a:lum bright="12000" contrast="-12000"/>
          </a:blip>
          <a:srcRect/>
          <a:stretch>
            <a:fillRect/>
          </a:stretch>
        </p:blipFill>
        <p:spPr>
          <a:xfrm>
            <a:off x="4710589" y="870585"/>
            <a:ext cx="3726180" cy="2645569"/>
          </a:xfrm>
          <a:prstGeom prst="rect">
            <a:avLst/>
          </a:prstGeom>
        </p:spPr>
      </p:pic>
      <p:sp>
        <p:nvSpPr>
          <p:cNvPr id="7" name="文本框 6"/>
          <p:cNvSpPr txBox="1"/>
          <p:nvPr/>
        </p:nvSpPr>
        <p:spPr>
          <a:xfrm>
            <a:off x="6206729" y="3503771"/>
            <a:ext cx="837724" cy="474345"/>
          </a:xfrm>
          <a:prstGeom prst="rect">
            <a:avLst/>
          </a:prstGeom>
          <a:noFill/>
        </p:spPr>
        <p:txBody>
          <a:bodyPr wrap="square" lIns="68580" tIns="34290" rIns="68580" bIns="34290" rtlCol="0">
            <a:spAutoFit/>
          </a:bodyPr>
          <a:lstStyle/>
          <a:p>
            <a:pPr algn="ctr">
              <a:lnSpc>
                <a:spcPct val="110000"/>
              </a:lnSpc>
            </a:pPr>
            <a:r>
              <a:rPr lang="zh-CN" altLang="en-US" sz="2400" b="1" dirty="0">
                <a:latin typeface="+mn-ea"/>
                <a:cs typeface="+mn-ea"/>
                <a:sym typeface="+mn-ea"/>
              </a:rPr>
              <a:t>小站</a:t>
            </a:r>
            <a:endParaRPr lang="zh-CN" altLang="en-US" sz="2400" b="1" dirty="0">
              <a:latin typeface="+mn-ea"/>
              <a:cs typeface="+mn-ea"/>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0563" y="442437"/>
            <a:ext cx="3098006" cy="230981"/>
          </a:xfrm>
          <a:prstGeom prst="rect">
            <a:avLst/>
          </a:prstGeom>
          <a:noFill/>
          <a:ln w="22225">
            <a:solidFill>
              <a:srgbClr val="E3737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descr="457f2f15e3ae32d4c777695c3f64e230"/>
          <p:cNvPicPr>
            <a:picLocks noChangeAspect="1"/>
          </p:cNvPicPr>
          <p:nvPr/>
        </p:nvPicPr>
        <p:blipFill>
          <a:blip r:embed="rId1" cstate="email"/>
          <a:stretch>
            <a:fillRect/>
          </a:stretch>
        </p:blipFill>
        <p:spPr>
          <a:xfrm>
            <a:off x="335281" y="266700"/>
            <a:ext cx="581501" cy="583883"/>
          </a:xfrm>
          <a:prstGeom prst="rect">
            <a:avLst/>
          </a:prstGeom>
        </p:spPr>
      </p:pic>
      <p:sp>
        <p:nvSpPr>
          <p:cNvPr id="11" name="文本框 10"/>
          <p:cNvSpPr txBox="1"/>
          <p:nvPr/>
        </p:nvSpPr>
        <p:spPr>
          <a:xfrm>
            <a:off x="856774" y="416719"/>
            <a:ext cx="2932271" cy="299085"/>
          </a:xfrm>
          <a:prstGeom prst="rect">
            <a:avLst/>
          </a:prstGeom>
          <a:noFill/>
        </p:spPr>
        <p:txBody>
          <a:bodyPr wrap="square" lIns="68580" tIns="34290" rIns="68580" bIns="34290" rtlCol="0">
            <a:spAutoFit/>
          </a:bodyPr>
          <a:lstStyle/>
          <a:p>
            <a:pPr>
              <a:tabLst>
                <a:tab pos="66675" algn="l"/>
              </a:tabLst>
            </a:pPr>
            <a:r>
              <a:rPr lang="zh-CN" altLang="en-US" sz="1500" b="1" dirty="0">
                <a:solidFill>
                  <a:srgbClr val="E37373"/>
                </a:solidFill>
                <a:latin typeface="宋体" panose="02010600030101010101" pitchFamily="2" charset="-122"/>
                <a:ea typeface="宋体" panose="02010600030101010101" pitchFamily="2" charset="-122"/>
                <a:sym typeface="+mn-ea"/>
              </a:rPr>
              <a:t>学习习作例文——《爸爸的计划》</a:t>
            </a:r>
            <a:endParaRPr lang="zh-CN" altLang="en-US" sz="1500" b="1" dirty="0">
              <a:solidFill>
                <a:srgbClr val="E37373"/>
              </a:solidFill>
              <a:latin typeface="宋体" panose="02010600030101010101" pitchFamily="2" charset="-122"/>
              <a:ea typeface="宋体" panose="02010600030101010101" pitchFamily="2" charset="-122"/>
              <a:sym typeface="+mn-ea"/>
            </a:endParaRPr>
          </a:p>
        </p:txBody>
      </p:sp>
      <p:sp>
        <p:nvSpPr>
          <p:cNvPr id="5" name="文本框 4"/>
          <p:cNvSpPr txBox="1"/>
          <p:nvPr/>
        </p:nvSpPr>
        <p:spPr>
          <a:xfrm>
            <a:off x="254794" y="1494949"/>
            <a:ext cx="5437823" cy="474345"/>
          </a:xfrm>
          <a:prstGeom prst="rect">
            <a:avLst/>
          </a:prstGeom>
          <a:noFill/>
        </p:spPr>
        <p:txBody>
          <a:bodyPr wrap="square" lIns="68580" tIns="34290" rIns="68580" bIns="34290" rtlCol="0">
            <a:spAutoFit/>
          </a:bodyPr>
          <a:lstStyle/>
          <a:p>
            <a:pPr algn="l">
              <a:lnSpc>
                <a:spcPct val="110000"/>
              </a:lnSpc>
            </a:pPr>
            <a:r>
              <a:rPr lang="zh-CN" altLang="en-US" sz="2400" b="1" dirty="0">
                <a:latin typeface="+mn-ea"/>
                <a:cs typeface="+mn-ea"/>
                <a:sym typeface="+mn-ea"/>
              </a:rPr>
              <a:t>这篇习作例文要表达的中心意思是什么？</a:t>
            </a:r>
            <a:endParaRPr lang="zh-CN" altLang="en-US" sz="2400" b="1" dirty="0">
              <a:latin typeface="+mn-ea"/>
              <a:cs typeface="+mn-ea"/>
              <a:sym typeface="+mn-ea"/>
            </a:endParaRPr>
          </a:p>
        </p:txBody>
      </p:sp>
      <p:sp>
        <p:nvSpPr>
          <p:cNvPr id="28" name="圆角矩形 27"/>
          <p:cNvSpPr/>
          <p:nvPr/>
        </p:nvSpPr>
        <p:spPr>
          <a:xfrm flipV="1">
            <a:off x="332423" y="1937861"/>
            <a:ext cx="5589000" cy="5400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文本框 7"/>
          <p:cNvSpPr txBox="1"/>
          <p:nvPr/>
        </p:nvSpPr>
        <p:spPr>
          <a:xfrm>
            <a:off x="229077" y="2180749"/>
            <a:ext cx="5464016" cy="1688783"/>
          </a:xfrm>
          <a:prstGeom prst="rect">
            <a:avLst/>
          </a:prstGeom>
          <a:noFill/>
        </p:spPr>
        <p:txBody>
          <a:bodyPr wrap="square" lIns="68580" tIns="34290" rIns="68580" bIns="34290" rtlCol="0">
            <a:spAutoFit/>
          </a:bodyPr>
          <a:lstStyle/>
          <a:p>
            <a:pPr>
              <a:lnSpc>
                <a:spcPct val="130000"/>
              </a:lnSpc>
            </a:pPr>
            <a:r>
              <a:rPr sz="2700" b="1" dirty="0" err="1">
                <a:latin typeface="楷体" panose="02010609060101010101" charset="-122"/>
                <a:ea typeface="楷体" panose="02010609060101010101" charset="-122"/>
                <a:sym typeface="+mn-ea"/>
              </a:rPr>
              <a:t>这篇例文通过写爸爸做什么事都要制订计划，并且一丝不苟地执行，反映了爸爸做事的严谨、认真</a:t>
            </a:r>
            <a:r>
              <a:rPr sz="2700" b="1" dirty="0">
                <a:latin typeface="楷体" panose="02010609060101010101" charset="-122"/>
                <a:ea typeface="楷体" panose="02010609060101010101" charset="-122"/>
                <a:sym typeface="+mn-ea"/>
              </a:rPr>
              <a:t>。</a:t>
            </a:r>
            <a:endParaRPr sz="2700" b="1" dirty="0">
              <a:latin typeface="楷体" panose="02010609060101010101" charset="-122"/>
              <a:ea typeface="楷体" panose="02010609060101010101" charset="-122"/>
              <a:sym typeface="+mn-ea"/>
            </a:endParaRPr>
          </a:p>
        </p:txBody>
      </p:sp>
      <p:pic>
        <p:nvPicPr>
          <p:cNvPr id="10" name="图片 9" descr="5cd8b0fd174044c3d03fc3226f98bfb9"/>
          <p:cNvPicPr>
            <a:picLocks noChangeAspect="1"/>
          </p:cNvPicPr>
          <p:nvPr/>
        </p:nvPicPr>
        <p:blipFill>
          <a:blip r:embed="rId2" cstate="email">
            <a:clrChange>
              <a:clrFrom>
                <a:srgbClr val="F4FCFE">
                  <a:alpha val="100000"/>
                </a:srgbClr>
              </a:clrFrom>
              <a:clrTo>
                <a:srgbClr val="F4FCFE">
                  <a:alpha val="100000"/>
                  <a:alpha val="0"/>
                </a:srgbClr>
              </a:clrTo>
            </a:clrChange>
          </a:blip>
          <a:srcRect/>
          <a:stretch>
            <a:fillRect/>
          </a:stretch>
        </p:blipFill>
        <p:spPr>
          <a:xfrm>
            <a:off x="5975985" y="352425"/>
            <a:ext cx="3168015" cy="47910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0563" y="442437"/>
            <a:ext cx="3098006" cy="230981"/>
          </a:xfrm>
          <a:prstGeom prst="rect">
            <a:avLst/>
          </a:prstGeom>
          <a:noFill/>
          <a:ln w="22225">
            <a:solidFill>
              <a:srgbClr val="E3737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descr="457f2f15e3ae32d4c777695c3f64e230"/>
          <p:cNvPicPr>
            <a:picLocks noChangeAspect="1"/>
          </p:cNvPicPr>
          <p:nvPr/>
        </p:nvPicPr>
        <p:blipFill>
          <a:blip r:embed="rId1" cstate="email"/>
          <a:stretch>
            <a:fillRect/>
          </a:stretch>
        </p:blipFill>
        <p:spPr>
          <a:xfrm>
            <a:off x="335281" y="266700"/>
            <a:ext cx="581501" cy="583883"/>
          </a:xfrm>
          <a:prstGeom prst="rect">
            <a:avLst/>
          </a:prstGeom>
        </p:spPr>
      </p:pic>
      <p:sp>
        <p:nvSpPr>
          <p:cNvPr id="11" name="文本框 10"/>
          <p:cNvSpPr txBox="1"/>
          <p:nvPr/>
        </p:nvSpPr>
        <p:spPr>
          <a:xfrm>
            <a:off x="856774" y="416719"/>
            <a:ext cx="2932271" cy="299085"/>
          </a:xfrm>
          <a:prstGeom prst="rect">
            <a:avLst/>
          </a:prstGeom>
          <a:noFill/>
        </p:spPr>
        <p:txBody>
          <a:bodyPr wrap="square" lIns="68580" tIns="34290" rIns="68580" bIns="34290" rtlCol="0">
            <a:spAutoFit/>
          </a:bodyPr>
          <a:lstStyle/>
          <a:p>
            <a:pPr>
              <a:tabLst>
                <a:tab pos="66675" algn="l"/>
              </a:tabLst>
            </a:pPr>
            <a:r>
              <a:rPr lang="zh-CN" altLang="en-US" sz="1500" b="1">
                <a:solidFill>
                  <a:srgbClr val="E37373"/>
                </a:solidFill>
                <a:latin typeface="宋体" panose="02010600030101010101" pitchFamily="2" charset="-122"/>
                <a:ea typeface="宋体" panose="02010600030101010101" pitchFamily="2" charset="-122"/>
                <a:sym typeface="+mn-ea"/>
              </a:rPr>
              <a:t>学习习作例文——《爸爸的计划》</a:t>
            </a:r>
            <a:endParaRPr lang="zh-CN" altLang="en-US" sz="1500" b="1">
              <a:solidFill>
                <a:srgbClr val="E37373"/>
              </a:solidFill>
              <a:latin typeface="宋体" panose="02010600030101010101" pitchFamily="2" charset="-122"/>
              <a:ea typeface="宋体" panose="02010600030101010101" pitchFamily="2" charset="-122"/>
              <a:sym typeface="+mn-ea"/>
            </a:endParaRPr>
          </a:p>
        </p:txBody>
      </p:sp>
      <p:sp>
        <p:nvSpPr>
          <p:cNvPr id="8" name="文本框 7"/>
          <p:cNvSpPr txBox="1"/>
          <p:nvPr/>
        </p:nvSpPr>
        <p:spPr>
          <a:xfrm>
            <a:off x="446722" y="847725"/>
            <a:ext cx="7019925" cy="779145"/>
          </a:xfrm>
          <a:prstGeom prst="rect">
            <a:avLst/>
          </a:prstGeom>
          <a:noFill/>
        </p:spPr>
        <p:txBody>
          <a:bodyPr wrap="square" lIns="68580" tIns="34290" rIns="68580" bIns="34290" rtlCol="0">
            <a:spAutoFit/>
          </a:bodyPr>
          <a:lstStyle/>
          <a:p>
            <a:pPr>
              <a:lnSpc>
                <a:spcPct val="110000"/>
              </a:lnSpc>
            </a:pPr>
            <a:r>
              <a:rPr sz="2100" b="1" dirty="0" err="1">
                <a:latin typeface="楷体" panose="02010609060101010101" charset="-122"/>
                <a:ea typeface="楷体" panose="02010609060101010101" charset="-122"/>
                <a:sym typeface="+mn-ea"/>
              </a:rPr>
              <a:t>作者先点明爸爸是一个工厂计划科的科长</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a:p>
            <a:pPr>
              <a:lnSpc>
                <a:spcPct val="110000"/>
              </a:lnSpc>
            </a:pPr>
            <a:r>
              <a:rPr sz="2100" b="1" dirty="0" err="1">
                <a:latin typeface="楷体" panose="02010609060101010101" charset="-122"/>
                <a:ea typeface="楷体" panose="02010609060101010101" charset="-122"/>
                <a:sym typeface="+mn-ea"/>
              </a:rPr>
              <a:t>然后写了在家里，爸爸给我和妈妈订了很多计划</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p:txBody>
      </p:sp>
      <p:cxnSp>
        <p:nvCxnSpPr>
          <p:cNvPr id="4" name="直接箭头连接符 3"/>
          <p:cNvCxnSpPr/>
          <p:nvPr/>
        </p:nvCxnSpPr>
        <p:spPr>
          <a:xfrm>
            <a:off x="2854166" y="3158490"/>
            <a:ext cx="0" cy="388620"/>
          </a:xfrm>
          <a:prstGeom prst="straightConnector1">
            <a:avLst/>
          </a:prstGeom>
          <a:ln w="41275">
            <a:solidFill>
              <a:srgbClr val="F56161"/>
            </a:solidFill>
            <a:tailEnd type="arrow"/>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446722" y="2085975"/>
            <a:ext cx="6116479" cy="1135696"/>
          </a:xfrm>
          <a:prstGeom prst="rect">
            <a:avLst/>
          </a:prstGeom>
          <a:noFill/>
        </p:spPr>
        <p:txBody>
          <a:bodyPr wrap="square" lIns="68580" tIns="34290" rIns="68580" bIns="34290" rtlCol="0">
            <a:spAutoFit/>
          </a:bodyPr>
          <a:lstStyle/>
          <a:p>
            <a:pPr>
              <a:lnSpc>
                <a:spcPct val="110000"/>
              </a:lnSpc>
            </a:pPr>
            <a:r>
              <a:rPr sz="2100" b="1" dirty="0" err="1">
                <a:latin typeface="楷体" panose="02010609060101010101" charset="-122"/>
                <a:ea typeface="楷体" panose="02010609060101010101" charset="-122"/>
                <a:sym typeface="+mn-ea"/>
              </a:rPr>
              <a:t>作者还写了爸爸不但爱订计划，还严格执行计划</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a:p>
            <a:pPr>
              <a:lnSpc>
                <a:spcPct val="110000"/>
              </a:lnSpc>
            </a:pPr>
            <a:r>
              <a:rPr sz="2100" b="1" dirty="0" err="1">
                <a:latin typeface="楷体" panose="02010609060101010101" charset="-122"/>
                <a:ea typeface="楷体" panose="02010609060101010101" charset="-122"/>
                <a:sym typeface="+mn-ea"/>
              </a:rPr>
              <a:t>文中选取了</a:t>
            </a:r>
            <a:r>
              <a:rPr sz="2100" b="1" dirty="0" err="1">
                <a:solidFill>
                  <a:srgbClr val="FF0000"/>
                </a:solidFill>
                <a:latin typeface="楷体" panose="02010609060101010101" charset="-122"/>
                <a:ea typeface="楷体" panose="02010609060101010101" charset="-122"/>
                <a:sym typeface="+mn-ea"/>
              </a:rPr>
              <a:t>每天开关气窗和用牙膏的例子</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a:p>
            <a:pPr>
              <a:lnSpc>
                <a:spcPct val="110000"/>
              </a:lnSpc>
            </a:pPr>
            <a:r>
              <a:rPr sz="2100" b="1" dirty="0" err="1">
                <a:latin typeface="楷体" panose="02010609060101010101" charset="-122"/>
                <a:ea typeface="楷体" panose="02010609060101010101" charset="-122"/>
                <a:sym typeface="+mn-ea"/>
              </a:rPr>
              <a:t>说明爸爸是怎样严格执行计划的</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p:txBody>
      </p:sp>
      <p:sp>
        <p:nvSpPr>
          <p:cNvPr id="6" name="文本框 5"/>
          <p:cNvSpPr txBox="1"/>
          <p:nvPr/>
        </p:nvSpPr>
        <p:spPr>
          <a:xfrm>
            <a:off x="446723" y="3679508"/>
            <a:ext cx="5371371" cy="780214"/>
          </a:xfrm>
          <a:prstGeom prst="rect">
            <a:avLst/>
          </a:prstGeom>
          <a:noFill/>
        </p:spPr>
        <p:txBody>
          <a:bodyPr wrap="square" lIns="68580" tIns="34290" rIns="68580" bIns="34290" rtlCol="0">
            <a:spAutoFit/>
          </a:bodyPr>
          <a:lstStyle/>
          <a:p>
            <a:pPr>
              <a:lnSpc>
                <a:spcPct val="110000"/>
              </a:lnSpc>
            </a:pPr>
            <a:r>
              <a:rPr sz="2100" b="1" dirty="0" err="1">
                <a:latin typeface="楷体" panose="02010609060101010101" charset="-122"/>
                <a:ea typeface="楷体" panose="02010609060101010101" charset="-122"/>
                <a:sym typeface="+mn-ea"/>
              </a:rPr>
              <a:t>作者通过具体写</a:t>
            </a:r>
            <a:r>
              <a:rPr sz="2100" b="1" dirty="0" err="1">
                <a:solidFill>
                  <a:srgbClr val="FF0000"/>
                </a:solidFill>
                <a:latin typeface="楷体" panose="02010609060101010101" charset="-122"/>
                <a:ea typeface="楷体" panose="02010609060101010101" charset="-122"/>
                <a:sym typeface="+mn-ea"/>
              </a:rPr>
              <a:t>爸爸给自己制订暑假计划</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a:p>
            <a:pPr>
              <a:lnSpc>
                <a:spcPct val="110000"/>
              </a:lnSpc>
            </a:pPr>
            <a:r>
              <a:rPr sz="2100" b="1" dirty="0" err="1">
                <a:latin typeface="楷体" panose="02010609060101010101" charset="-122"/>
                <a:ea typeface="楷体" panose="02010609060101010101" charset="-122"/>
                <a:sym typeface="+mn-ea"/>
              </a:rPr>
              <a:t>说明爸爸制订计划的认真和全面</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p:txBody>
      </p:sp>
      <p:cxnSp>
        <p:nvCxnSpPr>
          <p:cNvPr id="7" name="直接箭头连接符 6"/>
          <p:cNvCxnSpPr/>
          <p:nvPr/>
        </p:nvCxnSpPr>
        <p:spPr>
          <a:xfrm>
            <a:off x="2854166" y="1635443"/>
            <a:ext cx="0" cy="388620"/>
          </a:xfrm>
          <a:prstGeom prst="straightConnector1">
            <a:avLst/>
          </a:prstGeom>
          <a:ln w="41275">
            <a:solidFill>
              <a:srgbClr val="F56161"/>
            </a:solidFill>
            <a:tailEnd type="arrow"/>
          </a:ln>
        </p:spPr>
        <p:style>
          <a:lnRef idx="1">
            <a:schemeClr val="accent1"/>
          </a:lnRef>
          <a:fillRef idx="0">
            <a:schemeClr val="accent1"/>
          </a:fillRef>
          <a:effectRef idx="0">
            <a:schemeClr val="accent1"/>
          </a:effectRef>
          <a:fontRef idx="minor">
            <a:schemeClr val="tx1"/>
          </a:fontRef>
        </p:style>
      </p:cxnSp>
      <p:sp>
        <p:nvSpPr>
          <p:cNvPr id="9" name="右大括号 8"/>
          <p:cNvSpPr/>
          <p:nvPr/>
        </p:nvSpPr>
        <p:spPr>
          <a:xfrm>
            <a:off x="6305551" y="1135381"/>
            <a:ext cx="257651" cy="2958941"/>
          </a:xfrm>
          <a:prstGeom prst="rightBrace">
            <a:avLst/>
          </a:prstGeom>
          <a:ln w="31750">
            <a:solidFill>
              <a:srgbClr val="F56161"/>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sp>
        <p:nvSpPr>
          <p:cNvPr id="10" name="文本框 9"/>
          <p:cNvSpPr txBox="1"/>
          <p:nvPr/>
        </p:nvSpPr>
        <p:spPr>
          <a:xfrm>
            <a:off x="6787039" y="2024062"/>
            <a:ext cx="1910715" cy="982028"/>
          </a:xfrm>
          <a:prstGeom prst="rect">
            <a:avLst/>
          </a:prstGeom>
          <a:noFill/>
        </p:spPr>
        <p:txBody>
          <a:bodyPr wrap="square" lIns="68580" tIns="34290" rIns="68580" bIns="34290" rtlCol="0">
            <a:spAutoFit/>
          </a:bodyPr>
          <a:lstStyle/>
          <a:p>
            <a:pPr algn="ctr">
              <a:lnSpc>
                <a:spcPct val="110000"/>
              </a:lnSpc>
            </a:pPr>
            <a:r>
              <a:rPr lang="zh-CN" altLang="en-US" sz="2700" b="1">
                <a:latin typeface="+mn-ea"/>
                <a:sym typeface="+mn-ea"/>
              </a:rPr>
              <a:t>爱订计划的爸爸形象</a:t>
            </a:r>
            <a:endParaRPr lang="zh-CN" altLang="en-US" sz="2700" b="1">
              <a:latin typeface="+mn-ea"/>
              <a:sym typeface="+mn-ea"/>
            </a:endParaRPr>
          </a:p>
        </p:txBody>
      </p:sp>
      <p:pic>
        <p:nvPicPr>
          <p:cNvPr id="24" name="图片 23" descr="c61a035239fc37c83a42049ca8667228"/>
          <p:cNvPicPr>
            <a:picLocks noChangeAspect="1"/>
          </p:cNvPicPr>
          <p:nvPr/>
        </p:nvPicPr>
        <p:blipFill>
          <a:blip r:embed="rId2" cstate="email"/>
          <a:stretch>
            <a:fillRect/>
          </a:stretch>
        </p:blipFill>
        <p:spPr>
          <a:xfrm rot="18720000" flipH="1">
            <a:off x="7108984" y="-289084"/>
            <a:ext cx="2487930" cy="16935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par>
                                <p:cTn id="16" presetID="3" presetClass="entr" presetSubtype="1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linds(horizont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P spid="6" grpId="0"/>
      <p:bldP spid="9" grpId="0" animBg="1"/>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0563" y="442437"/>
            <a:ext cx="2522696" cy="230981"/>
          </a:xfrm>
          <a:prstGeom prst="rect">
            <a:avLst/>
          </a:prstGeom>
          <a:noFill/>
          <a:ln w="22225">
            <a:solidFill>
              <a:srgbClr val="E3737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descr="457f2f15e3ae32d4c777695c3f64e230"/>
          <p:cNvPicPr>
            <a:picLocks noChangeAspect="1"/>
          </p:cNvPicPr>
          <p:nvPr/>
        </p:nvPicPr>
        <p:blipFill>
          <a:blip r:embed="rId1" cstate="email"/>
          <a:stretch>
            <a:fillRect/>
          </a:stretch>
        </p:blipFill>
        <p:spPr>
          <a:xfrm>
            <a:off x="335281" y="266700"/>
            <a:ext cx="581501" cy="583883"/>
          </a:xfrm>
          <a:prstGeom prst="rect">
            <a:avLst/>
          </a:prstGeom>
        </p:spPr>
      </p:pic>
      <p:sp>
        <p:nvSpPr>
          <p:cNvPr id="11" name="文本框 10"/>
          <p:cNvSpPr txBox="1"/>
          <p:nvPr/>
        </p:nvSpPr>
        <p:spPr>
          <a:xfrm>
            <a:off x="856774" y="416719"/>
            <a:ext cx="2356485" cy="299085"/>
          </a:xfrm>
          <a:prstGeom prst="rect">
            <a:avLst/>
          </a:prstGeom>
          <a:noFill/>
        </p:spPr>
        <p:txBody>
          <a:bodyPr wrap="square" lIns="68580" tIns="34290" rIns="68580" bIns="34290" rtlCol="0">
            <a:spAutoFit/>
          </a:bodyPr>
          <a:lstStyle/>
          <a:p>
            <a:pPr>
              <a:tabLst>
                <a:tab pos="66675" algn="l"/>
              </a:tabLst>
            </a:pPr>
            <a:r>
              <a:rPr lang="zh-CN" altLang="en-US" sz="1500" b="1" dirty="0">
                <a:solidFill>
                  <a:srgbClr val="E37373"/>
                </a:solidFill>
                <a:latin typeface="宋体" panose="02010600030101010101" pitchFamily="2" charset="-122"/>
                <a:ea typeface="宋体" panose="02010600030101010101" pitchFamily="2" charset="-122"/>
                <a:sym typeface="+mn-ea"/>
              </a:rPr>
              <a:t>学习习作例文——《小站》</a:t>
            </a:r>
            <a:endParaRPr lang="zh-CN" altLang="en-US" sz="1500" b="1" dirty="0">
              <a:solidFill>
                <a:srgbClr val="E37373"/>
              </a:solidFill>
              <a:latin typeface="宋体" panose="02010600030101010101" pitchFamily="2" charset="-122"/>
              <a:ea typeface="宋体" panose="02010600030101010101" pitchFamily="2" charset="-122"/>
              <a:sym typeface="+mn-ea"/>
            </a:endParaRPr>
          </a:p>
        </p:txBody>
      </p:sp>
      <p:grpSp>
        <p:nvGrpSpPr>
          <p:cNvPr id="7" name="组合 6"/>
          <p:cNvGrpSpPr/>
          <p:nvPr/>
        </p:nvGrpSpPr>
        <p:grpSpPr>
          <a:xfrm>
            <a:off x="1151572" y="1166336"/>
            <a:ext cx="2281714" cy="695801"/>
            <a:chOff x="706" y="2377"/>
            <a:chExt cx="4791" cy="1461"/>
          </a:xfrm>
        </p:grpSpPr>
        <p:sp>
          <p:nvSpPr>
            <p:cNvPr id="14" name="矩形 13"/>
            <p:cNvSpPr/>
            <p:nvPr/>
          </p:nvSpPr>
          <p:spPr>
            <a:xfrm>
              <a:off x="706" y="2471"/>
              <a:ext cx="4791" cy="136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32" y="2377"/>
              <a:ext cx="4765" cy="1415"/>
            </a:xfrm>
            <a:prstGeom prst="rect">
              <a:avLst/>
            </a:prstGeom>
            <a:noFill/>
          </p:spPr>
          <p:txBody>
            <a:bodyPr wrap="square" rtlCol="0">
              <a:spAutoFit/>
            </a:bodyPr>
            <a:lstStyle/>
            <a:p>
              <a:pPr>
                <a:lnSpc>
                  <a:spcPct val="140000"/>
                </a:lnSpc>
              </a:pPr>
              <a:r>
                <a:rPr lang="zh-CN" altLang="en-US" sz="2700" b="1" dirty="0">
                  <a:solidFill>
                    <a:schemeClr val="tx2">
                      <a:lumMod val="50000"/>
                    </a:schemeClr>
                  </a:solidFill>
                  <a:latin typeface="+mn-ea"/>
                  <a:sym typeface="+mn-ea"/>
                </a:rPr>
                <a:t>例文主要内容</a:t>
              </a:r>
              <a:endParaRPr lang="zh-CN" altLang="en-US" sz="2700" b="1" dirty="0">
                <a:solidFill>
                  <a:schemeClr val="tx2">
                    <a:lumMod val="50000"/>
                  </a:schemeClr>
                </a:solidFill>
                <a:latin typeface="+mn-ea"/>
                <a:sym typeface="+mn-ea"/>
              </a:endParaRPr>
            </a:p>
          </p:txBody>
        </p:sp>
      </p:grpSp>
      <p:sp>
        <p:nvSpPr>
          <p:cNvPr id="9" name="文本框 8"/>
          <p:cNvSpPr txBox="1"/>
          <p:nvPr/>
        </p:nvSpPr>
        <p:spPr>
          <a:xfrm>
            <a:off x="1505903" y="2000250"/>
            <a:ext cx="6651979" cy="1398844"/>
          </a:xfrm>
          <a:prstGeom prst="rect">
            <a:avLst/>
          </a:prstGeom>
          <a:noFill/>
        </p:spPr>
        <p:txBody>
          <a:bodyPr wrap="square" lIns="68580" tIns="34290" rIns="68580" bIns="34290" rtlCol="0">
            <a:spAutoFit/>
          </a:bodyPr>
          <a:lstStyle/>
          <a:p>
            <a:pPr>
              <a:lnSpc>
                <a:spcPct val="120000"/>
              </a:lnSpc>
            </a:pPr>
            <a:r>
              <a:rPr sz="2400" b="1" dirty="0" err="1">
                <a:latin typeface="楷体" panose="02010609060101010101" charset="-122"/>
                <a:ea typeface="楷体" panose="02010609060101010101" charset="-122"/>
                <a:sym typeface="+mn-ea"/>
              </a:rPr>
              <a:t>例文主要写了一个地处山区、无人注意的小站</a:t>
            </a:r>
            <a:r>
              <a:rPr sz="2400" b="1" dirty="0">
                <a:latin typeface="楷体" panose="02010609060101010101" charset="-122"/>
                <a:ea typeface="楷体" panose="02010609060101010101" charset="-122"/>
                <a:sym typeface="+mn-ea"/>
              </a:rPr>
              <a:t>，</a:t>
            </a:r>
            <a:endParaRPr sz="2400" b="1" dirty="0">
              <a:latin typeface="楷体" panose="02010609060101010101" charset="-122"/>
              <a:ea typeface="楷体" panose="02010609060101010101" charset="-122"/>
              <a:sym typeface="+mn-ea"/>
            </a:endParaRPr>
          </a:p>
          <a:p>
            <a:pPr>
              <a:lnSpc>
                <a:spcPct val="120000"/>
              </a:lnSpc>
            </a:pPr>
            <a:r>
              <a:rPr sz="2400" b="1" dirty="0" err="1">
                <a:latin typeface="楷体" panose="02010609060101010101" charset="-122"/>
                <a:ea typeface="楷体" panose="02010609060101010101" charset="-122"/>
                <a:sym typeface="+mn-ea"/>
              </a:rPr>
              <a:t>由于工作人员的精心布置和对工作认真负责</a:t>
            </a:r>
            <a:r>
              <a:rPr sz="2400" b="1" dirty="0">
                <a:latin typeface="楷体" panose="02010609060101010101" charset="-122"/>
                <a:ea typeface="楷体" panose="02010609060101010101" charset="-122"/>
                <a:sym typeface="+mn-ea"/>
              </a:rPr>
              <a:t>，</a:t>
            </a:r>
            <a:endParaRPr sz="2400" b="1" dirty="0">
              <a:latin typeface="楷体" panose="02010609060101010101" charset="-122"/>
              <a:ea typeface="楷体" panose="02010609060101010101" charset="-122"/>
              <a:sym typeface="+mn-ea"/>
            </a:endParaRPr>
          </a:p>
          <a:p>
            <a:pPr>
              <a:lnSpc>
                <a:spcPct val="120000"/>
              </a:lnSpc>
            </a:pPr>
            <a:r>
              <a:rPr sz="2400" b="1" dirty="0" err="1">
                <a:latin typeface="楷体" panose="02010609060101010101" charset="-122"/>
                <a:ea typeface="楷体" panose="02010609060101010101" charset="-122"/>
                <a:sym typeface="+mn-ea"/>
              </a:rPr>
              <a:t>给旅客带来了温暖的春意</a:t>
            </a:r>
            <a:r>
              <a:rPr sz="2400" b="1" dirty="0">
                <a:latin typeface="楷体" panose="02010609060101010101" charset="-122"/>
                <a:ea typeface="楷体" panose="02010609060101010101" charset="-122"/>
                <a:sym typeface="+mn-ea"/>
              </a:rPr>
              <a:t>。</a:t>
            </a:r>
            <a:endParaRPr sz="2400" b="1" dirty="0">
              <a:latin typeface="楷体" panose="02010609060101010101" charset="-122"/>
              <a:ea typeface="楷体" panose="02010609060101010101" charset="-122"/>
              <a:sym typeface="+mn-ea"/>
            </a:endParaRPr>
          </a:p>
        </p:txBody>
      </p:sp>
      <p:pic>
        <p:nvPicPr>
          <p:cNvPr id="4" name="图片 3" descr="5a30eb0130a18de1c23754f8f0a099e8"/>
          <p:cNvPicPr>
            <a:picLocks noChangeAspect="1"/>
          </p:cNvPicPr>
          <p:nvPr/>
        </p:nvPicPr>
        <p:blipFill>
          <a:blip r:embed="rId2" cstate="email">
            <a:clrChange>
              <a:clrFrom>
                <a:srgbClr val="FEFEFE">
                  <a:alpha val="100000"/>
                </a:srgbClr>
              </a:clrFrom>
              <a:clrTo>
                <a:srgbClr val="FEFEFE">
                  <a:alpha val="100000"/>
                  <a:alpha val="0"/>
                </a:srgbClr>
              </a:clrTo>
            </a:clrChange>
          </a:blip>
          <a:stretch>
            <a:fillRect/>
          </a:stretch>
        </p:blipFill>
        <p:spPr>
          <a:xfrm>
            <a:off x="-1129665" y="2632234"/>
            <a:ext cx="1951196" cy="2867978"/>
          </a:xfrm>
          <a:prstGeom prst="rect">
            <a:avLst/>
          </a:prstGeom>
        </p:spPr>
      </p:pic>
      <p:pic>
        <p:nvPicPr>
          <p:cNvPr id="6" name="图片 5" descr="5a30eb0130a18de1c23754f8f0a099e8"/>
          <p:cNvPicPr>
            <a:picLocks noChangeAspect="1"/>
          </p:cNvPicPr>
          <p:nvPr/>
        </p:nvPicPr>
        <p:blipFill>
          <a:blip r:embed="rId3" cstate="email">
            <a:clrChange>
              <a:clrFrom>
                <a:srgbClr val="FEFEFE">
                  <a:alpha val="100000"/>
                </a:srgbClr>
              </a:clrFrom>
              <a:clrTo>
                <a:srgbClr val="FEFEFE">
                  <a:alpha val="100000"/>
                  <a:alpha val="0"/>
                </a:srgbClr>
              </a:clrTo>
            </a:clrChange>
          </a:blip>
          <a:stretch>
            <a:fillRect/>
          </a:stretch>
        </p:blipFill>
        <p:spPr>
          <a:xfrm flipH="1">
            <a:off x="-175737" y="3508058"/>
            <a:ext cx="1298258" cy="1907381"/>
          </a:xfrm>
          <a:prstGeom prst="rect">
            <a:avLst/>
          </a:prstGeom>
        </p:spPr>
      </p:pic>
      <p:pic>
        <p:nvPicPr>
          <p:cNvPr id="12" name="图片 11" descr="5a30eb0130a18de1c23754f8f0a099e8"/>
          <p:cNvPicPr>
            <a:picLocks noChangeAspect="1"/>
          </p:cNvPicPr>
          <p:nvPr/>
        </p:nvPicPr>
        <p:blipFill>
          <a:blip r:embed="rId4" cstate="email">
            <a:clrChange>
              <a:clrFrom>
                <a:srgbClr val="FEFEFE">
                  <a:alpha val="100000"/>
                </a:srgbClr>
              </a:clrFrom>
              <a:clrTo>
                <a:srgbClr val="FEFEFE">
                  <a:alpha val="100000"/>
                  <a:alpha val="0"/>
                </a:srgbClr>
              </a:clrTo>
            </a:clrChange>
          </a:blip>
          <a:stretch>
            <a:fillRect/>
          </a:stretch>
        </p:blipFill>
        <p:spPr>
          <a:xfrm>
            <a:off x="520541" y="4137660"/>
            <a:ext cx="869633" cy="1277779"/>
          </a:xfrm>
          <a:prstGeom prst="rect">
            <a:avLst/>
          </a:prstGeom>
        </p:spPr>
      </p:pic>
      <p:pic>
        <p:nvPicPr>
          <p:cNvPr id="13" name="图片 12" descr="5a30eb0130a18de1c23754f8f0a099e8"/>
          <p:cNvPicPr>
            <a:picLocks noChangeAspect="1"/>
          </p:cNvPicPr>
          <p:nvPr/>
        </p:nvPicPr>
        <p:blipFill>
          <a:blip r:embed="rId5" cstate="email">
            <a:clrChange>
              <a:clrFrom>
                <a:srgbClr val="FEFEFE">
                  <a:alpha val="100000"/>
                </a:srgbClr>
              </a:clrFrom>
              <a:clrTo>
                <a:srgbClr val="FEFEFE">
                  <a:alpha val="100000"/>
                  <a:alpha val="0"/>
                </a:srgbClr>
              </a:clrTo>
            </a:clrChange>
          </a:blip>
          <a:stretch>
            <a:fillRect/>
          </a:stretch>
        </p:blipFill>
        <p:spPr>
          <a:xfrm rot="2700000" flipV="1">
            <a:off x="7900511" y="-990123"/>
            <a:ext cx="1766888" cy="25969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0563" y="442437"/>
            <a:ext cx="3098006" cy="230981"/>
          </a:xfrm>
          <a:prstGeom prst="rect">
            <a:avLst/>
          </a:prstGeom>
          <a:noFill/>
          <a:ln w="22225">
            <a:solidFill>
              <a:srgbClr val="E3737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descr="457f2f15e3ae32d4c777695c3f64e230"/>
          <p:cNvPicPr>
            <a:picLocks noChangeAspect="1"/>
          </p:cNvPicPr>
          <p:nvPr/>
        </p:nvPicPr>
        <p:blipFill>
          <a:blip r:embed="rId1" cstate="email"/>
          <a:stretch>
            <a:fillRect/>
          </a:stretch>
        </p:blipFill>
        <p:spPr>
          <a:xfrm>
            <a:off x="335281" y="266700"/>
            <a:ext cx="581501" cy="583883"/>
          </a:xfrm>
          <a:prstGeom prst="rect">
            <a:avLst/>
          </a:prstGeom>
        </p:spPr>
      </p:pic>
      <p:sp>
        <p:nvSpPr>
          <p:cNvPr id="11" name="文本框 10"/>
          <p:cNvSpPr txBox="1"/>
          <p:nvPr/>
        </p:nvSpPr>
        <p:spPr>
          <a:xfrm>
            <a:off x="856774" y="416719"/>
            <a:ext cx="2356485" cy="299085"/>
          </a:xfrm>
          <a:prstGeom prst="rect">
            <a:avLst/>
          </a:prstGeom>
          <a:noFill/>
        </p:spPr>
        <p:txBody>
          <a:bodyPr wrap="square" lIns="68580" tIns="34290" rIns="68580" bIns="34290" rtlCol="0">
            <a:spAutoFit/>
          </a:bodyPr>
          <a:lstStyle/>
          <a:p>
            <a:pPr>
              <a:tabLst>
                <a:tab pos="66675" algn="l"/>
              </a:tabLst>
            </a:pPr>
            <a:r>
              <a:rPr lang="zh-CN" altLang="en-US" sz="1500" b="1">
                <a:solidFill>
                  <a:srgbClr val="E37373"/>
                </a:solidFill>
                <a:latin typeface="宋体" panose="02010600030101010101" pitchFamily="2" charset="-122"/>
                <a:ea typeface="宋体" panose="02010600030101010101" pitchFamily="2" charset="-122"/>
                <a:sym typeface="+mn-ea"/>
              </a:rPr>
              <a:t>学习习作例文——《小站》</a:t>
            </a:r>
            <a:endParaRPr lang="zh-CN" altLang="en-US" sz="1500" b="1">
              <a:solidFill>
                <a:srgbClr val="E37373"/>
              </a:solidFill>
              <a:latin typeface="宋体" panose="02010600030101010101" pitchFamily="2" charset="-122"/>
              <a:ea typeface="宋体" panose="02010600030101010101" pitchFamily="2" charset="-122"/>
              <a:sym typeface="+mn-ea"/>
            </a:endParaRPr>
          </a:p>
        </p:txBody>
      </p:sp>
      <p:sp>
        <p:nvSpPr>
          <p:cNvPr id="5" name="文本框 4"/>
          <p:cNvSpPr txBox="1"/>
          <p:nvPr/>
        </p:nvSpPr>
        <p:spPr>
          <a:xfrm>
            <a:off x="3539966" y="1217295"/>
            <a:ext cx="5437823" cy="474345"/>
          </a:xfrm>
          <a:prstGeom prst="rect">
            <a:avLst/>
          </a:prstGeom>
          <a:noFill/>
        </p:spPr>
        <p:txBody>
          <a:bodyPr wrap="square" lIns="68580" tIns="34290" rIns="68580" bIns="34290" rtlCol="0">
            <a:spAutoFit/>
          </a:bodyPr>
          <a:lstStyle/>
          <a:p>
            <a:pPr algn="l">
              <a:lnSpc>
                <a:spcPct val="110000"/>
              </a:lnSpc>
            </a:pPr>
            <a:r>
              <a:rPr lang="zh-CN" altLang="en-US" sz="2400" b="1" dirty="0">
                <a:latin typeface="+mn-ea"/>
                <a:cs typeface="+mn-ea"/>
                <a:sym typeface="+mn-ea"/>
              </a:rPr>
              <a:t>这篇例文所要表达的中心意思是什么？</a:t>
            </a:r>
            <a:endParaRPr lang="zh-CN" altLang="en-US" sz="2400" b="1" dirty="0">
              <a:latin typeface="+mn-ea"/>
              <a:cs typeface="+mn-ea"/>
              <a:sym typeface="+mn-ea"/>
            </a:endParaRPr>
          </a:p>
        </p:txBody>
      </p:sp>
      <p:sp>
        <p:nvSpPr>
          <p:cNvPr id="28" name="圆角矩形 27"/>
          <p:cNvSpPr/>
          <p:nvPr/>
        </p:nvSpPr>
        <p:spPr>
          <a:xfrm flipV="1">
            <a:off x="3547587" y="1660208"/>
            <a:ext cx="5588794" cy="53816"/>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文本框 7"/>
          <p:cNvSpPr txBox="1"/>
          <p:nvPr/>
        </p:nvSpPr>
        <p:spPr>
          <a:xfrm>
            <a:off x="3514249" y="1903095"/>
            <a:ext cx="4841081" cy="1988344"/>
          </a:xfrm>
          <a:prstGeom prst="rect">
            <a:avLst/>
          </a:prstGeom>
          <a:noFill/>
        </p:spPr>
        <p:txBody>
          <a:bodyPr wrap="square" lIns="68580" tIns="34290" rIns="68580" bIns="34290" rtlCol="0">
            <a:spAutoFit/>
          </a:bodyPr>
          <a:lstStyle/>
          <a:p>
            <a:pPr>
              <a:lnSpc>
                <a:spcPct val="130000"/>
              </a:lnSpc>
            </a:pPr>
            <a:r>
              <a:rPr sz="2400" b="1" dirty="0">
                <a:latin typeface="楷体" panose="02010609060101010101" charset="-122"/>
                <a:ea typeface="楷体" panose="02010609060101010101" charset="-122"/>
                <a:sym typeface="+mn-ea"/>
              </a:rPr>
              <a:t>《</a:t>
            </a:r>
            <a:r>
              <a:rPr sz="2400" b="1" dirty="0" err="1">
                <a:latin typeface="楷体" panose="02010609060101010101" charset="-122"/>
                <a:ea typeface="楷体" panose="02010609060101010101" charset="-122"/>
                <a:sym typeface="+mn-ea"/>
              </a:rPr>
              <a:t>小站》这篇例文所要表达的中心意思是说明小站工作人员为旅客服务的高度责任感和全心全意为人民服务的精神</a:t>
            </a:r>
            <a:r>
              <a:rPr sz="2400" b="1" dirty="0">
                <a:latin typeface="楷体" panose="02010609060101010101" charset="-122"/>
                <a:ea typeface="楷体" panose="02010609060101010101" charset="-122"/>
                <a:sym typeface="+mn-ea"/>
              </a:rPr>
              <a:t>。</a:t>
            </a:r>
            <a:endParaRPr sz="2400" b="1" dirty="0">
              <a:latin typeface="楷体" panose="02010609060101010101" charset="-122"/>
              <a:ea typeface="楷体" panose="02010609060101010101" charset="-122"/>
              <a:sym typeface="+mn-ea"/>
            </a:endParaRPr>
          </a:p>
        </p:txBody>
      </p:sp>
      <p:pic>
        <p:nvPicPr>
          <p:cNvPr id="7" name="图片 6" descr="timg"/>
          <p:cNvPicPr>
            <a:picLocks noChangeAspect="1"/>
          </p:cNvPicPr>
          <p:nvPr/>
        </p:nvPicPr>
        <p:blipFill>
          <a:blip r:embed="rId2" cstate="email"/>
          <a:srcRect/>
          <a:stretch>
            <a:fillRect/>
          </a:stretch>
        </p:blipFill>
        <p:spPr>
          <a:xfrm>
            <a:off x="222886" y="1285876"/>
            <a:ext cx="3172301" cy="27570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0563" y="442437"/>
            <a:ext cx="3098006" cy="230981"/>
          </a:xfrm>
          <a:prstGeom prst="rect">
            <a:avLst/>
          </a:prstGeom>
          <a:noFill/>
          <a:ln w="22225">
            <a:solidFill>
              <a:srgbClr val="E3737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descr="457f2f15e3ae32d4c777695c3f64e230"/>
          <p:cNvPicPr>
            <a:picLocks noChangeAspect="1"/>
          </p:cNvPicPr>
          <p:nvPr/>
        </p:nvPicPr>
        <p:blipFill>
          <a:blip r:embed="rId1" cstate="email"/>
          <a:stretch>
            <a:fillRect/>
          </a:stretch>
        </p:blipFill>
        <p:spPr>
          <a:xfrm>
            <a:off x="335281" y="266700"/>
            <a:ext cx="581501" cy="583883"/>
          </a:xfrm>
          <a:prstGeom prst="rect">
            <a:avLst/>
          </a:prstGeom>
        </p:spPr>
      </p:pic>
      <p:sp>
        <p:nvSpPr>
          <p:cNvPr id="11" name="文本框 10"/>
          <p:cNvSpPr txBox="1"/>
          <p:nvPr/>
        </p:nvSpPr>
        <p:spPr>
          <a:xfrm>
            <a:off x="856774" y="416719"/>
            <a:ext cx="2356485" cy="299085"/>
          </a:xfrm>
          <a:prstGeom prst="rect">
            <a:avLst/>
          </a:prstGeom>
          <a:noFill/>
        </p:spPr>
        <p:txBody>
          <a:bodyPr wrap="square" lIns="68580" tIns="34290" rIns="68580" bIns="34290" rtlCol="0">
            <a:spAutoFit/>
          </a:bodyPr>
          <a:lstStyle/>
          <a:p>
            <a:pPr>
              <a:tabLst>
                <a:tab pos="66675" algn="l"/>
              </a:tabLst>
            </a:pPr>
            <a:r>
              <a:rPr lang="zh-CN" altLang="en-US" sz="1500" b="1">
                <a:solidFill>
                  <a:srgbClr val="E37373"/>
                </a:solidFill>
                <a:latin typeface="宋体" panose="02010600030101010101" pitchFamily="2" charset="-122"/>
                <a:ea typeface="宋体" panose="02010600030101010101" pitchFamily="2" charset="-122"/>
                <a:sym typeface="+mn-ea"/>
              </a:rPr>
              <a:t>学习习作例文——《小站》</a:t>
            </a:r>
            <a:endParaRPr lang="zh-CN" altLang="en-US" sz="1500" b="1">
              <a:solidFill>
                <a:srgbClr val="E37373"/>
              </a:solidFill>
              <a:latin typeface="宋体" panose="02010600030101010101" pitchFamily="2" charset="-122"/>
              <a:ea typeface="宋体" panose="02010600030101010101" pitchFamily="2" charset="-122"/>
              <a:sym typeface="+mn-ea"/>
            </a:endParaRPr>
          </a:p>
        </p:txBody>
      </p:sp>
      <p:sp>
        <p:nvSpPr>
          <p:cNvPr id="16" name="文本框 15"/>
          <p:cNvSpPr txBox="1"/>
          <p:nvPr/>
        </p:nvSpPr>
        <p:spPr>
          <a:xfrm>
            <a:off x="3308984" y="1503045"/>
            <a:ext cx="5056347" cy="549381"/>
          </a:xfrm>
          <a:prstGeom prst="rect">
            <a:avLst/>
          </a:prstGeom>
          <a:noFill/>
        </p:spPr>
        <p:txBody>
          <a:bodyPr wrap="square" lIns="68580" tIns="34290" rIns="68580" bIns="34290" rtlCol="0">
            <a:spAutoFit/>
          </a:bodyPr>
          <a:lstStyle/>
          <a:p>
            <a:pPr>
              <a:lnSpc>
                <a:spcPct val="130000"/>
              </a:lnSpc>
            </a:pPr>
            <a:r>
              <a:rPr lang="en-US" sz="2400" b="1" dirty="0">
                <a:latin typeface="楷体" panose="02010609060101010101" charset="-122"/>
                <a:ea typeface="楷体" panose="02010609060101010101" charset="-122"/>
                <a:sym typeface="+mn-ea"/>
              </a:rPr>
              <a:t>1.</a:t>
            </a:r>
            <a:r>
              <a:rPr sz="2400" b="1" dirty="0">
                <a:latin typeface="楷体" panose="02010609060101010101" charset="-122"/>
                <a:ea typeface="楷体" panose="02010609060101010101" charset="-122"/>
                <a:sym typeface="+mn-ea"/>
              </a:rPr>
              <a:t>快车不停，慢车也只停两三分钟；</a:t>
            </a:r>
            <a:endParaRPr lang="zh-CN" altLang="en-US" sz="2400" b="1" dirty="0">
              <a:latin typeface="楷体" panose="02010609060101010101" charset="-122"/>
              <a:ea typeface="楷体" panose="02010609060101010101" charset="-122"/>
              <a:sym typeface="+mn-ea"/>
            </a:endParaRPr>
          </a:p>
        </p:txBody>
      </p:sp>
      <p:sp>
        <p:nvSpPr>
          <p:cNvPr id="17" name="文本框 16"/>
          <p:cNvSpPr txBox="1"/>
          <p:nvPr/>
        </p:nvSpPr>
        <p:spPr>
          <a:xfrm>
            <a:off x="3308985" y="2425065"/>
            <a:ext cx="5386779" cy="1177245"/>
          </a:xfrm>
          <a:prstGeom prst="rect">
            <a:avLst/>
          </a:prstGeom>
          <a:noFill/>
        </p:spPr>
        <p:txBody>
          <a:bodyPr wrap="square" lIns="68580" tIns="34290" rIns="68580" bIns="34290" rtlCol="0">
            <a:spAutoFit/>
          </a:bodyPr>
          <a:lstStyle/>
          <a:p>
            <a:pPr>
              <a:lnSpc>
                <a:spcPct val="100000"/>
              </a:lnSpc>
            </a:pPr>
            <a:r>
              <a:rPr lang="en-US" sz="2400" b="1" dirty="0">
                <a:latin typeface="楷体" panose="02010609060101010101" charset="-122"/>
                <a:ea typeface="楷体" panose="02010609060101010101" charset="-122"/>
                <a:sym typeface="+mn-ea"/>
              </a:rPr>
              <a:t>2.</a:t>
            </a:r>
            <a:r>
              <a:rPr sz="2400" b="1" dirty="0">
                <a:latin typeface="楷体" panose="02010609060101010101" charset="-122"/>
                <a:ea typeface="楷体" panose="02010609060101010101" charset="-122"/>
                <a:sym typeface="+mn-ea"/>
              </a:rPr>
              <a:t>车站很小：一间小屋，一排木栅栏，</a:t>
            </a:r>
            <a:endParaRPr sz="2400" b="1" dirty="0">
              <a:latin typeface="楷体" panose="02010609060101010101" charset="-122"/>
              <a:ea typeface="楷体" panose="02010609060101010101" charset="-122"/>
              <a:sym typeface="+mn-ea"/>
            </a:endParaRPr>
          </a:p>
          <a:p>
            <a:pPr>
              <a:lnSpc>
                <a:spcPct val="100000"/>
              </a:lnSpc>
            </a:pPr>
            <a:r>
              <a:rPr sz="2400" b="1" dirty="0" err="1">
                <a:latin typeface="楷体" panose="02010609060101010101" charset="-122"/>
                <a:ea typeface="楷体" panose="02010609060101010101" charset="-122"/>
                <a:sym typeface="+mn-ea"/>
              </a:rPr>
              <a:t>月台上只有两三个乘客、两个工作</a:t>
            </a:r>
            <a:endParaRPr sz="2400" b="1" dirty="0">
              <a:latin typeface="楷体" panose="02010609060101010101" charset="-122"/>
              <a:ea typeface="楷体" panose="02010609060101010101" charset="-122"/>
              <a:sym typeface="+mn-ea"/>
            </a:endParaRPr>
          </a:p>
          <a:p>
            <a:pPr>
              <a:lnSpc>
                <a:spcPct val="100000"/>
              </a:lnSpc>
            </a:pPr>
            <a:r>
              <a:rPr sz="2400" b="1" dirty="0" err="1">
                <a:latin typeface="楷体" panose="02010609060101010101" charset="-122"/>
                <a:ea typeface="楷体" panose="02010609060101010101" charset="-122"/>
                <a:sym typeface="+mn-ea"/>
              </a:rPr>
              <a:t>人员</a:t>
            </a:r>
            <a:r>
              <a:rPr sz="2400" b="1" dirty="0">
                <a:latin typeface="楷体" panose="02010609060101010101" charset="-122"/>
                <a:ea typeface="楷体" panose="02010609060101010101" charset="-122"/>
                <a:sym typeface="+mn-ea"/>
              </a:rPr>
              <a:t>……</a:t>
            </a:r>
            <a:endParaRPr sz="2400" b="1" dirty="0">
              <a:latin typeface="楷体" panose="02010609060101010101" charset="-122"/>
              <a:ea typeface="楷体" panose="02010609060101010101" charset="-122"/>
              <a:sym typeface="+mn-ea"/>
            </a:endParaRPr>
          </a:p>
        </p:txBody>
      </p:sp>
      <p:grpSp>
        <p:nvGrpSpPr>
          <p:cNvPr id="21" name="组合 20"/>
          <p:cNvGrpSpPr/>
          <p:nvPr/>
        </p:nvGrpSpPr>
        <p:grpSpPr>
          <a:xfrm>
            <a:off x="329565" y="1602104"/>
            <a:ext cx="3090386" cy="1579721"/>
            <a:chOff x="671" y="3364"/>
            <a:chExt cx="6489" cy="3317"/>
          </a:xfrm>
        </p:grpSpPr>
        <p:sp>
          <p:nvSpPr>
            <p:cNvPr id="20" name="矩形 19"/>
            <p:cNvSpPr/>
            <p:nvPr/>
          </p:nvSpPr>
          <p:spPr>
            <a:xfrm rot="16200000">
              <a:off x="2257" y="4041"/>
              <a:ext cx="3317" cy="196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71" y="3992"/>
              <a:ext cx="6489" cy="2113"/>
            </a:xfrm>
            <a:prstGeom prst="rect">
              <a:avLst/>
            </a:prstGeom>
            <a:noFill/>
          </p:spPr>
          <p:txBody>
            <a:bodyPr wrap="square" rtlCol="0">
              <a:spAutoFit/>
            </a:bodyPr>
            <a:lstStyle/>
            <a:p>
              <a:pPr algn="ctr">
                <a:lnSpc>
                  <a:spcPct val="110000"/>
                </a:lnSpc>
              </a:pPr>
              <a:r>
                <a:rPr lang="zh-CN" altLang="en-US" sz="2700" b="1" dirty="0">
                  <a:latin typeface="+mn-ea"/>
                  <a:cs typeface="+mn-ea"/>
                  <a:sym typeface="+mn-ea"/>
                </a:rPr>
                <a:t>例文写了小站的小，</a:t>
              </a:r>
              <a:endParaRPr lang="zh-CN" altLang="en-US" sz="2700" b="1" dirty="0">
                <a:latin typeface="+mn-ea"/>
                <a:cs typeface="+mn-ea"/>
                <a:sym typeface="+mn-ea"/>
              </a:endParaRPr>
            </a:p>
            <a:p>
              <a:pPr algn="ctr">
                <a:lnSpc>
                  <a:spcPct val="110000"/>
                </a:lnSpc>
              </a:pPr>
              <a:r>
                <a:rPr lang="zh-CN" altLang="en-US" sz="2700" b="1" dirty="0">
                  <a:latin typeface="+mn-ea"/>
                  <a:cs typeface="+mn-ea"/>
                  <a:sym typeface="+mn-ea"/>
                </a:rPr>
                <a:t>主要表现在：</a:t>
              </a:r>
              <a:endParaRPr lang="zh-CN" altLang="en-US" sz="2700" b="1" dirty="0">
                <a:latin typeface="+mn-ea"/>
                <a:cs typeface="+mn-ea"/>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1+#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0563" y="442437"/>
            <a:ext cx="3098006" cy="230981"/>
          </a:xfrm>
          <a:prstGeom prst="rect">
            <a:avLst/>
          </a:prstGeom>
          <a:noFill/>
          <a:ln w="22225">
            <a:solidFill>
              <a:srgbClr val="E3737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descr="457f2f15e3ae32d4c777695c3f64e230"/>
          <p:cNvPicPr>
            <a:picLocks noChangeAspect="1"/>
          </p:cNvPicPr>
          <p:nvPr/>
        </p:nvPicPr>
        <p:blipFill>
          <a:blip r:embed="rId1" cstate="email"/>
          <a:stretch>
            <a:fillRect/>
          </a:stretch>
        </p:blipFill>
        <p:spPr>
          <a:xfrm>
            <a:off x="335281" y="266700"/>
            <a:ext cx="581501" cy="583883"/>
          </a:xfrm>
          <a:prstGeom prst="rect">
            <a:avLst/>
          </a:prstGeom>
        </p:spPr>
      </p:pic>
      <p:sp>
        <p:nvSpPr>
          <p:cNvPr id="11" name="文本框 10"/>
          <p:cNvSpPr txBox="1"/>
          <p:nvPr/>
        </p:nvSpPr>
        <p:spPr>
          <a:xfrm>
            <a:off x="856774" y="416719"/>
            <a:ext cx="2356485" cy="299085"/>
          </a:xfrm>
          <a:prstGeom prst="rect">
            <a:avLst/>
          </a:prstGeom>
          <a:noFill/>
        </p:spPr>
        <p:txBody>
          <a:bodyPr wrap="square" lIns="68580" tIns="34290" rIns="68580" bIns="34290" rtlCol="0">
            <a:spAutoFit/>
          </a:bodyPr>
          <a:lstStyle/>
          <a:p>
            <a:pPr>
              <a:tabLst>
                <a:tab pos="66675" algn="l"/>
              </a:tabLst>
            </a:pPr>
            <a:r>
              <a:rPr lang="zh-CN" altLang="en-US" sz="1500" b="1">
                <a:solidFill>
                  <a:srgbClr val="E37373"/>
                </a:solidFill>
                <a:latin typeface="宋体" panose="02010600030101010101" pitchFamily="2" charset="-122"/>
                <a:ea typeface="宋体" panose="02010600030101010101" pitchFamily="2" charset="-122"/>
                <a:sym typeface="+mn-ea"/>
              </a:rPr>
              <a:t>学习习作例文——《小站》</a:t>
            </a:r>
            <a:endParaRPr lang="zh-CN" altLang="en-US" sz="1500" b="1">
              <a:solidFill>
                <a:srgbClr val="E37373"/>
              </a:solidFill>
              <a:latin typeface="宋体" panose="02010600030101010101" pitchFamily="2" charset="-122"/>
              <a:ea typeface="宋体" panose="02010600030101010101" pitchFamily="2" charset="-122"/>
              <a:sym typeface="+mn-ea"/>
            </a:endParaRPr>
          </a:p>
        </p:txBody>
      </p:sp>
      <p:grpSp>
        <p:nvGrpSpPr>
          <p:cNvPr id="9" name="组合 8"/>
          <p:cNvGrpSpPr/>
          <p:nvPr/>
        </p:nvGrpSpPr>
        <p:grpSpPr>
          <a:xfrm>
            <a:off x="3536156" y="1021557"/>
            <a:ext cx="2071688" cy="498634"/>
            <a:chOff x="6313" y="2145"/>
            <a:chExt cx="4350" cy="1047"/>
          </a:xfrm>
        </p:grpSpPr>
        <p:sp>
          <p:nvSpPr>
            <p:cNvPr id="5" name="文本框 4"/>
            <p:cNvSpPr txBox="1"/>
            <p:nvPr/>
          </p:nvSpPr>
          <p:spPr>
            <a:xfrm>
              <a:off x="6313" y="2145"/>
              <a:ext cx="4350" cy="1047"/>
            </a:xfrm>
            <a:prstGeom prst="rect">
              <a:avLst/>
            </a:prstGeom>
            <a:noFill/>
          </p:spPr>
          <p:txBody>
            <a:bodyPr wrap="square" rtlCol="0">
              <a:spAutoFit/>
            </a:bodyPr>
            <a:lstStyle/>
            <a:p>
              <a:pPr algn="l">
                <a:lnSpc>
                  <a:spcPct val="110000"/>
                </a:lnSpc>
              </a:pPr>
              <a:r>
                <a:rPr lang="zh-CN" altLang="en-US" sz="2400" b="1" dirty="0">
                  <a:latin typeface="+mn-ea"/>
                  <a:cs typeface="+mn-ea"/>
                  <a:sym typeface="+mn-ea"/>
                </a:rPr>
                <a:t>小站环境如何？</a:t>
              </a:r>
              <a:endParaRPr lang="zh-CN" altLang="en-US" sz="2400" b="1" dirty="0">
                <a:latin typeface="+mn-ea"/>
                <a:cs typeface="+mn-ea"/>
                <a:sym typeface="+mn-ea"/>
              </a:endParaRPr>
            </a:p>
          </p:txBody>
        </p:sp>
        <p:sp>
          <p:nvSpPr>
            <p:cNvPr id="28" name="圆角矩形 27"/>
            <p:cNvSpPr/>
            <p:nvPr/>
          </p:nvSpPr>
          <p:spPr>
            <a:xfrm flipV="1">
              <a:off x="6871" y="3057"/>
              <a:ext cx="3234" cy="12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235744" y="2105263"/>
            <a:ext cx="4734401" cy="1747838"/>
          </a:xfrm>
          <a:prstGeom prst="rect">
            <a:avLst/>
          </a:prstGeom>
          <a:noFill/>
        </p:spPr>
        <p:txBody>
          <a:bodyPr wrap="square" lIns="68580" tIns="34290" rIns="68580" bIns="34290" rtlCol="0">
            <a:spAutoFit/>
          </a:bodyPr>
          <a:lstStyle/>
          <a:p>
            <a:pPr>
              <a:lnSpc>
                <a:spcPct val="130000"/>
              </a:lnSpc>
            </a:pPr>
            <a:r>
              <a:rPr sz="2100" b="1" dirty="0" err="1">
                <a:latin typeface="楷体" panose="02010609060101010101" charset="-122"/>
                <a:ea typeface="楷体" panose="02010609060101010101" charset="-122"/>
                <a:sym typeface="+mn-ea"/>
              </a:rPr>
              <a:t>小站是经过精心布置的，主要表现在</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a:p>
            <a:pPr>
              <a:lnSpc>
                <a:spcPct val="130000"/>
              </a:lnSpc>
            </a:pPr>
            <a:r>
              <a:rPr sz="2100" b="1" dirty="0" err="1">
                <a:latin typeface="楷体" panose="02010609060101010101" charset="-122"/>
                <a:ea typeface="楷体" panose="02010609060101010101" charset="-122"/>
                <a:sym typeface="+mn-ea"/>
              </a:rPr>
              <a:t>月台中间的喷水池</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a:p>
            <a:pPr>
              <a:lnSpc>
                <a:spcPct val="130000"/>
              </a:lnSpc>
            </a:pPr>
            <a:r>
              <a:rPr sz="2100" b="1" dirty="0" err="1">
                <a:latin typeface="楷体" panose="02010609060101010101" charset="-122"/>
                <a:ea typeface="楷体" panose="02010609060101010101" charset="-122"/>
                <a:sym typeface="+mn-ea"/>
              </a:rPr>
              <a:t>还有张贴的红榜、宣传画</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a:p>
            <a:pPr>
              <a:lnSpc>
                <a:spcPct val="130000"/>
              </a:lnSpc>
            </a:pPr>
            <a:r>
              <a:rPr sz="2100" b="1" dirty="0" err="1">
                <a:latin typeface="楷体" panose="02010609060101010101" charset="-122"/>
                <a:ea typeface="楷体" panose="02010609060101010101" charset="-122"/>
                <a:sym typeface="+mn-ea"/>
              </a:rPr>
              <a:t>写有新闻和报纸摘要的小黑板</a:t>
            </a:r>
            <a:r>
              <a:rPr sz="2100" b="1" dirty="0">
                <a:latin typeface="楷体" panose="02010609060101010101" charset="-122"/>
                <a:ea typeface="楷体" panose="02010609060101010101" charset="-122"/>
                <a:sym typeface="+mn-ea"/>
              </a:rPr>
              <a:t>……</a:t>
            </a:r>
            <a:endParaRPr sz="2100" b="1" dirty="0">
              <a:latin typeface="楷体" panose="02010609060101010101" charset="-122"/>
              <a:ea typeface="楷体" panose="02010609060101010101" charset="-122"/>
              <a:sym typeface="+mn-ea"/>
            </a:endParaRPr>
          </a:p>
        </p:txBody>
      </p:sp>
      <p:pic>
        <p:nvPicPr>
          <p:cNvPr id="4" name="图片 3" descr="3c9c1e99de96b0395854fb95376adfce"/>
          <p:cNvPicPr>
            <a:picLocks noChangeAspect="1"/>
          </p:cNvPicPr>
          <p:nvPr/>
        </p:nvPicPr>
        <p:blipFill>
          <a:blip r:embed="rId2" cstate="email"/>
          <a:srcRect/>
          <a:stretch>
            <a:fillRect/>
          </a:stretch>
        </p:blipFill>
        <p:spPr>
          <a:xfrm>
            <a:off x="5607844" y="1905953"/>
            <a:ext cx="2703671" cy="21474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p="http://schemas.openxmlformats.org/presentationml/2006/main">
  <p:tag name="KSO_WM_TEMPLATE_CATEGORY" val="custom"/>
  <p:tag name="KSO_WM_TEMPLATE_INDEX" val="160394"/>
  <p:tag name="KSO_WM_TAG_VERSION" val="1.0"/>
  <p:tag name="KSO_WM_SLIDE_ID" val="custom160394_2"/>
  <p:tag name="KSO_WM_SLIDE_INDEX" val="2"/>
  <p:tag name="KSO_WM_SLIDE_ITEM_CNT" val="1"/>
  <p:tag name="KSO_WM_SLIDE_LAYOUT" val="a_f"/>
  <p:tag name="KSO_WM_SLIDE_LAYOUT_CNT" val="1_1"/>
  <p:tag name="KSO_WM_SLIDE_TYPE" val="text"/>
  <p:tag name="KSO_WM_BEAUTIFY_FLAG" val="#wm#"/>
  <p:tag name="KSO_WM_SLIDE_POSITION" val="66*116"/>
  <p:tag name="KSO_WM_SLIDE_SIZE" val="828*370"/>
</p:tagLst>
</file>

<file path=ppt/tags/tag2.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1"/>
  <p:tag name="KSO_WM_UNIT_ID" val="custom160394_10*l_i*1_1"/>
  <p:tag name="KSO_WM_UNIT_CLEAR" val="1"/>
  <p:tag name="KSO_WM_UNIT_LAYERLEVEL" val="1_1"/>
  <p:tag name="KSO_WM_DIAGRAM_GROUP_CODE" val="l1-1"/>
</p:tagLst>
</file>

<file path=ppt/tags/tag3.xml><?xml version="1.0" encoding="utf-8"?>
<p:tagLst xmlns:p="http://schemas.openxmlformats.org/presentationml/2006/main">
  <p:tag name="KSO_WM_TAG_VERSION" val="1.0"/>
  <p:tag name="KSO_WM_BEAUTIFY_FLAG" val="#wm#"/>
  <p:tag name="KSO_WM_TEMPLATE_CATEGORY" val="custom"/>
  <p:tag name="KSO_WM_TEMPLATE_INDEX" val="160394"/>
  <p:tag name="KSO_WM_UNIT_TYPE" val="l_i"/>
  <p:tag name="KSO_WM_UNIT_INDEX" val="1_1"/>
  <p:tag name="KSO_WM_UNIT_ID" val="custom160394_10*l_i*1_1"/>
  <p:tag name="KSO_WM_UNIT_CLEAR" val="1"/>
  <p:tag name="KSO_WM_UNIT_LAYERLEVEL" val="1_1"/>
  <p:tag name="KSO_WM_DIAGRAM_GROUP_CODE" val="l1-1"/>
</p:tagLst>
</file>

<file path=ppt/tags/tag4.xml><?xml version="1.0" encoding="utf-8"?>
<p:tagLst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2*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5.xml><?xml version="1.0" encoding="utf-8"?>
<p:tagLst xmlns:p="http://schemas.openxmlformats.org/presentationml/2006/main">
  <p:tag name="KSO_WM_TEMPLATE_CATEGORY" val="custom"/>
  <p:tag name="KSO_WM_TEMPLATE_INDEX" val="160394"/>
  <p:tag name="KSO_WM_TAG_VERSION" val="1.0"/>
  <p:tag name="KSO_WM_SLIDE_ID" val="custom160394_2"/>
  <p:tag name="KSO_WM_SLIDE_INDEX" val="2"/>
  <p:tag name="KSO_WM_SLIDE_ITEM_CNT" val="1"/>
  <p:tag name="KSO_WM_SLIDE_LAYOUT" val="a_f"/>
  <p:tag name="KSO_WM_SLIDE_LAYOUT_CNT" val="1_1"/>
  <p:tag name="KSO_WM_SLIDE_TYPE" val="text"/>
  <p:tag name="KSO_WM_BEAUTIFY_FLAG" val="#wm#"/>
  <p:tag name="KSO_WM_SLIDE_POSITION" val="66*116"/>
  <p:tag name="KSO_WM_SLIDE_SIZE" val="828*370"/>
</p:tagLst>
</file>

<file path=ppt/tags/tag6.xml><?xml version="1.0" encoding="utf-8"?>
<p:tagLst xmlns:p="http://schemas.openxmlformats.org/presentationml/2006/main">
  <p:tag name="KSO_WM_TAG_VERSION" val="1.0"/>
  <p:tag name="KSO_WM_BEAUTIFY_FLAG" val="#wm#"/>
  <p:tag name="KSO_WM_TEMPLATE_CATEGORY" val="custom"/>
  <p:tag name="KSO_WM_TEMPLATE_INDEX" val="160394"/>
  <p:tag name="KSO_WM_UNIT_TYPE" val="a"/>
  <p:tag name="KSO_WM_UNIT_INDEX" val="1"/>
  <p:tag name="KSO_WM_UNIT_ID" val="custom160394_2*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7.xml><?xml version="1.0" encoding="utf-8"?>
<p:tagLst xmlns:p="http://schemas.openxmlformats.org/presentationml/2006/main">
  <p:tag name="KSO_WM_DOC_GUID" val="{de9e77fd-3039-462b-b014-6f960b576bc7}"/>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886</Words>
  <Application>WPS 演示</Application>
  <PresentationFormat>全屏显示(16:9)</PresentationFormat>
  <Paragraphs>102</Paragraphs>
  <Slides>11</Slides>
  <Notes>2</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11</vt:i4>
      </vt:variant>
    </vt:vector>
  </HeadingPairs>
  <TitlesOfParts>
    <vt:vector size="21" baseType="lpstr">
      <vt:lpstr>Arial</vt:lpstr>
      <vt:lpstr>宋体</vt:lpstr>
      <vt:lpstr>Wingdings</vt:lpstr>
      <vt:lpstr>楷体</vt:lpstr>
      <vt:lpstr>微软雅黑</vt:lpstr>
      <vt:lpstr>Arial</vt:lpstr>
      <vt:lpstr>Calibri</vt:lpstr>
      <vt:lpstr>Arial Unicode MS</vt:lpstr>
      <vt:lpstr>第一PPT模板网-WWW.1PPT.COM</vt:lpstr>
      <vt:lpstr>Equation.3</vt:lpstr>
      <vt:lpstr>PowerPoint 演示文稿</vt:lpstr>
      <vt:lpstr>教学目标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课堂小结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dc:subject>第一PPT模板网-WWW.1PPT.COM</dc:subject>
  <cp:lastModifiedBy>罗</cp:lastModifiedBy>
  <cp:revision>1918</cp:revision>
  <dcterms:created xsi:type="dcterms:W3CDTF">2015-04-02T07:05:00Z</dcterms:created>
  <dcterms:modified xsi:type="dcterms:W3CDTF">2023-10-26T02:44:26Z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3A950C4711304422BCBA031E7B8ED790_12</vt:lpwstr>
  </property>
</Properties>
</file>