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21"/>
  </p:handoutMasterIdLst>
  <p:sldIdLst>
    <p:sldId id="476" r:id="rId3"/>
    <p:sldId id="474" r:id="rId5"/>
    <p:sldId id="475" r:id="rId6"/>
    <p:sldId id="484" r:id="rId7"/>
    <p:sldId id="497" r:id="rId8"/>
    <p:sldId id="498" r:id="rId9"/>
    <p:sldId id="499" r:id="rId10"/>
    <p:sldId id="501" r:id="rId11"/>
    <p:sldId id="502" r:id="rId12"/>
    <p:sldId id="505" r:id="rId13"/>
    <p:sldId id="507" r:id="rId14"/>
    <p:sldId id="508" r:id="rId15"/>
    <p:sldId id="509" r:id="rId16"/>
    <p:sldId id="510" r:id="rId17"/>
    <p:sldId id="511" r:id="rId18"/>
    <p:sldId id="482" r:id="rId19"/>
    <p:sldId id="473" r:id="rId20"/>
  </p:sldIdLst>
  <p:sldSz cx="9144000" cy="5143500" type="screen16x9"/>
  <p:notesSz cx="6858000" cy="9144000"/>
  <p:custDataLst>
    <p:tags r:id="rId25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58ED5"/>
    <a:srgbClr val="F56161"/>
    <a:srgbClr val="E97C6D"/>
    <a:srgbClr val="E37373"/>
    <a:srgbClr val="CE8C89"/>
    <a:srgbClr val="FDFFF7"/>
    <a:srgbClr val="DC907B"/>
    <a:srgbClr val="E86F6F"/>
    <a:srgbClr val="E48072"/>
    <a:srgbClr val="F0676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76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-282" y="-804"/>
      </p:cViewPr>
      <p:guideLst>
        <p:guide orient="horz"/>
        <p:guide pos="21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5" Type="http://schemas.openxmlformats.org/officeDocument/2006/relationships/tags" Target="tags/tag9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handoutMaster" Target="handoutMasters/handoutMaster1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64CCA6-6EA6-4EEA-A4EB-59FEDC1331C9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6A43CB-8CD8-481B-826F-9EA9627E8B1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  <a:endParaRPr lang="en-US" altLang="zh-CN" sz="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58504B-0600-449F-B506-CE4BCE9A8FC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70147C-A115-4270-B4AD-1DC4D037573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0.jpeg"/><Relationship Id="rId1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0.jpeg"/><Relationship Id="rId1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1.jpeg"/><Relationship Id="rId1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24.jpeg"/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tags" Target="../tags/tag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7.xml"/><Relationship Id="rId8" Type="http://schemas.openxmlformats.org/officeDocument/2006/relationships/image" Target="../media/image3.jpeg"/><Relationship Id="rId7" Type="http://schemas.openxmlformats.org/officeDocument/2006/relationships/tags" Target="../tags/tag6.xml"/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image" Target="../media/image2.wmf"/><Relationship Id="rId2" Type="http://schemas.openxmlformats.org/officeDocument/2006/relationships/oleObject" Target="../embeddings/oleObject1.bin"/><Relationship Id="rId12" Type="http://schemas.openxmlformats.org/officeDocument/2006/relationships/notesSlide" Target="../notesSlides/notesSlide2.xml"/><Relationship Id="rId11" Type="http://schemas.openxmlformats.org/officeDocument/2006/relationships/vmlDrawing" Target="../drawings/vmlDrawing1.vml"/><Relationship Id="rId10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9.jpeg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0.jpeg"/><Relationship Id="rId1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3.jpeg"/><Relationship Id="rId1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608685f10fc2b20efe435d29eafd8e14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-1" y="0"/>
            <a:ext cx="9144001" cy="5146834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521983" y="981552"/>
            <a:ext cx="4100036" cy="1730216"/>
          </a:xfrm>
          <a:prstGeom prst="rect">
            <a:avLst/>
          </a:prstGeom>
          <a:solidFill>
            <a:srgbClr val="558ED5">
              <a:alpha val="50196"/>
            </a:srgbClr>
          </a:solidFill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7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习作</a:t>
            </a:r>
            <a:endParaRPr lang="zh-CN" altLang="en-US" sz="7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ctr"/>
            <a:r>
              <a:rPr lang="zh-CN" altLang="en-US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围绕中心意思写</a:t>
            </a:r>
            <a:endParaRPr lang="zh-CN" altLang="en-U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32423" y="194310"/>
            <a:ext cx="8549164" cy="4632960"/>
          </a:xfrm>
          <a:prstGeom prst="rect">
            <a:avLst/>
          </a:prstGeom>
          <a:noFill/>
          <a:ln w="34925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690563" y="442437"/>
            <a:ext cx="1055846" cy="230981"/>
          </a:xfrm>
          <a:prstGeom prst="rect">
            <a:avLst/>
          </a:prstGeom>
          <a:noFill/>
          <a:ln w="22225">
            <a:solidFill>
              <a:srgbClr val="E37373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 descr="457f2f15e3ae32d4c777695c3f64e23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35281" y="266700"/>
            <a:ext cx="581501" cy="583883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824389" y="417195"/>
            <a:ext cx="947738" cy="29908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tabLst>
                <a:tab pos="66675" algn="l"/>
              </a:tabLst>
            </a:pPr>
            <a:r>
              <a:rPr lang="zh-CN" altLang="en-US" sz="1500" b="1" dirty="0">
                <a:solidFill>
                  <a:srgbClr val="E37373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例文展示</a:t>
            </a:r>
            <a:endParaRPr lang="zh-CN" altLang="en-US" sz="1500" b="1" dirty="0">
              <a:solidFill>
                <a:srgbClr val="E37373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2777014" y="871537"/>
            <a:ext cx="3589973" cy="57626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10000"/>
              </a:lnSpc>
              <a:tabLst>
                <a:tab pos="4566285" algn="l"/>
              </a:tabLst>
            </a:pPr>
            <a:r>
              <a:rPr lang="zh-CN" altLang="en-US" sz="3000" b="1" dirty="0">
                <a:solidFill>
                  <a:schemeClr val="tx2">
                    <a:lumMod val="50000"/>
                  </a:schemeClr>
                </a:solidFill>
                <a:latin typeface="+mn-ea"/>
              </a:rPr>
              <a:t>我感受最深的一个字</a:t>
            </a:r>
            <a:endParaRPr lang="zh-CN" altLang="en-US" sz="3000" b="1" dirty="0">
              <a:solidFill>
                <a:schemeClr val="tx2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37736" y="1914525"/>
            <a:ext cx="7269480" cy="97250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40000"/>
              </a:lnSpc>
              <a:tabLst>
                <a:tab pos="4566285" algn="l"/>
              </a:tabLst>
            </a:pPr>
            <a:r>
              <a:rPr lang="en-US" altLang="zh-CN" sz="2100" b="1" dirty="0"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altLang="en-US" sz="2100" b="1" dirty="0">
                <a:latin typeface="楷体" panose="02010609060101010101" charset="-122"/>
                <a:ea typeface="楷体" panose="02010609060101010101" charset="-122"/>
              </a:rPr>
              <a:t>我感受最深的一个汉字是“爱”，因为爱是温暖的力量，我们从小就在父母的疼爱、呵护下健康成长。</a:t>
            </a:r>
            <a:endParaRPr lang="zh-CN" altLang="en-US" sz="21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724376" y="3136106"/>
            <a:ext cx="7687628" cy="692468"/>
            <a:chOff x="1521" y="5919"/>
            <a:chExt cx="16142" cy="1454"/>
          </a:xfrm>
        </p:grpSpPr>
        <p:sp>
          <p:nvSpPr>
            <p:cNvPr id="9" name="矩形 8"/>
            <p:cNvSpPr/>
            <p:nvPr/>
          </p:nvSpPr>
          <p:spPr>
            <a:xfrm>
              <a:off x="1521" y="5919"/>
              <a:ext cx="16142" cy="1454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1730" y="6007"/>
              <a:ext cx="15724" cy="1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ct val="130000"/>
                </a:lnSpc>
              </a:pPr>
              <a:r>
                <a:rPr lang="zh-CN" altLang="en-US" sz="2700" b="1" dirty="0">
                  <a:latin typeface="+mn-ea"/>
                  <a:cs typeface="+mn-ea"/>
                  <a:sym typeface="+mn-ea"/>
                </a:rPr>
                <a:t>开门见山地交待了“我”感受最深的字是哪个字。</a:t>
              </a:r>
              <a:endParaRPr lang="zh-CN" altLang="en-US" sz="2700" b="1" dirty="0">
                <a:latin typeface="+mn-ea"/>
                <a:cs typeface="+mn-ea"/>
                <a:sym typeface="+mn-ea"/>
              </a:endParaRPr>
            </a:p>
          </p:txBody>
        </p:sp>
      </p:grpSp>
      <p:sp>
        <p:nvSpPr>
          <p:cNvPr id="4" name="圆角矩形 3"/>
          <p:cNvSpPr/>
          <p:nvPr/>
        </p:nvSpPr>
        <p:spPr>
          <a:xfrm>
            <a:off x="3107531" y="1397794"/>
            <a:ext cx="2928938" cy="5715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690563" y="442437"/>
            <a:ext cx="1055846" cy="230981"/>
          </a:xfrm>
          <a:prstGeom prst="rect">
            <a:avLst/>
          </a:prstGeom>
          <a:noFill/>
          <a:ln w="22225">
            <a:solidFill>
              <a:srgbClr val="E37373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 descr="457f2f15e3ae32d4c777695c3f64e23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35281" y="266700"/>
            <a:ext cx="581501" cy="583883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824389" y="417195"/>
            <a:ext cx="947738" cy="29908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tabLst>
                <a:tab pos="66675" algn="l"/>
              </a:tabLst>
            </a:pPr>
            <a:r>
              <a:rPr lang="zh-CN" altLang="en-US" sz="1500" b="1">
                <a:solidFill>
                  <a:srgbClr val="E37373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例文展示</a:t>
            </a:r>
            <a:endParaRPr lang="zh-CN" altLang="en-US" sz="1500" b="1">
              <a:solidFill>
                <a:srgbClr val="E37373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58127" y="1039654"/>
            <a:ext cx="8445818" cy="200739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  <a:tabLst>
                <a:tab pos="4566285" algn="l"/>
              </a:tabLst>
            </a:pPr>
            <a:r>
              <a:rPr lang="en-US" altLang="zh-CN" sz="2100" b="1" dirty="0"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altLang="en-US" sz="2100" b="1" dirty="0">
                <a:latin typeface="楷体" panose="02010609060101010101" charset="-122"/>
                <a:ea typeface="楷体" panose="02010609060101010101" charset="-122"/>
              </a:rPr>
              <a:t>“爱”字对我来说有两种意思相近的含义，一是：爱是温暖的力量，给了我一个舒适的家。二是：爱鼓励我成长，帮助我战胜一切艰难困苦。其实这两种含义的共同之处是：爱可以帮助你战胜一切，给我们勇气。有了爱，我懂得了生存的意义。</a:t>
            </a:r>
            <a:endParaRPr lang="zh-CN" altLang="en-US" sz="21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2096453" y="3242787"/>
            <a:ext cx="4951571" cy="673894"/>
            <a:chOff x="570" y="6616"/>
            <a:chExt cx="10397" cy="1415"/>
          </a:xfrm>
        </p:grpSpPr>
        <p:sp>
          <p:nvSpPr>
            <p:cNvPr id="18" name="矩形 17"/>
            <p:cNvSpPr/>
            <p:nvPr/>
          </p:nvSpPr>
          <p:spPr>
            <a:xfrm>
              <a:off x="570" y="6690"/>
              <a:ext cx="10397" cy="1216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773" y="6616"/>
              <a:ext cx="9991" cy="14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ct val="140000"/>
                </a:lnSpc>
              </a:pPr>
              <a:r>
                <a:rPr lang="zh-CN" altLang="en-US" sz="2700" b="1" dirty="0">
                  <a:latin typeface="+mn-ea"/>
                  <a:cs typeface="+mn-ea"/>
                  <a:sym typeface="+mn-ea"/>
                </a:rPr>
                <a:t>总写“爱”这个字的两种含义。 </a:t>
              </a:r>
              <a:endParaRPr lang="zh-CN" altLang="en-US" sz="2700" b="1" dirty="0">
                <a:latin typeface="+mn-ea"/>
                <a:cs typeface="+mn-ea"/>
                <a:sym typeface="+mn-ea"/>
              </a:endParaRPr>
            </a:p>
          </p:txBody>
        </p:sp>
      </p:grpSp>
      <p:pic>
        <p:nvPicPr>
          <p:cNvPr id="6" name="图片 5" descr="faa9ccb0027fd2d774df5c5b101598d8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7661910" y="350520"/>
            <a:ext cx="797719" cy="500063"/>
          </a:xfrm>
          <a:prstGeom prst="rect">
            <a:avLst/>
          </a:prstGeom>
        </p:spPr>
      </p:pic>
      <p:pic>
        <p:nvPicPr>
          <p:cNvPr id="8" name="图片 7" descr="faa9ccb0027fd2d774df5c5b101598d8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 flipH="1">
            <a:off x="258128" y="3730943"/>
            <a:ext cx="542925" cy="3405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690563" y="442437"/>
            <a:ext cx="1055846" cy="230981"/>
          </a:xfrm>
          <a:prstGeom prst="rect">
            <a:avLst/>
          </a:prstGeom>
          <a:noFill/>
          <a:ln w="22225">
            <a:solidFill>
              <a:srgbClr val="E37373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 descr="457f2f15e3ae32d4c777695c3f64e23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35281" y="266700"/>
            <a:ext cx="581501" cy="583883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824389" y="417195"/>
            <a:ext cx="947738" cy="29908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tabLst>
                <a:tab pos="66675" algn="l"/>
              </a:tabLst>
            </a:pPr>
            <a:r>
              <a:rPr lang="zh-CN" altLang="en-US" sz="1500" b="1">
                <a:solidFill>
                  <a:srgbClr val="E37373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例文展示</a:t>
            </a:r>
            <a:endParaRPr lang="zh-CN" altLang="en-US" sz="1500" b="1">
              <a:solidFill>
                <a:srgbClr val="E37373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44793" y="943451"/>
            <a:ext cx="8577739" cy="342709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  <a:tabLst>
                <a:tab pos="4566285" algn="l"/>
              </a:tabLst>
            </a:pPr>
            <a:r>
              <a:rPr lang="en-US" altLang="zh-CN" sz="2100" b="1" dirty="0"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altLang="en-US" sz="2100" b="1" dirty="0">
                <a:latin typeface="楷体" panose="02010609060101010101" charset="-122"/>
                <a:ea typeface="楷体" panose="02010609060101010101" charset="-122"/>
              </a:rPr>
              <a:t>爱是温暖的，也是伟大的。在我遇到挫折时，经过挫折的打击，失败的讽刺，我快失去信心的时候，在这黑暗处，忽然出现一道光芒，这道光芒让我看到了希望，这道小小的光芒给了我自信心和力量，让我振作起来，这道小小的光芒就是来自父母的疼爱、老师的关怀。经过一次次的挫折磨难与打击，成功与失败。我越来越能感受到“爱”的力量！我在得奖时，也不会太过骄傲，因为我懂得骄傲使人落后的道理，就像一个坠落悬崖的人一样。一根绳子从悬崖边上落下来那个人就会用手紧紧地握着绳子，一旦松手，就会再次坠落悬崖。</a:t>
            </a:r>
            <a:endParaRPr lang="zh-CN" altLang="en-US" sz="21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18" name="图片 17" descr="timg (21)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7498557" y="-405765"/>
            <a:ext cx="2471261" cy="111775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690563" y="442437"/>
            <a:ext cx="1055846" cy="230981"/>
          </a:xfrm>
          <a:prstGeom prst="rect">
            <a:avLst/>
          </a:prstGeom>
          <a:noFill/>
          <a:ln w="22225">
            <a:solidFill>
              <a:srgbClr val="E37373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 descr="457f2f15e3ae32d4c777695c3f64e23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35281" y="266700"/>
            <a:ext cx="581501" cy="583883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824389" y="417195"/>
            <a:ext cx="947738" cy="29908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tabLst>
                <a:tab pos="66675" algn="l"/>
              </a:tabLst>
            </a:pPr>
            <a:r>
              <a:rPr lang="zh-CN" altLang="en-US" sz="1500" b="1">
                <a:solidFill>
                  <a:srgbClr val="E37373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例文展示</a:t>
            </a:r>
            <a:endParaRPr lang="zh-CN" altLang="en-US" sz="1500" b="1">
              <a:solidFill>
                <a:srgbClr val="E37373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85274" y="1178243"/>
            <a:ext cx="3664268" cy="297703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    </a:t>
            </a:r>
            <a:r>
              <a:rPr lang="zh-CN" altLang="en-US" sz="21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爱是我生命中的一盏明灯，</a:t>
            </a:r>
            <a:endParaRPr lang="zh-CN" altLang="en-US" sz="2100" b="1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21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让我明白了一个意味深长的启示：有时候挫折也是成功的开始，我们遇到挫折时，不要半途而废，要勇敢地去面对，不要向挫折屈服。</a:t>
            </a:r>
            <a:endParaRPr lang="zh-CN" altLang="en-US" sz="21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4393883" y="1580198"/>
            <a:ext cx="4680109" cy="1950244"/>
            <a:chOff x="10790" y="3342"/>
            <a:chExt cx="9827" cy="4095"/>
          </a:xfrm>
        </p:grpSpPr>
        <p:sp>
          <p:nvSpPr>
            <p:cNvPr id="8" name="矩形 7"/>
            <p:cNvSpPr/>
            <p:nvPr/>
          </p:nvSpPr>
          <p:spPr>
            <a:xfrm>
              <a:off x="10790" y="3342"/>
              <a:ext cx="9591" cy="4095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10918" y="3657"/>
              <a:ext cx="9699" cy="33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sz="2700" b="1">
                  <a:latin typeface="+mn-ea"/>
                  <a:cs typeface="+mn-ea"/>
                  <a:sym typeface="+mn-ea"/>
                </a:rPr>
                <a:t>分述“我”对“爱”的感受，</a:t>
              </a:r>
              <a:endParaRPr lang="zh-CN" altLang="en-US" sz="2700" b="1">
                <a:latin typeface="+mn-ea"/>
                <a:cs typeface="+mn-ea"/>
                <a:sym typeface="+mn-ea"/>
              </a:endParaRPr>
            </a:p>
            <a:p>
              <a:pPr algn="l">
                <a:lnSpc>
                  <a:spcPct val="120000"/>
                </a:lnSpc>
              </a:pPr>
              <a:r>
                <a:rPr lang="zh-CN" altLang="en-US" sz="2700" b="1">
                  <a:latin typeface="+mn-ea"/>
                  <a:cs typeface="+mn-ea"/>
                  <a:sym typeface="+mn-ea"/>
                </a:rPr>
                <a:t>用充满深情的语言，</a:t>
              </a:r>
              <a:endParaRPr lang="zh-CN" altLang="en-US" sz="2700" b="1">
                <a:latin typeface="+mn-ea"/>
                <a:cs typeface="+mn-ea"/>
                <a:sym typeface="+mn-ea"/>
              </a:endParaRPr>
            </a:p>
            <a:p>
              <a:pPr algn="l">
                <a:lnSpc>
                  <a:spcPct val="120000"/>
                </a:lnSpc>
              </a:pPr>
              <a:r>
                <a:rPr lang="zh-CN" altLang="en-US" sz="2700" b="1">
                  <a:latin typeface="+mn-ea"/>
                  <a:cs typeface="+mn-ea"/>
                  <a:sym typeface="+mn-ea"/>
                </a:rPr>
                <a:t>说明了爱的伟大。</a:t>
              </a:r>
              <a:endParaRPr lang="zh-CN" altLang="en-US" sz="2700" b="1">
                <a:latin typeface="+mn-ea"/>
                <a:cs typeface="+mn-ea"/>
                <a:sym typeface="+mn-ea"/>
              </a:endParaRPr>
            </a:p>
          </p:txBody>
        </p:sp>
      </p:grpSp>
      <p:pic>
        <p:nvPicPr>
          <p:cNvPr id="6" name="图片 5" descr="e36255621e2689193f1b04365f633f80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20160000">
            <a:off x="-155733" y="3970972"/>
            <a:ext cx="310991" cy="351473"/>
          </a:xfrm>
          <a:prstGeom prst="rect">
            <a:avLst/>
          </a:prstGeom>
        </p:spPr>
      </p:pic>
      <p:pic>
        <p:nvPicPr>
          <p:cNvPr id="13" name="图片 12" descr="e36255621e2689193f1b04365f633f80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7552849" y="1"/>
            <a:ext cx="1601153" cy="18216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690563" y="442437"/>
            <a:ext cx="1055846" cy="230981"/>
          </a:xfrm>
          <a:prstGeom prst="rect">
            <a:avLst/>
          </a:prstGeom>
          <a:noFill/>
          <a:ln w="22225">
            <a:solidFill>
              <a:srgbClr val="E37373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 descr="457f2f15e3ae32d4c777695c3f64e23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35281" y="266700"/>
            <a:ext cx="581501" cy="583883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824389" y="417195"/>
            <a:ext cx="947738" cy="29908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tabLst>
                <a:tab pos="66675" algn="l"/>
              </a:tabLst>
            </a:pPr>
            <a:r>
              <a:rPr lang="zh-CN" altLang="en-US" sz="1500" b="1">
                <a:solidFill>
                  <a:srgbClr val="E37373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例文展示</a:t>
            </a:r>
            <a:endParaRPr lang="zh-CN" altLang="en-US" sz="1500" b="1">
              <a:solidFill>
                <a:srgbClr val="E37373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36220" y="964406"/>
            <a:ext cx="8511064" cy="342709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1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    </a:t>
            </a:r>
            <a:r>
              <a:rPr lang="zh-CN" altLang="en-US" sz="21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从那次经历的一次次挫折后，我不会再像以前那样没有胆量了。</a:t>
            </a:r>
            <a:endParaRPr lang="zh-CN" altLang="en-US" sz="2100" b="1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>
              <a:lnSpc>
                <a:spcPct val="130000"/>
              </a:lnSpc>
            </a:pPr>
            <a:r>
              <a:rPr lang="zh-CN" altLang="en-US" sz="21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我克服困难，向失败宣战，我要相信自己。</a:t>
            </a:r>
            <a:endParaRPr lang="zh-CN" altLang="en-US" sz="2100" b="1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>
              <a:lnSpc>
                <a:spcPct val="130000"/>
              </a:lnSpc>
            </a:pPr>
            <a:r>
              <a:rPr lang="zh-CN" altLang="en-US" sz="21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    在以后的成长中，我谨慎地把握住爱的小船，不再退缩了。</a:t>
            </a:r>
            <a:endParaRPr lang="zh-CN" altLang="en-US" sz="2100" b="1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>
              <a:lnSpc>
                <a:spcPct val="130000"/>
              </a:lnSpc>
            </a:pPr>
            <a:r>
              <a:rPr lang="zh-CN" altLang="en-US" sz="21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    作为一个有理想的中国人，我们更应该有骨气有志气。不管经历多少磨难与困苦，我们都应顽强的的毅力和潜能会永远作战到底。绝不会半途而废。</a:t>
            </a:r>
            <a:endParaRPr lang="zh-CN" altLang="en-US" sz="2100" b="1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>
              <a:lnSpc>
                <a:spcPct val="130000"/>
              </a:lnSpc>
            </a:pPr>
            <a:r>
              <a:rPr lang="zh-CN" altLang="en-US" sz="21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    爱给了我自信心，给了我一个有希望的未来。在爱的鼓舞下，我努力的向前迈进。</a:t>
            </a:r>
            <a:endParaRPr lang="zh-CN" altLang="en-US" sz="2100" b="1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pic>
        <p:nvPicPr>
          <p:cNvPr id="9" name="图片 8" descr="09d4b7969ca9d061ec30d9dd916c4bda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 rot="19020000">
            <a:off x="7841456" y="-133827"/>
            <a:ext cx="1886903" cy="18869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690563" y="442437"/>
            <a:ext cx="1055846" cy="230981"/>
          </a:xfrm>
          <a:prstGeom prst="rect">
            <a:avLst/>
          </a:prstGeom>
          <a:noFill/>
          <a:ln w="22225">
            <a:solidFill>
              <a:srgbClr val="E37373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 descr="457f2f15e3ae32d4c777695c3f64e23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35281" y="266700"/>
            <a:ext cx="581501" cy="583883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824389" y="417195"/>
            <a:ext cx="947738" cy="29908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tabLst>
                <a:tab pos="66675" algn="l"/>
              </a:tabLst>
            </a:pPr>
            <a:r>
              <a:rPr lang="zh-CN" altLang="en-US" sz="1500" b="1">
                <a:solidFill>
                  <a:srgbClr val="E37373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例文展示</a:t>
            </a:r>
            <a:endParaRPr lang="zh-CN" altLang="en-US" sz="1500" b="1">
              <a:solidFill>
                <a:srgbClr val="E37373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769620" y="1363980"/>
            <a:ext cx="3609023" cy="2726532"/>
            <a:chOff x="617" y="2864"/>
            <a:chExt cx="7578" cy="5725"/>
          </a:xfrm>
        </p:grpSpPr>
        <p:sp>
          <p:nvSpPr>
            <p:cNvPr id="8" name="矩形 7"/>
            <p:cNvSpPr/>
            <p:nvPr/>
          </p:nvSpPr>
          <p:spPr>
            <a:xfrm>
              <a:off x="617" y="2864"/>
              <a:ext cx="7578" cy="4922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832" y="3161"/>
              <a:ext cx="6889" cy="54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sz="2700" b="1">
                  <a:latin typeface="+mn-ea"/>
                  <a:cs typeface="+mn-ea"/>
                  <a:sym typeface="+mn-ea"/>
                </a:rPr>
                <a:t>点明“爱”让“我”明白的道理，这也是“爱”这个字使“我”感受深的原因。</a:t>
              </a:r>
              <a:endParaRPr lang="zh-CN" altLang="en-US" sz="2700" b="1">
                <a:latin typeface="+mn-ea"/>
                <a:cs typeface="+mn-ea"/>
                <a:sym typeface="+mn-ea"/>
              </a:endParaRPr>
            </a:p>
          </p:txBody>
        </p:sp>
      </p:grpSp>
      <p:pic>
        <p:nvPicPr>
          <p:cNvPr id="6" name="图片 5" descr="6bb6b6af0a5fd308bcda52cc28764320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4974432" y="822007"/>
            <a:ext cx="3400901" cy="34280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778193" y="542449"/>
            <a:ext cx="1732121" cy="522446"/>
          </a:xfrm>
        </p:spPr>
        <p:txBody>
          <a:bodyPr>
            <a:noAutofit/>
          </a:bodyPr>
          <a:lstStyle/>
          <a:p>
            <a:r>
              <a:rPr lang="zh-CN" altLang="en-US" sz="3000" dirty="0">
                <a:solidFill>
                  <a:schemeClr val="tx2">
                    <a:lumMod val="50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课堂小结</a:t>
            </a:r>
            <a:endParaRPr lang="zh-CN" altLang="en-US" sz="3000" dirty="0">
              <a:solidFill>
                <a:schemeClr val="tx2">
                  <a:lumMod val="50000"/>
                </a:schemeClr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6" name="图片 5" descr="e8b24d3b17f6846f0484be95927f3e8a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177165"/>
            <a:ext cx="1064419" cy="1066800"/>
          </a:xfrm>
          <a:prstGeom prst="rect">
            <a:avLst/>
          </a:prstGeom>
        </p:spPr>
      </p:pic>
      <p:pic>
        <p:nvPicPr>
          <p:cNvPr id="25" name="图片 24" descr="5627275244409090409cde2705ba5759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1080000">
            <a:off x="654844" y="130969"/>
            <a:ext cx="362426" cy="364331"/>
          </a:xfrm>
          <a:prstGeom prst="rect">
            <a:avLst/>
          </a:prstGeom>
        </p:spPr>
      </p:pic>
      <p:cxnSp>
        <p:nvCxnSpPr>
          <p:cNvPr id="7" name="直接连接符 6"/>
          <p:cNvCxnSpPr/>
          <p:nvPr/>
        </p:nvCxnSpPr>
        <p:spPr>
          <a:xfrm>
            <a:off x="848202" y="1009650"/>
            <a:ext cx="1607344" cy="0"/>
          </a:xfrm>
          <a:prstGeom prst="line">
            <a:avLst/>
          </a:prstGeom>
          <a:ln w="31750">
            <a:solidFill>
              <a:srgbClr val="E3737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2756059" y="1064895"/>
            <a:ext cx="3631883" cy="4838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2700" b="1" dirty="0">
                <a:solidFill>
                  <a:schemeClr val="tx2">
                    <a:lumMod val="50000"/>
                  </a:schemeClr>
                </a:solidFill>
                <a:latin typeface="+mn-ea"/>
                <a:cs typeface="楷体" panose="02010609060101010101" charset="-122"/>
                <a:sym typeface="+mn-ea"/>
              </a:rPr>
              <a:t>习作：围绕中心意思写</a:t>
            </a:r>
            <a:endParaRPr lang="zh-CN" altLang="en-US" sz="2700" b="1" dirty="0">
              <a:solidFill>
                <a:schemeClr val="tx2">
                  <a:lumMod val="50000"/>
                </a:schemeClr>
              </a:solidFill>
              <a:latin typeface="+mn-ea"/>
              <a:cs typeface="楷体" panose="02010609060101010101" charset="-122"/>
              <a:sym typeface="+mn-ea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24790" y="2036445"/>
            <a:ext cx="8237220" cy="4743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4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1.</a:t>
            </a:r>
            <a:r>
              <a:rPr sz="24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围绕中心意思选择材料时，应该选取</a:t>
            </a:r>
            <a:r>
              <a:rPr sz="2400" b="1" dirty="0">
                <a:solidFill>
                  <a:schemeClr val="tx2">
                    <a:lumMod val="50000"/>
                  </a:schemeClr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不同的事例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作为</a:t>
            </a:r>
            <a:r>
              <a:rPr sz="24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材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料。</a:t>
            </a:r>
            <a:endParaRPr lang="zh-CN" altLang="en-US" sz="2400" b="1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37172" y="2747487"/>
            <a:ext cx="8448199" cy="4385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4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2.</a:t>
            </a:r>
            <a:r>
              <a:rPr sz="24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围绕中心意思选择材料时，可以选取</a:t>
            </a:r>
            <a:r>
              <a:rPr sz="2400" b="1" dirty="0">
                <a:solidFill>
                  <a:schemeClr val="tx2">
                    <a:lumMod val="50000"/>
                  </a:schemeClr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事物不同方面的材料。</a:t>
            </a:r>
            <a:endParaRPr sz="2400" b="1" dirty="0">
              <a:solidFill>
                <a:schemeClr val="tx2">
                  <a:lumMod val="50000"/>
                </a:schemeClr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24789" y="3421856"/>
            <a:ext cx="8166735" cy="88011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4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3.</a:t>
            </a:r>
            <a:r>
              <a:rPr sz="24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在围绕一个意思表达时，要将重要的部分写得详细些、具体些，才能给读者留下更深刻的印象。</a:t>
            </a:r>
            <a:endParaRPr sz="2400" b="1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pic>
        <p:nvPicPr>
          <p:cNvPr id="15" name="图片 14" descr="timg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7F7F7">
                  <a:alpha val="100000"/>
                </a:srgbClr>
              </a:clrFrom>
              <a:clrTo>
                <a:srgbClr val="F7F7F7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83304" y="542449"/>
            <a:ext cx="1302068" cy="9910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0" grpId="0"/>
      <p:bldP spid="1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448526" y="1940719"/>
            <a:ext cx="2677656" cy="830997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r>
              <a:rPr lang="zh-CN" altLang="en-US" sz="500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谢谢观赏</a:t>
            </a:r>
            <a:endParaRPr lang="zh-CN" altLang="en-US" sz="500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任意多边形 49"/>
          <p:cNvSpPr/>
          <p:nvPr>
            <p:custDataLst>
              <p:tags r:id="rId1"/>
            </p:custDataLst>
          </p:nvPr>
        </p:nvSpPr>
        <p:spPr bwMode="auto">
          <a:xfrm>
            <a:off x="864394" y="1460659"/>
            <a:ext cx="213836" cy="202406"/>
          </a:xfrm>
          <a:custGeom>
            <a:avLst/>
            <a:gdLst>
              <a:gd name="connsiteX0" fmla="*/ 697056 w 800580"/>
              <a:gd name="connsiteY0" fmla="*/ 58976 h 755406"/>
              <a:gd name="connsiteX1" fmla="*/ 653765 w 800580"/>
              <a:gd name="connsiteY1" fmla="*/ 97876 h 755406"/>
              <a:gd name="connsiteX2" fmla="*/ 697056 w 800580"/>
              <a:gd name="connsiteY2" fmla="*/ 136776 h 755406"/>
              <a:gd name="connsiteX3" fmla="*/ 740347 w 800580"/>
              <a:gd name="connsiteY3" fmla="*/ 97876 h 755406"/>
              <a:gd name="connsiteX4" fmla="*/ 697056 w 800580"/>
              <a:gd name="connsiteY4" fmla="*/ 58976 h 755406"/>
              <a:gd name="connsiteX5" fmla="*/ 400291 w 800580"/>
              <a:gd name="connsiteY5" fmla="*/ 0 h 755406"/>
              <a:gd name="connsiteX6" fmla="*/ 800580 w 800580"/>
              <a:gd name="connsiteY6" fmla="*/ 0 h 755406"/>
              <a:gd name="connsiteX7" fmla="*/ 800580 w 800580"/>
              <a:gd name="connsiteY7" fmla="*/ 377703 h 755406"/>
              <a:gd name="connsiteX8" fmla="*/ 400290 w 800580"/>
              <a:gd name="connsiteY8" fmla="*/ 755406 h 755406"/>
              <a:gd name="connsiteX9" fmla="*/ 0 w 800580"/>
              <a:gd name="connsiteY9" fmla="*/ 377703 h 755406"/>
              <a:gd name="connsiteX10" fmla="*/ 1 w 800580"/>
              <a:gd name="connsiteY10" fmla="*/ 377703 h 755406"/>
              <a:gd name="connsiteX11" fmla="*/ 400291 w 800580"/>
              <a:gd name="connsiteY11" fmla="*/ 0 h 755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00580" h="755406">
                <a:moveTo>
                  <a:pt x="697056" y="58976"/>
                </a:moveTo>
                <a:cubicBezTo>
                  <a:pt x="673147" y="58976"/>
                  <a:pt x="653765" y="76392"/>
                  <a:pt x="653765" y="97876"/>
                </a:cubicBezTo>
                <a:cubicBezTo>
                  <a:pt x="653765" y="119360"/>
                  <a:pt x="673147" y="136776"/>
                  <a:pt x="697056" y="136776"/>
                </a:cubicBezTo>
                <a:cubicBezTo>
                  <a:pt x="720965" y="136776"/>
                  <a:pt x="740347" y="119360"/>
                  <a:pt x="740347" y="97876"/>
                </a:cubicBezTo>
                <a:cubicBezTo>
                  <a:pt x="740347" y="76392"/>
                  <a:pt x="720965" y="58976"/>
                  <a:pt x="697056" y="58976"/>
                </a:cubicBezTo>
                <a:close/>
                <a:moveTo>
                  <a:pt x="400291" y="0"/>
                </a:moveTo>
                <a:lnTo>
                  <a:pt x="800580" y="0"/>
                </a:lnTo>
                <a:lnTo>
                  <a:pt x="800580" y="377703"/>
                </a:lnTo>
                <a:cubicBezTo>
                  <a:pt x="800580" y="586303"/>
                  <a:pt x="621364" y="755406"/>
                  <a:pt x="400290" y="755406"/>
                </a:cubicBezTo>
                <a:cubicBezTo>
                  <a:pt x="179216" y="755406"/>
                  <a:pt x="0" y="586303"/>
                  <a:pt x="0" y="377703"/>
                </a:cubicBezTo>
                <a:lnTo>
                  <a:pt x="1" y="377703"/>
                </a:lnTo>
                <a:cubicBezTo>
                  <a:pt x="1" y="169103"/>
                  <a:pt x="179217" y="0"/>
                  <a:pt x="40029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>
            <a:normAutofit fontScale="55000" lnSpcReduction="20000"/>
          </a:bodyPr>
          <a:lstStyle/>
          <a:p>
            <a:pPr algn="ctr">
              <a:defRPr/>
            </a:pPr>
            <a:endParaRPr lang="zh-CN" altLang="en-US" sz="1800" dirty="0">
              <a:solidFill>
                <a:schemeClr val="bg1"/>
              </a:solidFill>
            </a:endParaRPr>
          </a:p>
        </p:txBody>
      </p:sp>
      <p:graphicFrame>
        <p:nvGraphicFramePr>
          <p:cNvPr id="8" name="对象 7">
            <a:hlinkClick r:id="" action="ppaction://ole?verb=0"/>
          </p:cNvPr>
          <p:cNvGraphicFramePr/>
          <p:nvPr/>
        </p:nvGraphicFramePr>
        <p:xfrm>
          <a:off x="4229100" y="2490788"/>
          <a:ext cx="685800" cy="161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" r:id="rId2" imgW="2743200" imgH="5181600" progId="Equation.3">
                  <p:embed/>
                </p:oleObj>
              </mc:Choice>
              <mc:Fallback>
                <p:oleObj name="" r:id="rId2" imgW="2743200" imgH="5181600" progId="Equation.3">
                  <p:embed/>
                  <p:pic>
                    <p:nvPicPr>
                      <p:cNvPr id="0" name="图片 1024" descr="image11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229100" y="2490788"/>
                        <a:ext cx="685800" cy="161925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任意多边形 11"/>
          <p:cNvSpPr/>
          <p:nvPr>
            <p:custDataLst>
              <p:tags r:id="rId4"/>
            </p:custDataLst>
          </p:nvPr>
        </p:nvSpPr>
        <p:spPr bwMode="auto">
          <a:xfrm>
            <a:off x="848202" y="2420303"/>
            <a:ext cx="213836" cy="202406"/>
          </a:xfrm>
          <a:custGeom>
            <a:avLst/>
            <a:gdLst>
              <a:gd name="connsiteX0" fmla="*/ 697056 w 800580"/>
              <a:gd name="connsiteY0" fmla="*/ 58976 h 755406"/>
              <a:gd name="connsiteX1" fmla="*/ 653765 w 800580"/>
              <a:gd name="connsiteY1" fmla="*/ 97876 h 755406"/>
              <a:gd name="connsiteX2" fmla="*/ 697056 w 800580"/>
              <a:gd name="connsiteY2" fmla="*/ 136776 h 755406"/>
              <a:gd name="connsiteX3" fmla="*/ 740347 w 800580"/>
              <a:gd name="connsiteY3" fmla="*/ 97876 h 755406"/>
              <a:gd name="connsiteX4" fmla="*/ 697056 w 800580"/>
              <a:gd name="connsiteY4" fmla="*/ 58976 h 755406"/>
              <a:gd name="connsiteX5" fmla="*/ 400291 w 800580"/>
              <a:gd name="connsiteY5" fmla="*/ 0 h 755406"/>
              <a:gd name="connsiteX6" fmla="*/ 800580 w 800580"/>
              <a:gd name="connsiteY6" fmla="*/ 0 h 755406"/>
              <a:gd name="connsiteX7" fmla="*/ 800580 w 800580"/>
              <a:gd name="connsiteY7" fmla="*/ 377703 h 755406"/>
              <a:gd name="connsiteX8" fmla="*/ 400290 w 800580"/>
              <a:gd name="connsiteY8" fmla="*/ 755406 h 755406"/>
              <a:gd name="connsiteX9" fmla="*/ 0 w 800580"/>
              <a:gd name="connsiteY9" fmla="*/ 377703 h 755406"/>
              <a:gd name="connsiteX10" fmla="*/ 1 w 800580"/>
              <a:gd name="connsiteY10" fmla="*/ 377703 h 755406"/>
              <a:gd name="connsiteX11" fmla="*/ 400291 w 800580"/>
              <a:gd name="connsiteY11" fmla="*/ 0 h 755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00580" h="755406">
                <a:moveTo>
                  <a:pt x="697056" y="58976"/>
                </a:moveTo>
                <a:cubicBezTo>
                  <a:pt x="673147" y="58976"/>
                  <a:pt x="653765" y="76392"/>
                  <a:pt x="653765" y="97876"/>
                </a:cubicBezTo>
                <a:cubicBezTo>
                  <a:pt x="653765" y="119360"/>
                  <a:pt x="673147" y="136776"/>
                  <a:pt x="697056" y="136776"/>
                </a:cubicBezTo>
                <a:cubicBezTo>
                  <a:pt x="720965" y="136776"/>
                  <a:pt x="740347" y="119360"/>
                  <a:pt x="740347" y="97876"/>
                </a:cubicBezTo>
                <a:cubicBezTo>
                  <a:pt x="740347" y="76392"/>
                  <a:pt x="720965" y="58976"/>
                  <a:pt x="697056" y="58976"/>
                </a:cubicBezTo>
                <a:close/>
                <a:moveTo>
                  <a:pt x="400291" y="0"/>
                </a:moveTo>
                <a:lnTo>
                  <a:pt x="800580" y="0"/>
                </a:lnTo>
                <a:lnTo>
                  <a:pt x="800580" y="377703"/>
                </a:lnTo>
                <a:cubicBezTo>
                  <a:pt x="800580" y="586303"/>
                  <a:pt x="621364" y="755406"/>
                  <a:pt x="400290" y="755406"/>
                </a:cubicBezTo>
                <a:cubicBezTo>
                  <a:pt x="179216" y="755406"/>
                  <a:pt x="0" y="586303"/>
                  <a:pt x="0" y="377703"/>
                </a:cubicBezTo>
                <a:lnTo>
                  <a:pt x="1" y="377703"/>
                </a:lnTo>
                <a:cubicBezTo>
                  <a:pt x="1" y="169103"/>
                  <a:pt x="179217" y="0"/>
                  <a:pt x="400291" y="0"/>
                </a:cubicBezTo>
                <a:close/>
              </a:path>
            </a:pathLst>
          </a:custGeom>
          <a:solidFill>
            <a:srgbClr val="8B8E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>
            <a:normAutofit fontScale="55000" lnSpcReduction="20000"/>
          </a:bodyPr>
          <a:lstStyle/>
          <a:p>
            <a:pPr algn="ctr">
              <a:defRPr/>
            </a:pPr>
            <a:endParaRPr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13" name="任意多边形 12"/>
          <p:cNvSpPr/>
          <p:nvPr>
            <p:custDataLst>
              <p:tags r:id="rId5"/>
            </p:custDataLst>
          </p:nvPr>
        </p:nvSpPr>
        <p:spPr bwMode="auto">
          <a:xfrm>
            <a:off x="848202" y="3379471"/>
            <a:ext cx="213836" cy="202406"/>
          </a:xfrm>
          <a:custGeom>
            <a:avLst/>
            <a:gdLst>
              <a:gd name="connsiteX0" fmla="*/ 697056 w 800580"/>
              <a:gd name="connsiteY0" fmla="*/ 58976 h 755406"/>
              <a:gd name="connsiteX1" fmla="*/ 653765 w 800580"/>
              <a:gd name="connsiteY1" fmla="*/ 97876 h 755406"/>
              <a:gd name="connsiteX2" fmla="*/ 697056 w 800580"/>
              <a:gd name="connsiteY2" fmla="*/ 136776 h 755406"/>
              <a:gd name="connsiteX3" fmla="*/ 740347 w 800580"/>
              <a:gd name="connsiteY3" fmla="*/ 97876 h 755406"/>
              <a:gd name="connsiteX4" fmla="*/ 697056 w 800580"/>
              <a:gd name="connsiteY4" fmla="*/ 58976 h 755406"/>
              <a:gd name="connsiteX5" fmla="*/ 400291 w 800580"/>
              <a:gd name="connsiteY5" fmla="*/ 0 h 755406"/>
              <a:gd name="connsiteX6" fmla="*/ 800580 w 800580"/>
              <a:gd name="connsiteY6" fmla="*/ 0 h 755406"/>
              <a:gd name="connsiteX7" fmla="*/ 800580 w 800580"/>
              <a:gd name="connsiteY7" fmla="*/ 377703 h 755406"/>
              <a:gd name="connsiteX8" fmla="*/ 400290 w 800580"/>
              <a:gd name="connsiteY8" fmla="*/ 755406 h 755406"/>
              <a:gd name="connsiteX9" fmla="*/ 0 w 800580"/>
              <a:gd name="connsiteY9" fmla="*/ 377703 h 755406"/>
              <a:gd name="connsiteX10" fmla="*/ 1 w 800580"/>
              <a:gd name="connsiteY10" fmla="*/ 377703 h 755406"/>
              <a:gd name="connsiteX11" fmla="*/ 400291 w 800580"/>
              <a:gd name="connsiteY11" fmla="*/ 0 h 755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00580" h="755406">
                <a:moveTo>
                  <a:pt x="697056" y="58976"/>
                </a:moveTo>
                <a:cubicBezTo>
                  <a:pt x="673147" y="58976"/>
                  <a:pt x="653765" y="76392"/>
                  <a:pt x="653765" y="97876"/>
                </a:cubicBezTo>
                <a:cubicBezTo>
                  <a:pt x="653765" y="119360"/>
                  <a:pt x="673147" y="136776"/>
                  <a:pt x="697056" y="136776"/>
                </a:cubicBezTo>
                <a:cubicBezTo>
                  <a:pt x="720965" y="136776"/>
                  <a:pt x="740347" y="119360"/>
                  <a:pt x="740347" y="97876"/>
                </a:cubicBezTo>
                <a:cubicBezTo>
                  <a:pt x="740347" y="76392"/>
                  <a:pt x="720965" y="58976"/>
                  <a:pt x="697056" y="58976"/>
                </a:cubicBezTo>
                <a:close/>
                <a:moveTo>
                  <a:pt x="400291" y="0"/>
                </a:moveTo>
                <a:lnTo>
                  <a:pt x="800580" y="0"/>
                </a:lnTo>
                <a:lnTo>
                  <a:pt x="800580" y="377703"/>
                </a:lnTo>
                <a:cubicBezTo>
                  <a:pt x="800580" y="586303"/>
                  <a:pt x="621364" y="755406"/>
                  <a:pt x="400290" y="755406"/>
                </a:cubicBezTo>
                <a:cubicBezTo>
                  <a:pt x="179216" y="755406"/>
                  <a:pt x="0" y="586303"/>
                  <a:pt x="0" y="377703"/>
                </a:cubicBezTo>
                <a:lnTo>
                  <a:pt x="1" y="377703"/>
                </a:lnTo>
                <a:cubicBezTo>
                  <a:pt x="1" y="169103"/>
                  <a:pt x="179217" y="0"/>
                  <a:pt x="40029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>
            <a:normAutofit fontScale="55000" lnSpcReduction="20000"/>
          </a:bodyPr>
          <a:lstStyle/>
          <a:p>
            <a:pPr algn="ctr">
              <a:defRPr/>
            </a:pPr>
            <a:endParaRPr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14" name="任意多边形 13"/>
          <p:cNvSpPr/>
          <p:nvPr>
            <p:custDataLst>
              <p:tags r:id="rId6"/>
            </p:custDataLst>
          </p:nvPr>
        </p:nvSpPr>
        <p:spPr bwMode="auto">
          <a:xfrm>
            <a:off x="848202" y="3968592"/>
            <a:ext cx="213836" cy="202406"/>
          </a:xfrm>
          <a:custGeom>
            <a:avLst/>
            <a:gdLst>
              <a:gd name="connsiteX0" fmla="*/ 697056 w 800580"/>
              <a:gd name="connsiteY0" fmla="*/ 58976 h 755406"/>
              <a:gd name="connsiteX1" fmla="*/ 653765 w 800580"/>
              <a:gd name="connsiteY1" fmla="*/ 97876 h 755406"/>
              <a:gd name="connsiteX2" fmla="*/ 697056 w 800580"/>
              <a:gd name="connsiteY2" fmla="*/ 136776 h 755406"/>
              <a:gd name="connsiteX3" fmla="*/ 740347 w 800580"/>
              <a:gd name="connsiteY3" fmla="*/ 97876 h 755406"/>
              <a:gd name="connsiteX4" fmla="*/ 697056 w 800580"/>
              <a:gd name="connsiteY4" fmla="*/ 58976 h 755406"/>
              <a:gd name="connsiteX5" fmla="*/ 400291 w 800580"/>
              <a:gd name="connsiteY5" fmla="*/ 0 h 755406"/>
              <a:gd name="connsiteX6" fmla="*/ 800580 w 800580"/>
              <a:gd name="connsiteY6" fmla="*/ 0 h 755406"/>
              <a:gd name="connsiteX7" fmla="*/ 800580 w 800580"/>
              <a:gd name="connsiteY7" fmla="*/ 377703 h 755406"/>
              <a:gd name="connsiteX8" fmla="*/ 400290 w 800580"/>
              <a:gd name="connsiteY8" fmla="*/ 755406 h 755406"/>
              <a:gd name="connsiteX9" fmla="*/ 0 w 800580"/>
              <a:gd name="connsiteY9" fmla="*/ 377703 h 755406"/>
              <a:gd name="connsiteX10" fmla="*/ 1 w 800580"/>
              <a:gd name="connsiteY10" fmla="*/ 377703 h 755406"/>
              <a:gd name="connsiteX11" fmla="*/ 400291 w 800580"/>
              <a:gd name="connsiteY11" fmla="*/ 0 h 755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00580" h="755406">
                <a:moveTo>
                  <a:pt x="697056" y="58976"/>
                </a:moveTo>
                <a:cubicBezTo>
                  <a:pt x="673147" y="58976"/>
                  <a:pt x="653765" y="76392"/>
                  <a:pt x="653765" y="97876"/>
                </a:cubicBezTo>
                <a:cubicBezTo>
                  <a:pt x="653765" y="119360"/>
                  <a:pt x="673147" y="136776"/>
                  <a:pt x="697056" y="136776"/>
                </a:cubicBezTo>
                <a:cubicBezTo>
                  <a:pt x="720965" y="136776"/>
                  <a:pt x="740347" y="119360"/>
                  <a:pt x="740347" y="97876"/>
                </a:cubicBezTo>
                <a:cubicBezTo>
                  <a:pt x="740347" y="76392"/>
                  <a:pt x="720965" y="58976"/>
                  <a:pt x="697056" y="58976"/>
                </a:cubicBezTo>
                <a:close/>
                <a:moveTo>
                  <a:pt x="400291" y="0"/>
                </a:moveTo>
                <a:lnTo>
                  <a:pt x="800580" y="0"/>
                </a:lnTo>
                <a:lnTo>
                  <a:pt x="800580" y="377703"/>
                </a:lnTo>
                <a:cubicBezTo>
                  <a:pt x="800580" y="586303"/>
                  <a:pt x="621364" y="755406"/>
                  <a:pt x="400290" y="755406"/>
                </a:cubicBezTo>
                <a:cubicBezTo>
                  <a:pt x="179216" y="755406"/>
                  <a:pt x="0" y="586303"/>
                  <a:pt x="0" y="377703"/>
                </a:cubicBezTo>
                <a:lnTo>
                  <a:pt x="1" y="377703"/>
                </a:lnTo>
                <a:cubicBezTo>
                  <a:pt x="1" y="169103"/>
                  <a:pt x="179217" y="0"/>
                  <a:pt x="400291" y="0"/>
                </a:cubicBezTo>
                <a:close/>
              </a:path>
            </a:pathLst>
          </a:custGeom>
          <a:solidFill>
            <a:srgbClr val="8B8E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>
            <a:normAutofit fontScale="55000" lnSpcReduction="20000"/>
          </a:bodyPr>
          <a:lstStyle/>
          <a:p>
            <a:pPr algn="ctr">
              <a:defRPr/>
            </a:pPr>
            <a:endParaRPr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15" name="标题 14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778193" y="542449"/>
            <a:ext cx="1732121" cy="522446"/>
          </a:xfrm>
        </p:spPr>
        <p:txBody>
          <a:bodyPr>
            <a:noAutofit/>
          </a:bodyPr>
          <a:lstStyle/>
          <a:p>
            <a:r>
              <a:rPr lang="zh-CN" altLang="en-US" sz="3000" dirty="0">
                <a:solidFill>
                  <a:schemeClr val="tx2">
                    <a:lumMod val="50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教学目标</a:t>
            </a:r>
            <a:endParaRPr lang="zh-CN" altLang="en-US" sz="3000" dirty="0">
              <a:solidFill>
                <a:schemeClr val="tx2">
                  <a:lumMod val="50000"/>
                </a:schemeClr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848202" y="1009650"/>
            <a:ext cx="1607344" cy="0"/>
          </a:xfrm>
          <a:prstGeom prst="line">
            <a:avLst/>
          </a:prstGeom>
          <a:ln w="31750">
            <a:solidFill>
              <a:srgbClr val="E3737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图片 19" descr="timg (18)"/>
          <p:cNvPicPr>
            <a:picLocks noChangeAspect="1"/>
          </p:cNvPicPr>
          <p:nvPr/>
        </p:nvPicPr>
        <p:blipFill>
          <a:blip r:embed="rId8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60008" y="145732"/>
            <a:ext cx="866775" cy="919163"/>
          </a:xfrm>
          <a:prstGeom prst="rect">
            <a:avLst/>
          </a:prstGeom>
        </p:spPr>
      </p:pic>
      <p:sp>
        <p:nvSpPr>
          <p:cNvPr id="18" name="文本框 17"/>
          <p:cNvSpPr txBox="1"/>
          <p:nvPr/>
        </p:nvSpPr>
        <p:spPr>
          <a:xfrm>
            <a:off x="1307307" y="1343026"/>
            <a:ext cx="7420451" cy="71485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100" dirty="0"/>
              <a:t>1.</a:t>
            </a:r>
            <a:r>
              <a:rPr lang="zh-CN" altLang="en-US" sz="2100" dirty="0"/>
              <a:t>明确文章中心在一篇文章中的作用，文章的选材必须围绕中心选择。</a:t>
            </a:r>
            <a:endParaRPr lang="zh-CN" altLang="en-US" sz="2100" dirty="0"/>
          </a:p>
        </p:txBody>
      </p:sp>
      <p:sp>
        <p:nvSpPr>
          <p:cNvPr id="19" name="文本框 18"/>
          <p:cNvSpPr txBox="1"/>
          <p:nvPr/>
        </p:nvSpPr>
        <p:spPr>
          <a:xfrm>
            <a:off x="1307307" y="2294573"/>
            <a:ext cx="7225189" cy="68480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000" dirty="0"/>
              <a:t>2.掌握围绕文章的中心意思选择材料的方法</a:t>
            </a:r>
            <a:r>
              <a:rPr lang="zh-CN" altLang="en-US" sz="2000" dirty="0" smtClean="0"/>
              <a:t>，会</a:t>
            </a:r>
            <a:r>
              <a:rPr lang="zh-CN" altLang="en-US" sz="2000" dirty="0"/>
              <a:t>围绕中心意思正确选择材料。</a:t>
            </a:r>
            <a:endParaRPr lang="zh-CN" altLang="en-US" sz="2000" dirty="0"/>
          </a:p>
        </p:txBody>
      </p:sp>
      <p:sp>
        <p:nvSpPr>
          <p:cNvPr id="21" name="文本框 20"/>
          <p:cNvSpPr txBox="1"/>
          <p:nvPr/>
        </p:nvSpPr>
        <p:spPr>
          <a:xfrm>
            <a:off x="1307306" y="3246120"/>
            <a:ext cx="4531995" cy="39147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100" dirty="0"/>
              <a:t>3</a:t>
            </a:r>
            <a:r>
              <a:rPr lang="zh-CN" altLang="en-US" sz="2100" dirty="0"/>
              <a:t>.培养合作交流能力和逻辑思维能力。</a:t>
            </a:r>
            <a:endParaRPr lang="zh-CN" altLang="en-US" sz="2100" dirty="0"/>
          </a:p>
        </p:txBody>
      </p:sp>
      <p:sp>
        <p:nvSpPr>
          <p:cNvPr id="22" name="文本框 21"/>
          <p:cNvSpPr txBox="1"/>
          <p:nvPr/>
        </p:nvSpPr>
        <p:spPr>
          <a:xfrm>
            <a:off x="1307307" y="3874294"/>
            <a:ext cx="4080986" cy="39147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100" dirty="0"/>
              <a:t>4</a:t>
            </a:r>
            <a:r>
              <a:rPr lang="zh-CN" altLang="en-US" sz="2100" dirty="0"/>
              <a:t>.学会先列提纲，再写习作。</a:t>
            </a:r>
            <a:endParaRPr lang="zh-CN" altLang="en-US" sz="2100" dirty="0"/>
          </a:p>
        </p:txBody>
      </p:sp>
    </p:spTree>
    <p:custDataLst>
      <p:tags r:id="rId9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1" grpId="0"/>
      <p:bldP spid="2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690563" y="442437"/>
            <a:ext cx="1171099" cy="230981"/>
          </a:xfrm>
          <a:prstGeom prst="rect">
            <a:avLst/>
          </a:prstGeom>
          <a:noFill/>
          <a:ln w="22225">
            <a:solidFill>
              <a:srgbClr val="E37373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 descr="457f2f15e3ae32d4c777695c3f64e23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35281" y="266700"/>
            <a:ext cx="581501" cy="583883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953452" y="417195"/>
            <a:ext cx="1168493" cy="29908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tabLst>
                <a:tab pos="66675" algn="l"/>
              </a:tabLst>
            </a:pPr>
            <a:r>
              <a:rPr lang="zh-CN" altLang="en-US" sz="1500" b="1" dirty="0">
                <a:solidFill>
                  <a:srgbClr val="E37373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情境导入</a:t>
            </a:r>
            <a:endParaRPr lang="zh-CN" altLang="en-US" sz="1500" b="1" dirty="0">
              <a:solidFill>
                <a:srgbClr val="E37373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16781" y="1296829"/>
            <a:ext cx="7250430" cy="62245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文章之道，必先立本，本丰则末茂。</a:t>
            </a:r>
            <a:endParaRPr lang="zh-CN" altLang="en-US" sz="36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019890" y="2303621"/>
            <a:ext cx="7044214" cy="148971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altLang="en-US" sz="3000" b="1" dirty="0">
                <a:solidFill>
                  <a:srgbClr val="F56161"/>
                </a:solidFill>
                <a:sym typeface="+mn-ea"/>
              </a:rPr>
              <a:t>释义</a:t>
            </a:r>
            <a:endParaRPr lang="zh-CN" altLang="en-US" sz="2700" b="1" dirty="0">
              <a:solidFill>
                <a:srgbClr val="F56161"/>
              </a:solidFill>
              <a:sym typeface="+mn-ea"/>
            </a:endParaRPr>
          </a:p>
          <a:p>
            <a:pPr algn="ctr">
              <a:lnSpc>
                <a:spcPct val="110000"/>
              </a:lnSpc>
            </a:pPr>
            <a:r>
              <a:rPr lang="zh-CN" altLang="en-US" sz="2700" dirty="0"/>
              <a:t>写文章必须先确立中心，好像树木一样，它的根深，枝叶也就茂盛了。</a:t>
            </a:r>
            <a:endParaRPr lang="zh-CN" altLang="en-US" sz="2700" dirty="0"/>
          </a:p>
        </p:txBody>
      </p:sp>
      <p:pic>
        <p:nvPicPr>
          <p:cNvPr id="4" name="图片 3" descr="cf2024822708f069df6d3f85d63aee03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lum contrast="-12000"/>
          </a:blip>
          <a:srcRect/>
          <a:stretch>
            <a:fillRect/>
          </a:stretch>
        </p:blipFill>
        <p:spPr>
          <a:xfrm flipH="1">
            <a:off x="0" y="3793332"/>
            <a:ext cx="1341120" cy="1334929"/>
          </a:xfrm>
          <a:prstGeom prst="rect">
            <a:avLst/>
          </a:prstGeom>
        </p:spPr>
      </p:pic>
      <p:pic>
        <p:nvPicPr>
          <p:cNvPr id="6" name="图片 5" descr="1c3800130a5ba5299825bb9f92f80e8b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8253413" y="1679258"/>
            <a:ext cx="923449" cy="344185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690563" y="442437"/>
            <a:ext cx="1706880" cy="230981"/>
          </a:xfrm>
          <a:prstGeom prst="rect">
            <a:avLst/>
          </a:prstGeom>
          <a:noFill/>
          <a:ln w="22225">
            <a:solidFill>
              <a:srgbClr val="E37373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 descr="457f2f15e3ae32d4c777695c3f64e23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35281" y="266700"/>
            <a:ext cx="581501" cy="583883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798671" y="417195"/>
            <a:ext cx="1599248" cy="29908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tabLst>
                <a:tab pos="66675" algn="l"/>
              </a:tabLst>
            </a:pPr>
            <a:r>
              <a:rPr lang="zh-CN" altLang="en-US" sz="1500" b="1" dirty="0">
                <a:solidFill>
                  <a:srgbClr val="E37373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学习“交流平台”</a:t>
            </a:r>
            <a:endParaRPr lang="zh-CN" altLang="en-US" sz="1500" b="1" dirty="0">
              <a:solidFill>
                <a:srgbClr val="E37373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31946" y="1433988"/>
            <a:ext cx="2795588" cy="584359"/>
            <a:chOff x="666" y="5339"/>
            <a:chExt cx="5870" cy="1227"/>
          </a:xfrm>
        </p:grpSpPr>
        <p:sp>
          <p:nvSpPr>
            <p:cNvPr id="20" name="矩形 19"/>
            <p:cNvSpPr/>
            <p:nvPr/>
          </p:nvSpPr>
          <p:spPr>
            <a:xfrm rot="16200000">
              <a:off x="2987" y="3018"/>
              <a:ext cx="1227" cy="587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907" y="5402"/>
              <a:ext cx="5569" cy="11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10000"/>
                </a:lnSpc>
              </a:pPr>
              <a:r>
                <a:rPr lang="zh-CN" altLang="en-US" sz="2700" b="1" dirty="0">
                  <a:latin typeface="+mn-ea"/>
                  <a:cs typeface="+mn-ea"/>
                  <a:sym typeface="+mn-ea"/>
                </a:rPr>
                <a:t>文章的中心意思：</a:t>
              </a:r>
              <a:endParaRPr lang="zh-CN" altLang="en-US" sz="2700" b="1" dirty="0">
                <a:latin typeface="+mn-ea"/>
                <a:cs typeface="+mn-ea"/>
                <a:sym typeface="+mn-ea"/>
              </a:endParaRPr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656749" y="2186464"/>
            <a:ext cx="8372951" cy="150964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</a:pPr>
            <a:r>
              <a:rPr sz="24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作者在文章中要表达的贯穿全文的核心，是提纲挈领的道理</a:t>
            </a:r>
            <a:r>
              <a:rPr sz="24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，是作者在文章中努力通过各种细节来阐明的中心议题</a:t>
            </a:r>
            <a:r>
              <a:rPr sz="24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endParaRPr sz="2400" b="1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>
              <a:lnSpc>
                <a:spcPct val="130000"/>
              </a:lnSpc>
            </a:pPr>
            <a:r>
              <a:rPr sz="24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简单地说，作者要告诉我们的道理和内涵。</a:t>
            </a:r>
            <a:endParaRPr sz="2400" b="1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pic>
        <p:nvPicPr>
          <p:cNvPr id="9" name="图片 8" descr="09d4b7969ca9d061ec30d9dd916c4bda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 rot="19020000">
            <a:off x="7166134" y="-40005"/>
            <a:ext cx="2892743" cy="2892743"/>
          </a:xfrm>
          <a:prstGeom prst="rect">
            <a:avLst/>
          </a:prstGeom>
        </p:spPr>
      </p:pic>
      <p:pic>
        <p:nvPicPr>
          <p:cNvPr id="10" name="图片 9" descr="56823815dec6552ba9574885825f092d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D">
                  <a:alpha val="100000"/>
                </a:srgbClr>
              </a:clrFrom>
              <a:clrTo>
                <a:srgbClr val="FFFFFD">
                  <a:alpha val="100000"/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0" y="3796665"/>
            <a:ext cx="1087755" cy="9534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690563" y="442437"/>
            <a:ext cx="1706880" cy="230981"/>
          </a:xfrm>
          <a:prstGeom prst="rect">
            <a:avLst/>
          </a:prstGeom>
          <a:noFill/>
          <a:ln w="22225">
            <a:solidFill>
              <a:srgbClr val="E37373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 descr="457f2f15e3ae32d4c777695c3f64e23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35281" y="266700"/>
            <a:ext cx="581501" cy="583883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798671" y="417195"/>
            <a:ext cx="1599248" cy="29908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tabLst>
                <a:tab pos="66675" algn="l"/>
              </a:tabLst>
            </a:pPr>
            <a:r>
              <a:rPr lang="zh-CN" altLang="en-US" sz="1500" b="1" dirty="0">
                <a:solidFill>
                  <a:srgbClr val="E37373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学习“交流平台”</a:t>
            </a:r>
            <a:endParaRPr lang="zh-CN" altLang="en-US" sz="1500" b="1" dirty="0">
              <a:solidFill>
                <a:srgbClr val="E37373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40030" y="1157288"/>
            <a:ext cx="4628198" cy="110251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zh-CN" altLang="en-US" sz="2400" b="1" dirty="0">
                <a:latin typeface="+mn-ea"/>
                <a:cs typeface="+mn-ea"/>
                <a:sym typeface="+mn-ea"/>
              </a:rPr>
              <a:t>选择好了材料，</a:t>
            </a:r>
            <a:endParaRPr lang="zh-CN" altLang="en-US" sz="2400" b="1" dirty="0">
              <a:latin typeface="+mn-ea"/>
              <a:cs typeface="+mn-ea"/>
              <a:sym typeface="+mn-ea"/>
            </a:endParaRPr>
          </a:p>
          <a:p>
            <a:pPr algn="l">
              <a:lnSpc>
                <a:spcPct val="140000"/>
              </a:lnSpc>
            </a:pPr>
            <a:r>
              <a:rPr lang="zh-CN" altLang="en-US" sz="2400" b="1" dirty="0">
                <a:latin typeface="+mn-ea"/>
                <a:cs typeface="+mn-ea"/>
                <a:sym typeface="+mn-ea"/>
              </a:rPr>
              <a:t>怎样才能更好地表达中心意思呢？</a:t>
            </a:r>
            <a:endParaRPr lang="zh-CN" altLang="en-US" sz="2400" b="1" dirty="0">
              <a:latin typeface="+mn-ea"/>
              <a:cs typeface="+mn-ea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40029" y="2478882"/>
            <a:ext cx="5408295" cy="150964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</a:pPr>
            <a:r>
              <a:rPr sz="2400" b="1" dirty="0" err="1">
                <a:latin typeface="楷体" panose="02010609060101010101" charset="-122"/>
                <a:ea typeface="楷体" panose="02010609060101010101" charset="-122"/>
                <a:sym typeface="+mn-ea"/>
              </a:rPr>
              <a:t>在围绕一个意思表达时</a:t>
            </a:r>
            <a:r>
              <a:rPr sz="24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，</a:t>
            </a:r>
            <a:endParaRPr sz="2400" b="1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>
              <a:lnSpc>
                <a:spcPct val="130000"/>
              </a:lnSpc>
            </a:pPr>
            <a:r>
              <a:rPr sz="2400" b="1" dirty="0" err="1">
                <a:latin typeface="楷体" panose="02010609060101010101" charset="-122"/>
                <a:ea typeface="楷体" panose="02010609060101010101" charset="-122"/>
                <a:sym typeface="+mn-ea"/>
              </a:rPr>
              <a:t>要将重要的部分写得详细些、具体些</a:t>
            </a:r>
            <a:r>
              <a:rPr sz="24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，</a:t>
            </a:r>
            <a:endParaRPr sz="2400" b="1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>
              <a:lnSpc>
                <a:spcPct val="130000"/>
              </a:lnSpc>
            </a:pPr>
            <a:r>
              <a:rPr sz="2400" b="1" dirty="0" err="1">
                <a:latin typeface="楷体" panose="02010609060101010101" charset="-122"/>
                <a:ea typeface="楷体" panose="02010609060101010101" charset="-122"/>
                <a:sym typeface="+mn-ea"/>
              </a:rPr>
              <a:t>才能给读者留下更深刻的印象</a:t>
            </a:r>
            <a:r>
              <a:rPr sz="24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endParaRPr sz="2400" b="1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335280" y="1663541"/>
            <a:ext cx="4678680" cy="579120"/>
            <a:chOff x="704" y="3086"/>
            <a:chExt cx="9824" cy="1216"/>
          </a:xfrm>
        </p:grpSpPr>
        <p:sp>
          <p:nvSpPr>
            <p:cNvPr id="28" name="圆角矩形 27"/>
            <p:cNvSpPr/>
            <p:nvPr/>
          </p:nvSpPr>
          <p:spPr>
            <a:xfrm>
              <a:off x="704" y="3086"/>
              <a:ext cx="4331" cy="120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圆角矩形 7"/>
            <p:cNvSpPr/>
            <p:nvPr/>
          </p:nvSpPr>
          <p:spPr>
            <a:xfrm>
              <a:off x="704" y="4182"/>
              <a:ext cx="9824" cy="120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9" name="图片 8" descr="18f423f3837fcc1f0e3232a8e104197f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001703" y="1352074"/>
            <a:ext cx="2435066" cy="2439353"/>
          </a:xfrm>
          <a:prstGeom prst="ellipse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690563" y="442437"/>
            <a:ext cx="1706880" cy="230981"/>
          </a:xfrm>
          <a:prstGeom prst="rect">
            <a:avLst/>
          </a:prstGeom>
          <a:noFill/>
          <a:ln w="22225">
            <a:solidFill>
              <a:srgbClr val="E37373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 descr="457f2f15e3ae32d4c777695c3f64e23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35281" y="266700"/>
            <a:ext cx="581501" cy="583883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798671" y="417195"/>
            <a:ext cx="1599248" cy="29908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tabLst>
                <a:tab pos="66675" algn="l"/>
              </a:tabLst>
            </a:pPr>
            <a:r>
              <a:rPr lang="zh-CN" altLang="en-US" sz="1500" b="1">
                <a:solidFill>
                  <a:srgbClr val="E37373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学习“交流平台”</a:t>
            </a:r>
            <a:endParaRPr lang="zh-CN" altLang="en-US" sz="1500" b="1">
              <a:solidFill>
                <a:srgbClr val="E37373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939766" y="1175862"/>
            <a:ext cx="5178743" cy="526256"/>
            <a:chOff x="-417" y="2087"/>
            <a:chExt cx="10874" cy="1105"/>
          </a:xfrm>
        </p:grpSpPr>
        <p:sp>
          <p:nvSpPr>
            <p:cNvPr id="5" name="文本框 4"/>
            <p:cNvSpPr txBox="1"/>
            <p:nvPr/>
          </p:nvSpPr>
          <p:spPr>
            <a:xfrm>
              <a:off x="-417" y="2087"/>
              <a:ext cx="10874" cy="10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ct val="110000"/>
                </a:lnSpc>
              </a:pPr>
              <a:r>
                <a:rPr lang="zh-CN" altLang="en-US" sz="2400" b="1" dirty="0">
                  <a:latin typeface="+mn-ea"/>
                  <a:cs typeface="+mn-ea"/>
                  <a:sym typeface="+mn-ea"/>
                </a:rPr>
                <a:t>如何围绕文章的中心意思来选择材料？</a:t>
              </a:r>
              <a:endParaRPr lang="zh-CN" altLang="en-US" sz="2400" b="1" dirty="0">
                <a:latin typeface="+mn-ea"/>
                <a:cs typeface="+mn-ea"/>
                <a:sym typeface="+mn-ea"/>
              </a:endParaRPr>
            </a:p>
          </p:txBody>
        </p:sp>
        <p:sp>
          <p:nvSpPr>
            <p:cNvPr id="28" name="圆角矩形 27"/>
            <p:cNvSpPr/>
            <p:nvPr/>
          </p:nvSpPr>
          <p:spPr>
            <a:xfrm flipV="1">
              <a:off x="296" y="3072"/>
              <a:ext cx="9448" cy="120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456724" y="2117408"/>
            <a:ext cx="8144828" cy="54816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4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1.</a:t>
            </a:r>
            <a:r>
              <a:rPr sz="24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围绕中心意思选择材料时，应该选取</a:t>
            </a:r>
            <a:r>
              <a:rPr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不同的事例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作为</a:t>
            </a:r>
            <a:r>
              <a:rPr sz="24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材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料。</a:t>
            </a:r>
            <a:endParaRPr lang="zh-CN" altLang="en-US" sz="2400" b="1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29814" y="2890838"/>
            <a:ext cx="8504635" cy="5493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4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2.</a:t>
            </a:r>
            <a:r>
              <a:rPr sz="24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围绕中心意思选择材料时，可以选取</a:t>
            </a:r>
            <a:r>
              <a:rPr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事物不同方面的材料</a:t>
            </a:r>
            <a:r>
              <a:rPr sz="24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endParaRPr sz="2400" b="1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pic>
        <p:nvPicPr>
          <p:cNvPr id="18" name="图片 17" descr="timg (21)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7590473" y="0"/>
            <a:ext cx="2471261" cy="111775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690563" y="442437"/>
            <a:ext cx="1055846" cy="230981"/>
          </a:xfrm>
          <a:prstGeom prst="rect">
            <a:avLst/>
          </a:prstGeom>
          <a:noFill/>
          <a:ln w="22225">
            <a:solidFill>
              <a:srgbClr val="E37373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 descr="457f2f15e3ae32d4c777695c3f64e23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35281" y="266700"/>
            <a:ext cx="581501" cy="583883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824389" y="417195"/>
            <a:ext cx="947738" cy="29908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tabLst>
                <a:tab pos="66675" algn="l"/>
              </a:tabLst>
            </a:pPr>
            <a:r>
              <a:rPr lang="zh-CN" altLang="en-US" sz="1500" b="1" dirty="0">
                <a:solidFill>
                  <a:srgbClr val="E37373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构思习作</a:t>
            </a:r>
            <a:endParaRPr lang="zh-CN" altLang="en-US" sz="1500" b="1" dirty="0">
              <a:solidFill>
                <a:srgbClr val="E37373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105376" y="1022985"/>
            <a:ext cx="911543" cy="11487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54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甜</a:t>
            </a:r>
            <a:endParaRPr lang="zh-CN" altLang="en-US" sz="5400" b="1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314099" y="1022985"/>
            <a:ext cx="697706" cy="11487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54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乐</a:t>
            </a:r>
            <a:endParaRPr lang="zh-CN" altLang="en-US" sz="5400" b="1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514249" y="1022985"/>
            <a:ext cx="911543" cy="11487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5400" b="1">
                <a:latin typeface="楷体" panose="02010609060101010101" charset="-122"/>
                <a:ea typeface="楷体" panose="02010609060101010101" charset="-122"/>
                <a:sym typeface="+mn-ea"/>
              </a:rPr>
              <a:t>泪</a:t>
            </a:r>
            <a:endParaRPr lang="zh-CN" altLang="en-US" sz="5400" b="1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718685" y="1022985"/>
            <a:ext cx="911543" cy="11487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5400" b="1">
                <a:latin typeface="楷体" panose="02010609060101010101" charset="-122"/>
                <a:ea typeface="楷体" panose="02010609060101010101" charset="-122"/>
                <a:sym typeface="+mn-ea"/>
              </a:rPr>
              <a:t>暖</a:t>
            </a:r>
            <a:endParaRPr lang="zh-CN" altLang="en-US" sz="5400" b="1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923121" y="1022985"/>
            <a:ext cx="911543" cy="11487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5400" b="1">
                <a:latin typeface="楷体" panose="02010609060101010101" charset="-122"/>
                <a:ea typeface="楷体" panose="02010609060101010101" charset="-122"/>
                <a:sym typeface="+mn-ea"/>
              </a:rPr>
              <a:t>悔</a:t>
            </a:r>
            <a:endParaRPr lang="zh-CN" altLang="en-US" sz="5400" b="1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127557" y="1022985"/>
            <a:ext cx="911543" cy="11487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5400" b="1">
                <a:latin typeface="楷体" panose="02010609060101010101" charset="-122"/>
                <a:ea typeface="楷体" panose="02010609060101010101" charset="-122"/>
                <a:sym typeface="+mn-ea"/>
              </a:rPr>
              <a:t>望</a:t>
            </a:r>
            <a:endParaRPr lang="zh-CN" altLang="en-US" sz="5400" b="1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28" name="圆角矩形 27"/>
          <p:cNvSpPr/>
          <p:nvPr/>
        </p:nvSpPr>
        <p:spPr>
          <a:xfrm flipV="1">
            <a:off x="1366838" y="2009775"/>
            <a:ext cx="389096" cy="65723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8" name="圆角矩形 17"/>
          <p:cNvSpPr/>
          <p:nvPr/>
        </p:nvSpPr>
        <p:spPr>
          <a:xfrm flipV="1">
            <a:off x="2540794" y="2009775"/>
            <a:ext cx="389096" cy="65723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9" name="圆角矩形 18"/>
          <p:cNvSpPr/>
          <p:nvPr/>
        </p:nvSpPr>
        <p:spPr>
          <a:xfrm flipV="1">
            <a:off x="3775234" y="2009775"/>
            <a:ext cx="389096" cy="65723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0" name="圆角矩形 19"/>
          <p:cNvSpPr/>
          <p:nvPr/>
        </p:nvSpPr>
        <p:spPr>
          <a:xfrm flipV="1">
            <a:off x="4947762" y="2009775"/>
            <a:ext cx="389096" cy="65723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1" name="圆角矩形 20"/>
          <p:cNvSpPr/>
          <p:nvPr/>
        </p:nvSpPr>
        <p:spPr>
          <a:xfrm flipV="1">
            <a:off x="6151246" y="2009775"/>
            <a:ext cx="389096" cy="65723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2" name="圆角矩形 21"/>
          <p:cNvSpPr/>
          <p:nvPr/>
        </p:nvSpPr>
        <p:spPr>
          <a:xfrm flipV="1">
            <a:off x="7355206" y="2009775"/>
            <a:ext cx="389096" cy="65723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1107757" y="2726531"/>
            <a:ext cx="911543" cy="11487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5400" b="1">
                <a:latin typeface="楷体" panose="02010609060101010101" charset="-122"/>
                <a:ea typeface="楷体" panose="02010609060101010101" charset="-122"/>
                <a:sym typeface="+mn-ea"/>
              </a:rPr>
              <a:t>迷</a:t>
            </a:r>
            <a:endParaRPr lang="zh-CN" altLang="en-US" sz="5400" b="1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311241" y="2726531"/>
            <a:ext cx="911543" cy="11487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5400" b="1">
                <a:latin typeface="楷体" panose="02010609060101010101" charset="-122"/>
                <a:ea typeface="楷体" panose="02010609060101010101" charset="-122"/>
                <a:sym typeface="+mn-ea"/>
              </a:rPr>
              <a:t>妙</a:t>
            </a:r>
            <a:endParaRPr lang="zh-CN" altLang="en-US" sz="5400" b="1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514725" y="2726531"/>
            <a:ext cx="911543" cy="11487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5400" b="1">
                <a:latin typeface="楷体" panose="02010609060101010101" charset="-122"/>
                <a:ea typeface="楷体" panose="02010609060101010101" charset="-122"/>
                <a:sym typeface="+mn-ea"/>
              </a:rPr>
              <a:t>变</a:t>
            </a:r>
            <a:endParaRPr lang="zh-CN" altLang="en-US" sz="5400" b="1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718209" y="2726531"/>
            <a:ext cx="911543" cy="11487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5400" b="1">
                <a:latin typeface="楷体" panose="02010609060101010101" charset="-122"/>
                <a:ea typeface="楷体" panose="02010609060101010101" charset="-122"/>
                <a:sym typeface="+mn-ea"/>
              </a:rPr>
              <a:t>忙</a:t>
            </a:r>
            <a:endParaRPr lang="zh-CN" altLang="en-US" sz="5400" b="1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921692" y="2726531"/>
            <a:ext cx="911543" cy="11487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5400" b="1">
                <a:latin typeface="楷体" panose="02010609060101010101" charset="-122"/>
                <a:ea typeface="楷体" panose="02010609060101010101" charset="-122"/>
                <a:sym typeface="+mn-ea"/>
              </a:rPr>
              <a:t>寻</a:t>
            </a:r>
            <a:endParaRPr lang="zh-CN" altLang="en-US" sz="5400" b="1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125176" y="2726531"/>
            <a:ext cx="911543" cy="11487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5400" b="1">
                <a:latin typeface="楷体" panose="02010609060101010101" charset="-122"/>
                <a:ea typeface="楷体" panose="02010609060101010101" charset="-122"/>
                <a:sym typeface="+mn-ea"/>
              </a:rPr>
              <a:t>让</a:t>
            </a:r>
            <a:endParaRPr lang="zh-CN" altLang="en-US" sz="5400" b="1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23" name="圆角矩形 22"/>
          <p:cNvSpPr/>
          <p:nvPr/>
        </p:nvSpPr>
        <p:spPr>
          <a:xfrm flipV="1">
            <a:off x="1398271" y="3750945"/>
            <a:ext cx="389096" cy="65723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4" name="圆角矩形 23"/>
          <p:cNvSpPr/>
          <p:nvPr/>
        </p:nvSpPr>
        <p:spPr>
          <a:xfrm flipV="1">
            <a:off x="2572227" y="3750945"/>
            <a:ext cx="389096" cy="65723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5" name="圆角矩形 24"/>
          <p:cNvSpPr/>
          <p:nvPr/>
        </p:nvSpPr>
        <p:spPr>
          <a:xfrm flipV="1">
            <a:off x="3717608" y="3750945"/>
            <a:ext cx="389096" cy="65723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6" name="圆角矩形 25"/>
          <p:cNvSpPr/>
          <p:nvPr/>
        </p:nvSpPr>
        <p:spPr>
          <a:xfrm flipV="1">
            <a:off x="4979671" y="3750945"/>
            <a:ext cx="389096" cy="65723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7" name="圆角矩形 26"/>
          <p:cNvSpPr/>
          <p:nvPr/>
        </p:nvSpPr>
        <p:spPr>
          <a:xfrm flipV="1">
            <a:off x="6182678" y="3750945"/>
            <a:ext cx="389096" cy="65723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9" name="圆角矩形 28"/>
          <p:cNvSpPr/>
          <p:nvPr/>
        </p:nvSpPr>
        <p:spPr>
          <a:xfrm flipV="1">
            <a:off x="7386162" y="3750945"/>
            <a:ext cx="389096" cy="65723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pic>
        <p:nvPicPr>
          <p:cNvPr id="47" name="图片 46" descr="e8b24d3b17f6846f0484be95927f3e8a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-71438" y="3166110"/>
            <a:ext cx="842963" cy="1977390"/>
          </a:xfrm>
          <a:prstGeom prst="rect">
            <a:avLst/>
          </a:prstGeom>
        </p:spPr>
      </p:pic>
      <p:pic>
        <p:nvPicPr>
          <p:cNvPr id="48" name="图片 47" descr="5627275244409090409cde2705ba5759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flipH="1">
            <a:off x="8213884" y="266700"/>
            <a:ext cx="930116" cy="9344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" grpId="0"/>
      <p:bldP spid="5" grpId="0"/>
      <p:bldP spid="6" grpId="0"/>
      <p:bldP spid="8" grpId="0"/>
      <p:bldP spid="9" grpId="0"/>
      <p:bldP spid="28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10" grpId="0"/>
      <p:bldP spid="12" grpId="0"/>
      <p:bldP spid="13" grpId="0"/>
      <p:bldP spid="14" grpId="0"/>
      <p:bldP spid="15" grpId="0"/>
      <p:bldP spid="16" grpId="0"/>
      <p:bldP spid="23" grpId="0" animBg="1"/>
      <p:bldP spid="24" grpId="0" animBg="1"/>
      <p:bldP spid="25" grpId="0" animBg="1"/>
      <p:bldP spid="26" grpId="0" animBg="1"/>
      <p:bldP spid="27" grpId="0" animBg="1"/>
      <p:bldP spid="2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690563" y="442437"/>
            <a:ext cx="1055846" cy="230981"/>
          </a:xfrm>
          <a:prstGeom prst="rect">
            <a:avLst/>
          </a:prstGeom>
          <a:noFill/>
          <a:ln w="22225">
            <a:solidFill>
              <a:srgbClr val="E37373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 descr="457f2f15e3ae32d4c777695c3f64e23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35281" y="266700"/>
            <a:ext cx="581501" cy="583883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824389" y="417195"/>
            <a:ext cx="947738" cy="29908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tabLst>
                <a:tab pos="66675" algn="l"/>
              </a:tabLst>
            </a:pPr>
            <a:r>
              <a:rPr lang="zh-CN" altLang="en-US" sz="1500" b="1" dirty="0">
                <a:solidFill>
                  <a:srgbClr val="E37373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构思习作</a:t>
            </a:r>
            <a:endParaRPr lang="zh-CN" altLang="en-US" sz="1500" b="1" dirty="0">
              <a:solidFill>
                <a:srgbClr val="E37373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68618" y="983456"/>
            <a:ext cx="1699260" cy="673894"/>
            <a:chOff x="774" y="2065"/>
            <a:chExt cx="3568" cy="1415"/>
          </a:xfrm>
        </p:grpSpPr>
        <p:sp>
          <p:nvSpPr>
            <p:cNvPr id="14" name="矩形 13"/>
            <p:cNvSpPr/>
            <p:nvPr/>
          </p:nvSpPr>
          <p:spPr>
            <a:xfrm>
              <a:off x="776" y="2179"/>
              <a:ext cx="3564" cy="1137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774" y="2065"/>
              <a:ext cx="3568" cy="14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40000"/>
                </a:lnSpc>
              </a:pPr>
              <a:r>
                <a:rPr lang="zh-CN" altLang="en-US" sz="2700" b="1" dirty="0">
                  <a:solidFill>
                    <a:schemeClr val="tx2">
                      <a:lumMod val="50000"/>
                    </a:schemeClr>
                  </a:solidFill>
                  <a:latin typeface="+mn-ea"/>
                  <a:sym typeface="+mn-ea"/>
                </a:rPr>
                <a:t>写作要求：</a:t>
              </a:r>
              <a:endParaRPr lang="zh-CN" altLang="en-US" sz="2700" b="1" dirty="0">
                <a:solidFill>
                  <a:schemeClr val="tx2">
                    <a:lumMod val="50000"/>
                  </a:schemeClr>
                </a:solidFill>
                <a:latin typeface="+mn-ea"/>
                <a:sym typeface="+mn-ea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403861" y="1847374"/>
            <a:ext cx="6921341" cy="198834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4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1.</a:t>
            </a:r>
            <a:r>
              <a:rPr sz="24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明确文章所要表达的中心意思；</a:t>
            </a:r>
            <a:endParaRPr sz="2400" b="1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>
              <a:lnSpc>
                <a:spcPct val="130000"/>
              </a:lnSpc>
            </a:pPr>
            <a:r>
              <a:rPr lang="en-US" sz="24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2.围绕中心意思正确选择材料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；</a:t>
            </a:r>
            <a:endParaRPr lang="zh-CN" altLang="en-US" sz="2400" b="1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>
              <a:lnSpc>
                <a:spcPct val="130000"/>
              </a:lnSpc>
            </a:pP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3.写之前，先拟个提纲；</a:t>
            </a:r>
            <a:endParaRPr lang="en-US" altLang="zh-CN" sz="2400" b="1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>
              <a:lnSpc>
                <a:spcPct val="130000"/>
              </a:lnSpc>
            </a:pP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4.围绕中心从不同的方面或选择不同的事例来写。</a:t>
            </a:r>
            <a:endParaRPr lang="en-US" altLang="zh-CN" sz="2400" b="1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pic>
        <p:nvPicPr>
          <p:cNvPr id="6" name="图片 5" descr="tim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lum contrast="-6000"/>
          </a:blip>
          <a:srcRect/>
          <a:stretch>
            <a:fillRect/>
          </a:stretch>
        </p:blipFill>
        <p:spPr>
          <a:xfrm>
            <a:off x="6659404" y="1847374"/>
            <a:ext cx="1872615" cy="10868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690563" y="442437"/>
            <a:ext cx="1055846" cy="230981"/>
          </a:xfrm>
          <a:prstGeom prst="rect">
            <a:avLst/>
          </a:prstGeom>
          <a:noFill/>
          <a:ln w="22225">
            <a:solidFill>
              <a:srgbClr val="E37373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 descr="457f2f15e3ae32d4c777695c3f64e23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35281" y="266700"/>
            <a:ext cx="581501" cy="583883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824389" y="417195"/>
            <a:ext cx="947738" cy="29908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tabLst>
                <a:tab pos="66675" algn="l"/>
              </a:tabLst>
            </a:pPr>
            <a:r>
              <a:rPr lang="zh-CN" altLang="en-US" sz="1500" b="1">
                <a:solidFill>
                  <a:srgbClr val="E37373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构思习作</a:t>
            </a:r>
            <a:endParaRPr lang="zh-CN" altLang="en-US" sz="1500" b="1">
              <a:solidFill>
                <a:srgbClr val="E37373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723323" y="809150"/>
            <a:ext cx="1697355" cy="673894"/>
            <a:chOff x="617" y="1957"/>
            <a:chExt cx="3564" cy="1415"/>
          </a:xfrm>
        </p:grpSpPr>
        <p:sp>
          <p:nvSpPr>
            <p:cNvPr id="14" name="矩形 13"/>
            <p:cNvSpPr/>
            <p:nvPr/>
          </p:nvSpPr>
          <p:spPr>
            <a:xfrm>
              <a:off x="617" y="2179"/>
              <a:ext cx="3564" cy="1137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774" y="1957"/>
              <a:ext cx="3407" cy="14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40000"/>
                </a:lnSpc>
              </a:pPr>
              <a:r>
                <a:rPr lang="zh-CN" altLang="en-US" sz="2700" b="1" dirty="0">
                  <a:solidFill>
                    <a:schemeClr val="tx2">
                      <a:lumMod val="50000"/>
                    </a:schemeClr>
                  </a:solidFill>
                  <a:latin typeface="+mn-ea"/>
                  <a:sym typeface="+mn-ea"/>
                </a:rPr>
                <a:t>编写提示</a:t>
              </a:r>
              <a:endParaRPr lang="zh-CN" altLang="en-US" sz="2700" b="1" dirty="0">
                <a:solidFill>
                  <a:schemeClr val="tx2">
                    <a:lumMod val="50000"/>
                  </a:schemeClr>
                </a:solidFill>
                <a:latin typeface="+mn-ea"/>
                <a:sym typeface="+mn-ea"/>
              </a:endParaRP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1526144" y="1795939"/>
            <a:ext cx="6091714" cy="173021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1.写</a:t>
            </a:r>
            <a:r>
              <a:rPr sz="24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出自己对这个汉字感受深的原因；</a:t>
            </a:r>
            <a:endParaRPr sz="2400" b="1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en-US" sz="24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2.分段列举出自己与这个汉字之间发生的事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；</a:t>
            </a:r>
            <a:endParaRPr lang="zh-CN" altLang="en-US" sz="2400" b="1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3.适当写出自己的真实感受。</a:t>
            </a:r>
            <a:endParaRPr lang="en-US" altLang="zh-CN" sz="2400" b="1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pic>
        <p:nvPicPr>
          <p:cNvPr id="13" name="图片 12" descr="43b0b666162d5091e99408233c672738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 flipH="1" flipV="1">
            <a:off x="7075647" y="-19050"/>
            <a:ext cx="2068354" cy="2104549"/>
          </a:xfrm>
          <a:prstGeom prst="rect">
            <a:avLst/>
          </a:prstGeom>
        </p:spPr>
      </p:pic>
      <p:pic>
        <p:nvPicPr>
          <p:cNvPr id="15" name="图片 14" descr="43b0b666162d5091e99408233c672738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 flipV="1">
            <a:off x="0" y="3383280"/>
            <a:ext cx="1088708" cy="12906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KSO_WM_TEMPLATE_CATEGORY" val="custom"/>
  <p:tag name="KSO_WM_TEMPLATE_INDEX" val="160394"/>
  <p:tag name="KSO_WM_TAG_VERSION" val="1.0"/>
  <p:tag name="KSO_WM_SLIDE_ID" val="custom160394_2"/>
  <p:tag name="KSO_WM_SLIDE_INDEX" val="2"/>
  <p:tag name="KSO_WM_SLIDE_ITEM_CNT" val="1"/>
  <p:tag name="KSO_WM_SLIDE_LAYOUT" val="a_f"/>
  <p:tag name="KSO_WM_SLIDE_LAYOUT_CNT" val="1_1"/>
  <p:tag name="KSO_WM_SLIDE_TYPE" val="text"/>
  <p:tag name="KSO_WM_BEAUTIFY_FLAG" val="#wm#"/>
  <p:tag name="KSO_WM_SLIDE_POSITION" val="66*116"/>
  <p:tag name="KSO_WM_SLIDE_SIZE" val="828*370"/>
</p:tagLst>
</file>

<file path=ppt/tags/tag2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394"/>
  <p:tag name="KSO_WM_UNIT_TYPE" val="l_i"/>
  <p:tag name="KSO_WM_UNIT_INDEX" val="1_1"/>
  <p:tag name="KSO_WM_UNIT_ID" val="custom160394_10*l_i*1_1"/>
  <p:tag name="KSO_WM_UNIT_CLEAR" val="1"/>
  <p:tag name="KSO_WM_UNIT_LAYERLEVEL" val="1_1"/>
  <p:tag name="KSO_WM_DIAGRAM_GROUP_CODE" val="l1-1"/>
</p:tagLst>
</file>

<file path=ppt/tags/tag3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394"/>
  <p:tag name="KSO_WM_UNIT_TYPE" val="l_i"/>
  <p:tag name="KSO_WM_UNIT_INDEX" val="1_1"/>
  <p:tag name="KSO_WM_UNIT_ID" val="custom160394_10*l_i*1_1"/>
  <p:tag name="KSO_WM_UNIT_CLEAR" val="1"/>
  <p:tag name="KSO_WM_UNIT_LAYERLEVEL" val="1_1"/>
  <p:tag name="KSO_WM_DIAGRAM_GROUP_CODE" val="l1-1"/>
</p:tagLst>
</file>

<file path=ppt/tags/tag4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394"/>
  <p:tag name="KSO_WM_UNIT_TYPE" val="l_i"/>
  <p:tag name="KSO_WM_UNIT_INDEX" val="1_1"/>
  <p:tag name="KSO_WM_UNIT_ID" val="custom160394_10*l_i*1_1"/>
  <p:tag name="KSO_WM_UNIT_CLEAR" val="1"/>
  <p:tag name="KSO_WM_UNIT_LAYERLEVEL" val="1_1"/>
  <p:tag name="KSO_WM_DIAGRAM_GROUP_CODE" val="l1-1"/>
</p:tagLst>
</file>

<file path=ppt/tags/tag5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394"/>
  <p:tag name="KSO_WM_UNIT_TYPE" val="l_i"/>
  <p:tag name="KSO_WM_UNIT_INDEX" val="1_1"/>
  <p:tag name="KSO_WM_UNIT_ID" val="custom160394_10*l_i*1_1"/>
  <p:tag name="KSO_WM_UNIT_CLEAR" val="1"/>
  <p:tag name="KSO_WM_UNIT_LAYERLEVEL" val="1_1"/>
  <p:tag name="KSO_WM_DIAGRAM_GROUP_CODE" val="l1-1"/>
</p:tagLst>
</file>

<file path=ppt/tags/tag6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394"/>
  <p:tag name="KSO_WM_UNIT_TYPE" val="a"/>
  <p:tag name="KSO_WM_UNIT_INDEX" val="1"/>
  <p:tag name="KSO_WM_UNIT_ID" val="custom160394_2*a*1"/>
  <p:tag name="KSO_WM_UNIT_CLEAR" val="1"/>
  <p:tag name="KSO_WM_UNIT_LAYERLEVEL" val="1"/>
  <p:tag name="KSO_WM_UNIT_VALUE" val="66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7.xml><?xml version="1.0" encoding="utf-8"?>
<p:tagLst xmlns:p="http://schemas.openxmlformats.org/presentationml/2006/main">
  <p:tag name="KSO_WM_TEMPLATE_CATEGORY" val="custom"/>
  <p:tag name="KSO_WM_TEMPLATE_INDEX" val="160394"/>
  <p:tag name="KSO_WM_TAG_VERSION" val="1.0"/>
  <p:tag name="KSO_WM_SLIDE_ID" val="custom160394_2"/>
  <p:tag name="KSO_WM_SLIDE_INDEX" val="2"/>
  <p:tag name="KSO_WM_SLIDE_ITEM_CNT" val="1"/>
  <p:tag name="KSO_WM_SLIDE_LAYOUT" val="a_f"/>
  <p:tag name="KSO_WM_SLIDE_LAYOUT_CNT" val="1_1"/>
  <p:tag name="KSO_WM_SLIDE_TYPE" val="text"/>
  <p:tag name="KSO_WM_BEAUTIFY_FLAG" val="#wm#"/>
  <p:tag name="KSO_WM_SLIDE_POSITION" val="66*116"/>
  <p:tag name="KSO_WM_SLIDE_SIZE" val="828*370"/>
</p:tagLst>
</file>

<file path=ppt/tags/tag8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394"/>
  <p:tag name="KSO_WM_UNIT_TYPE" val="a"/>
  <p:tag name="KSO_WM_UNIT_INDEX" val="1"/>
  <p:tag name="KSO_WM_UNIT_ID" val="custom160394_2*a*1"/>
  <p:tag name="KSO_WM_UNIT_CLEAR" val="1"/>
  <p:tag name="KSO_WM_UNIT_LAYERLEVEL" val="1"/>
  <p:tag name="KSO_WM_UNIT_VALUE" val="66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9.xml><?xml version="1.0" encoding="utf-8"?>
<p:tagLst xmlns:p="http://schemas.openxmlformats.org/presentationml/2006/main">
  <p:tag name="KSO_WM_DOC_GUID" val="{de9e77fd-3039-462b-b014-6f960b576bc7}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1471</Words>
  <Application>WPS 演示</Application>
  <PresentationFormat>全屏显示(16:9)</PresentationFormat>
  <Paragraphs>138</Paragraphs>
  <Slides>17</Slides>
  <Notes>2</Notes>
  <HiddenSlides>0</HiddenSlides>
  <MMClips>0</MMClips>
  <ScaleCrop>false</ScaleCrop>
  <HeadingPairs>
    <vt:vector size="8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7" baseType="lpstr">
      <vt:lpstr>Arial</vt:lpstr>
      <vt:lpstr>宋体</vt:lpstr>
      <vt:lpstr>Wingdings</vt:lpstr>
      <vt:lpstr>微软雅黑</vt:lpstr>
      <vt:lpstr>楷体</vt:lpstr>
      <vt:lpstr>Arial</vt:lpstr>
      <vt:lpstr>Calibri</vt:lpstr>
      <vt:lpstr>Arial Unicode MS</vt:lpstr>
      <vt:lpstr>第一PPT模板网-WWW.1PPT.COM</vt:lpstr>
      <vt:lpstr>Equation.3</vt:lpstr>
      <vt:lpstr>PowerPoint 演示文稿</vt:lpstr>
      <vt:lpstr>教学目标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课堂小结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keywords>第一PPT模板网-WWW.1PPT.COM</cp:keywords>
  <dc:subject>第一PPT模板网-WWW.1PPT.COM</dc:subject>
  <cp:lastModifiedBy>罗</cp:lastModifiedBy>
  <cp:revision>1978</cp:revision>
  <dcterms:created xsi:type="dcterms:W3CDTF">2015-04-02T07:05:00Z</dcterms:created>
  <dcterms:modified xsi:type="dcterms:W3CDTF">2023-10-26T02:45:21Z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D3346BF7CA594A34B9113CF37299C463_12</vt:lpwstr>
  </property>
</Properties>
</file>