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custDataLst>
    <p:tags r:id="rId1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2933" userDrawn="1">
          <p15:clr>
            <a:srgbClr val="A4A3A4"/>
          </p15:clr>
        </p15:guide>
        <p15:guide id="5" pos="47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6C1"/>
    <a:srgbClr val="16A8A8"/>
    <a:srgbClr val="FCFAEB"/>
    <a:srgbClr val="EED1E0"/>
    <a:srgbClr val="AE997D"/>
    <a:srgbClr val="5D5450"/>
    <a:srgbClr val="C0A783"/>
    <a:srgbClr val="C8B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448" autoAdjust="0"/>
  </p:normalViewPr>
  <p:slideViewPr>
    <p:cSldViewPr snapToGrid="0">
      <p:cViewPr>
        <p:scale>
          <a:sx n="90" d="100"/>
          <a:sy n="90" d="100"/>
        </p:scale>
        <p:origin x="-1362" y="-468"/>
      </p:cViewPr>
      <p:guideLst>
        <p:guide orient="horz" pos="3385"/>
        <p:guide orient="horz" pos="2160"/>
        <p:guide pos="3840"/>
        <p:guide pos="2933"/>
        <p:guide pos="47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8668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1048670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noProof="0" smtClean="0"/>
              <a:t>Click to edit Master text styles</a:t>
            </a:r>
            <a:endParaRPr lang="en-US" noProof="0" smtClean="0"/>
          </a:p>
          <a:p>
            <a:pPr lvl="1"/>
            <a:r>
              <a:rPr lang="en-US" noProof="0" smtClean="0"/>
              <a:t>Second level</a:t>
            </a:r>
            <a:endParaRPr lang="en-US" noProof="0" smtClean="0"/>
          </a:p>
          <a:p>
            <a:pPr lvl="2"/>
            <a:r>
              <a:rPr lang="en-US" noProof="0" smtClean="0"/>
              <a:t>Third level</a:t>
            </a:r>
            <a:endParaRPr lang="en-US" noProof="0" smtClean="0"/>
          </a:p>
          <a:p>
            <a:pPr lvl="3"/>
            <a:r>
              <a:rPr lang="en-US" noProof="0" smtClean="0"/>
              <a:t>Fourth level</a:t>
            </a:r>
            <a:endParaRPr lang="en-US" noProof="0" smtClean="0"/>
          </a:p>
          <a:p>
            <a:pPr lvl="4"/>
            <a:r>
              <a:rPr lang="en-US" noProof="0" smtClean="0"/>
              <a:t>Fifth level</a:t>
            </a:r>
            <a:endParaRPr lang="en-US" noProof="0" smtClean="0"/>
          </a:p>
        </p:txBody>
      </p:sp>
      <p:sp>
        <p:nvSpPr>
          <p:cNvPr id="10486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86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DC94861B-9DCB-4614-80D5-32A52337D793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D7578-185B-4F75-82BA-6107896F97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B7B0-D9F3-4524-86DF-F05542D10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7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F783-CB35-4936-B96C-E07409A25CE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43DBC-A58D-43A7-890C-3F436D9457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41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4C8CF-2E14-4BA6-9727-905F7BDE2A7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F1C6-5EC0-477A-BC5D-13C20BD400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3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E27CD-53AF-4240-8773-4AE21BF65E7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D8EAB-AA96-4F28-81FF-67A9D9781B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2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2A3F7-5147-4958-9AC8-1D44DDA14C8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A4FE-4F92-47B5-97D9-922E05A69F6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18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19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E6793-0DC1-459C-AFED-44FD1198A68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9712-D749-441D-AFDF-E94DB72591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24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25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26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27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DFBDF-1467-4C8F-88AC-09FEFE5A4F63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777C7-EDBB-430B-92B1-B4CDED06DE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C6B81-4FD0-480B-BB5B-CC1B030D7B9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6646F-8183-42FA-92FC-4669B23131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5B59F-C9F6-4D13-80D7-B8888EB8570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7A0EF-5297-41A2-A0B0-65AFB1127B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62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3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13DF5-F859-44F4-84DF-20666789DAA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0B815-3E3F-49E4-9B07-878F48C85C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46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1048647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7EC8A-F374-4161-BEB9-A9F88C83F47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4C0B-D333-4C7F-BC27-F6D4FA6FF5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95DD53-DEDC-4450-9697-91C0944CA613}" type="datetimeFigureOut">
              <a:rPr lang="zh-CN" altLang="en-US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817DE4E-AFFC-4C4A-ABA7-8D7E7349702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4" name="直接连接符 5"/>
          <p:cNvCxnSpPr/>
          <p:nvPr/>
        </p:nvCxnSpPr>
        <p:spPr>
          <a:xfrm flipV="1">
            <a:off x="6003925" y="0"/>
            <a:ext cx="6188075" cy="695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文本框 1048586"/>
          <p:cNvSpPr txBox="1">
            <a:spLocks noChangeArrowheads="1"/>
          </p:cNvSpPr>
          <p:nvPr/>
        </p:nvSpPr>
        <p:spPr bwMode="auto">
          <a:xfrm>
            <a:off x="908494" y="2294383"/>
            <a:ext cx="400050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江南春</a:t>
            </a:r>
            <a:endParaRPr lang="zh-CN" altLang="en-US" sz="6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文本框 1048587"/>
          <p:cNvSpPr txBox="1">
            <a:spLocks noChangeArrowheads="1"/>
          </p:cNvSpPr>
          <p:nvPr/>
        </p:nvSpPr>
        <p:spPr bwMode="auto">
          <a:xfrm>
            <a:off x="1033759" y="3628656"/>
            <a:ext cx="40005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杜牧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19480" y="1348489"/>
            <a:ext cx="6214301" cy="426262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椭圆 31"/>
          <p:cNvSpPr/>
          <p:nvPr/>
        </p:nvSpPr>
        <p:spPr>
          <a:xfrm>
            <a:off x="5981702" y="2797177"/>
            <a:ext cx="231775" cy="231775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48607" name="椭圆 32"/>
          <p:cNvSpPr/>
          <p:nvPr/>
        </p:nvSpPr>
        <p:spPr>
          <a:xfrm>
            <a:off x="5981702" y="4095752"/>
            <a:ext cx="231775" cy="231775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48608" name="椭圆 33"/>
          <p:cNvSpPr/>
          <p:nvPr/>
        </p:nvSpPr>
        <p:spPr>
          <a:xfrm>
            <a:off x="5981702" y="5413377"/>
            <a:ext cx="231775" cy="231775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48610" name="椭圆 33"/>
          <p:cNvSpPr/>
          <p:nvPr/>
        </p:nvSpPr>
        <p:spPr>
          <a:xfrm>
            <a:off x="5864226" y="1655765"/>
            <a:ext cx="231775" cy="231775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5367" name="文本框 1048692"/>
          <p:cNvSpPr txBox="1">
            <a:spLocks noChangeArrowheads="1"/>
          </p:cNvSpPr>
          <p:nvPr/>
        </p:nvSpPr>
        <p:spPr bwMode="auto">
          <a:xfrm>
            <a:off x="6626225" y="1517650"/>
            <a:ext cx="4572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千里莺啼绿映江，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8" name="文本框 1048693"/>
          <p:cNvSpPr txBox="1">
            <a:spLocks noChangeArrowheads="1"/>
          </p:cNvSpPr>
          <p:nvPr/>
        </p:nvSpPr>
        <p:spPr bwMode="auto">
          <a:xfrm>
            <a:off x="6626225" y="2576145"/>
            <a:ext cx="4572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水村山郭酒旗风。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9" name="文本框 1048694"/>
          <p:cNvSpPr txBox="1">
            <a:spLocks noChangeArrowheads="1"/>
          </p:cNvSpPr>
          <p:nvPr/>
        </p:nvSpPr>
        <p:spPr bwMode="auto">
          <a:xfrm>
            <a:off x="6626225" y="3956051"/>
            <a:ext cx="4572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南朝四百八十寺，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0" name="文本框 1048695"/>
          <p:cNvSpPr txBox="1">
            <a:spLocks noChangeArrowheads="1"/>
          </p:cNvSpPr>
          <p:nvPr/>
        </p:nvSpPr>
        <p:spPr bwMode="auto">
          <a:xfrm>
            <a:off x="6626225" y="5273675"/>
            <a:ext cx="4572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多少楼台烟雨中。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1" name="文本框 1048696"/>
          <p:cNvSpPr txBox="1">
            <a:spLocks noChangeArrowheads="1"/>
          </p:cNvSpPr>
          <p:nvPr/>
        </p:nvSpPr>
        <p:spPr bwMode="auto">
          <a:xfrm>
            <a:off x="454026" y="1262064"/>
            <a:ext cx="40005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江南春绝句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2" name="文本框 1048697"/>
          <p:cNvSpPr txBox="1">
            <a:spLocks noChangeArrowheads="1"/>
          </p:cNvSpPr>
          <p:nvPr/>
        </p:nvSpPr>
        <p:spPr bwMode="auto">
          <a:xfrm>
            <a:off x="2625726" y="2087564"/>
            <a:ext cx="40005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杜牧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3" name="直接连接符 4"/>
          <p:cNvCxnSpPr/>
          <p:nvPr/>
        </p:nvCxnSpPr>
        <p:spPr>
          <a:xfrm flipH="1">
            <a:off x="6100764" y="0"/>
            <a:ext cx="6091237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00" name="椭圆 2"/>
          <p:cNvSpPr/>
          <p:nvPr/>
        </p:nvSpPr>
        <p:spPr>
          <a:xfrm>
            <a:off x="7910623" y="2897670"/>
            <a:ext cx="3959115" cy="3960330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48601" name="文本框 14" descr="#clear#"/>
          <p:cNvSpPr txBox="1"/>
          <p:nvPr/>
        </p:nvSpPr>
        <p:spPr>
          <a:xfrm>
            <a:off x="3417888" y="688975"/>
            <a:ext cx="55175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>
                <a:solidFill>
                  <a:srgbClr val="16A8A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9600" b="1" dirty="0">
              <a:solidFill>
                <a:srgbClr val="16A8A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9" name="文本框 1048699"/>
          <p:cNvSpPr txBox="1">
            <a:spLocks noChangeArrowheads="1"/>
          </p:cNvSpPr>
          <p:nvPr/>
        </p:nvSpPr>
        <p:spPr bwMode="auto">
          <a:xfrm>
            <a:off x="372065" y="689770"/>
            <a:ext cx="7323139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
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杜牧（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803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年～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805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年），字牧之，号樊川，京兆万年（今陕西省西安市）人。出身于世代官僚地主家庭。二十六岁中进士，为弘文馆校书郎。著有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樊川文集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 杜牧是晚唐一位著名诗人。青年时期的杜牧，怀有经邦济世之志，喜读兵书，为人刚直不阿，敢于指陈时弊。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3"/>
          <p:cNvCxnSpPr/>
          <p:nvPr/>
        </p:nvCxnSpPr>
        <p:spPr>
          <a:xfrm flipV="1">
            <a:off x="0" y="0"/>
            <a:ext cx="609600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8" name="椭圆 1"/>
          <p:cNvSpPr/>
          <p:nvPr/>
        </p:nvSpPr>
        <p:spPr>
          <a:xfrm>
            <a:off x="739775" y="101600"/>
            <a:ext cx="4586288" cy="4586288"/>
          </a:xfrm>
          <a:prstGeom prst="ellipse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7412" name="文本框 1048702"/>
          <p:cNvSpPr txBox="1">
            <a:spLocks noChangeArrowheads="1"/>
          </p:cNvSpPr>
          <p:nvPr/>
        </p:nvSpPr>
        <p:spPr bwMode="auto">
          <a:xfrm>
            <a:off x="6835775" y="1"/>
            <a:ext cx="4572000" cy="65556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杜牧在文学方面，主张文以致用，强调内容为主，形式为辅，提倡言之有物，朴实无华的文风；反对无病呻吟，片面追求形式。在晚唐追求浮丽柔靡的文坛上，他主张 “本求高绝，不务奇丽”，以豪迈俊爽，拗峭清丽独树一格。他的七律和七绝都写得很成功，而七绝尤为凝炼、自然，很多名篇为后人所传诵。由于他在诗歌方面成就较高，后人把他与杜甫相提，称为“小杜”，或为李商隐并提，称为“李杜”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4"/>
          <p:cNvCxnSpPr/>
          <p:nvPr/>
        </p:nvCxnSpPr>
        <p:spPr>
          <a:xfrm flipH="1">
            <a:off x="6764338" y="3429000"/>
            <a:ext cx="5427663" cy="3429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4" name="椭圆 9"/>
          <p:cNvSpPr/>
          <p:nvPr/>
        </p:nvSpPr>
        <p:spPr>
          <a:xfrm>
            <a:off x="7648575" y="2322513"/>
            <a:ext cx="4038600" cy="4038600"/>
          </a:xfrm>
          <a:prstGeom prst="ellipse">
            <a:avLst/>
          </a:prstGeom>
          <a:blipFill dpi="0" rotWithShape="1">
            <a:blip r:embed="rId1" cstate="email">
              <a:alphaModFix amt="9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436" name="文本框 1048703"/>
          <p:cNvSpPr txBox="1">
            <a:spLocks noChangeArrowheads="1"/>
          </p:cNvSpPr>
          <p:nvPr/>
        </p:nvSpPr>
        <p:spPr bwMode="auto">
          <a:xfrm>
            <a:off x="415925" y="477840"/>
            <a:ext cx="4572000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注释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
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郭 ：外城。酒旗：酒帘，高悬在酒店外的标帜。   ②四百八十寺：南朝皇帝和大官僚好佛，在京城（今南京市）大建佛寺。据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南史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循吏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郭祖深传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说：“都下佛寺五百余所”。这里说四百八十寺，是大概数字。 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28" name="直接连接符 5"/>
          <p:cNvCxnSpPr/>
          <p:nvPr/>
        </p:nvCxnSpPr>
        <p:spPr>
          <a:xfrm flipH="1" flipV="1">
            <a:off x="2" y="0"/>
            <a:ext cx="7535863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86" name="椭圆 3"/>
          <p:cNvSpPr/>
          <p:nvPr/>
        </p:nvSpPr>
        <p:spPr>
          <a:xfrm>
            <a:off x="295275" y="1284290"/>
            <a:ext cx="4776788" cy="4776787"/>
          </a:xfrm>
          <a:prstGeom prst="ellipse">
            <a:avLst/>
          </a:prstGeom>
          <a:blipFill dpi="0" rotWithShape="1">
            <a:blip r:embed="rId1" cstate="email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9460" name="文本框 1048705"/>
          <p:cNvSpPr txBox="1">
            <a:spLocks noChangeArrowheads="1"/>
          </p:cNvSpPr>
          <p:nvPr/>
        </p:nvSpPr>
        <p:spPr bwMode="auto">
          <a:xfrm>
            <a:off x="6680200" y="923926"/>
            <a:ext cx="4572000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辽阔的江南到处莺歌燕舞绿树红花相映， 
傍水的村庄依山的城郭都有酒旗迎风飘动。 
南朝统治者笃信佛教足足建有四百八十座寺庙， 
如今有多少楼台都笼罩在这蒙蒙的烟雨之中。 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29" name="直接连接符 4"/>
          <p:cNvCxnSpPr/>
          <p:nvPr/>
        </p:nvCxnSpPr>
        <p:spPr>
          <a:xfrm flipH="1">
            <a:off x="6100764" y="0"/>
            <a:ext cx="6091237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1" name="椭圆 2"/>
          <p:cNvSpPr/>
          <p:nvPr/>
        </p:nvSpPr>
        <p:spPr>
          <a:xfrm>
            <a:off x="6702426" y="844550"/>
            <a:ext cx="5167313" cy="5168900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48592" name="文本框 14" descr="#clear#"/>
          <p:cNvSpPr txBox="1"/>
          <p:nvPr/>
        </p:nvSpPr>
        <p:spPr>
          <a:xfrm>
            <a:off x="3417888" y="688975"/>
            <a:ext cx="55175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dirty="0">
                <a:solidFill>
                  <a:srgbClr val="16A8A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9600" b="1" dirty="0">
              <a:solidFill>
                <a:srgbClr val="16A8A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84" name="文本框 1048672"/>
          <p:cNvSpPr txBox="1">
            <a:spLocks noChangeArrowheads="1"/>
          </p:cNvSpPr>
          <p:nvPr/>
        </p:nvSpPr>
        <p:spPr bwMode="auto">
          <a:xfrm>
            <a:off x="949325" y="479426"/>
            <a:ext cx="4819651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里莺啼绿映红，水村山郭酒旗风”，首先诗人把我们带入了江南那花红柳绿的世界。你看，到处莺歌燕舞，到处绿树红花；那帝水的村庄，那依山的城郭，尤其是那迎风招展的酒旗，多么令人心驰神往！“千里”说明是写整个江南，但整体又是通过一个个具体的意象表现出来的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1" name="直接连接符 4"/>
          <p:cNvCxnSpPr/>
          <p:nvPr/>
        </p:nvCxnSpPr>
        <p:spPr>
          <a:xfrm flipH="1">
            <a:off x="6764338" y="3429000"/>
            <a:ext cx="5427663" cy="3429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6" name="椭圆 9"/>
          <p:cNvSpPr/>
          <p:nvPr/>
        </p:nvSpPr>
        <p:spPr>
          <a:xfrm>
            <a:off x="7648575" y="2322513"/>
            <a:ext cx="4038600" cy="4038600"/>
          </a:xfrm>
          <a:prstGeom prst="ellipse">
            <a:avLst/>
          </a:prstGeom>
          <a:blipFill dpi="0" rotWithShape="1">
            <a:blip r:embed="rId1" cstate="email">
              <a:alphaModFix amt="9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1507" name="文本框 1048596"/>
          <p:cNvSpPr txBox="1">
            <a:spLocks noChangeArrowheads="1"/>
          </p:cNvSpPr>
          <p:nvPr/>
        </p:nvSpPr>
        <p:spPr bwMode="auto">
          <a:xfrm>
            <a:off x="1258888" y="404814"/>
            <a:ext cx="4572000" cy="5262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南朝四百八十寺，多少楼台烟雨中”，这里有过渡到江南风光的重要组成部分</a:t>
            </a:r>
            <a:r>
              <a:rPr lang="zh-CN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寺庙，揉进了沧桑之感，南朝遗留下来的许许多多佛教建筑物在春风春雨中若隐若现，更增添扑朔迷离之美。诗人在这里不说“江南四百八十寺”，而说“朝朝四百八十寺”，显然别有意蕴。南朝统治者佞佛，劳民伤财，修建了大量寺庙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817</Words>
  <Application>WPS 演示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《江南春》古诗三首PPT下载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dcterms:created xsi:type="dcterms:W3CDTF">2017-05-15T05:11:00Z</dcterms:created>
  <dcterms:modified xsi:type="dcterms:W3CDTF">2023-10-26T02:47:10Z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name">
    <vt:lpwstr>草木春秋素雅风PPT模板.pptx</vt:lpwstr>
  </property>
  <property fmtid="{D5CDD505-2E9C-101B-9397-08002B2CF9AE}" pid="4" name="fileid">
    <vt:lpwstr>841049</vt:lpwstr>
  </property>
  <property fmtid="{D5CDD505-2E9C-101B-9397-08002B2CF9AE}" pid="5" name="ICV">
    <vt:lpwstr>9978D7051006422A876457BB8E7FE508_12</vt:lpwstr>
  </property>
</Properties>
</file>