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332" r:id="rId3"/>
    <p:sldId id="302" r:id="rId4"/>
    <p:sldId id="299" r:id="rId5"/>
    <p:sldId id="330" r:id="rId6"/>
    <p:sldId id="370" r:id="rId7"/>
    <p:sldId id="390" r:id="rId8"/>
    <p:sldId id="391" r:id="rId9"/>
    <p:sldId id="392" r:id="rId10"/>
    <p:sldId id="379" r:id="rId11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29" autoAdjust="0"/>
    <p:restoredTop sz="94660"/>
  </p:normalViewPr>
  <p:slideViewPr>
    <p:cSldViewPr>
      <p:cViewPr>
        <p:scale>
          <a:sx n="130" d="100"/>
          <a:sy n="130" d="100"/>
        </p:scale>
        <p:origin x="-1164" y="-4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2" r:link="rId3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10.jpeg"/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3.png"/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7.png"/><Relationship Id="rId4" Type="http://schemas.openxmlformats.org/officeDocument/2006/relationships/image" Target="../media/image12.jpeg"/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3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图片 3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-1464" y="-1"/>
            <a:ext cx="9145071" cy="5143498"/>
          </a:xfrm>
          <a:prstGeom prst="rect">
            <a:avLst/>
          </a:prstGeom>
        </p:spPr>
      </p:pic>
      <p:sp>
        <p:nvSpPr>
          <p:cNvPr id="15" name="矩形 14"/>
          <p:cNvSpPr/>
          <p:nvPr/>
        </p:nvSpPr>
        <p:spPr>
          <a:xfrm>
            <a:off x="-5715" y="0"/>
            <a:ext cx="9155430" cy="5143500"/>
          </a:xfrm>
          <a:prstGeom prst="rect">
            <a:avLst/>
          </a:prstGeom>
          <a:solidFill>
            <a:srgbClr val="E5FAFF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1293852" y="1059582"/>
            <a:ext cx="6573370" cy="1315794"/>
            <a:chOff x="1293401" y="1520739"/>
            <a:chExt cx="6573370" cy="1315794"/>
          </a:xfrm>
        </p:grpSpPr>
        <p:sp>
          <p:nvSpPr>
            <p:cNvPr id="23" name="圆角矩形 22"/>
            <p:cNvSpPr/>
            <p:nvPr/>
          </p:nvSpPr>
          <p:spPr>
            <a:xfrm>
              <a:off x="1293401" y="1520739"/>
              <a:ext cx="6573370" cy="1315794"/>
            </a:xfrm>
            <a:prstGeom prst="roundRect">
              <a:avLst>
                <a:gd name="adj" fmla="val 50000"/>
              </a:avLst>
            </a:prstGeom>
            <a:solidFill>
              <a:srgbClr val="AE7BB4"/>
            </a:solidFill>
            <a:ln>
              <a:noFill/>
              <a:prstDash val="dash"/>
            </a:ln>
            <a:effectLst>
              <a:outerShdw dist="88900" dir="2700000" algn="tl" rotWithShape="0">
                <a:srgbClr val="8B639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1442416" y="1602512"/>
              <a:ext cx="6264696" cy="1152248"/>
            </a:xfrm>
            <a:prstGeom prst="roundRect">
              <a:avLst>
                <a:gd name="adj" fmla="val 50000"/>
              </a:avLst>
            </a:prstGeom>
            <a:solidFill>
              <a:srgbClr val="E5FA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2171344" y="1670805"/>
              <a:ext cx="4801315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6000">
                  <a:ln w="101600">
                    <a:solidFill>
                      <a:schemeClr val="bg1"/>
                    </a:solidFill>
                  </a:ln>
                  <a:effectLst>
                    <a:outerShdw blurRad="25400" dist="25400" dir="2700000" algn="tl" rotWithShape="0">
                      <a:prstClr val="black">
                        <a:alpha val="40000"/>
                      </a:prstClr>
                    </a:outerShdw>
                  </a:effectLst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书湖阴先生壁</a:t>
              </a:r>
              <a:endParaRPr lang="zh-CN" altLang="en-US" sz="6000">
                <a:ln w="101600">
                  <a:solidFill>
                    <a:schemeClr val="bg1"/>
                  </a:solidFill>
                </a:ln>
                <a:effectLst>
                  <a:outerShdw blurRad="25400" dist="25400" dir="2700000" algn="tl" rotWithShape="0">
                    <a:prstClr val="black">
                      <a:alpha val="40000"/>
                    </a:prstClr>
                  </a:outerShdw>
                </a:effectLst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2171344" y="1670802"/>
              <a:ext cx="4801315" cy="101566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zh-CN" altLang="en-US" sz="6000" dirty="0">
                  <a:solidFill>
                    <a:srgbClr val="CE6E8A"/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</a:rPr>
                <a:t>书湖阴先生壁</a:t>
              </a:r>
              <a:endParaRPr lang="zh-CN" altLang="en-US" sz="6000" dirty="0">
                <a:solidFill>
                  <a:srgbClr val="CE6E8A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1378001" y="1563638"/>
              <a:ext cx="6398123" cy="1229996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E5DFEC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E5DFEC"/>
                </a:solidFill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670010"/>
            <a:ext cx="9144000" cy="14734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组合 42"/>
          <p:cNvGrpSpPr/>
          <p:nvPr/>
        </p:nvGrpSpPr>
        <p:grpSpPr>
          <a:xfrm>
            <a:off x="398644" y="908870"/>
            <a:ext cx="8351475" cy="3049002"/>
            <a:chOff x="396263" y="1232318"/>
            <a:chExt cx="8351475" cy="3049002"/>
          </a:xfrm>
        </p:grpSpPr>
        <p:sp>
          <p:nvSpPr>
            <p:cNvPr id="44" name="矩形: 圆角 18"/>
            <p:cNvSpPr/>
            <p:nvPr/>
          </p:nvSpPr>
          <p:spPr>
            <a:xfrm>
              <a:off x="396263" y="1232318"/>
              <a:ext cx="8351475" cy="2934943"/>
            </a:xfrm>
            <a:prstGeom prst="roundRect">
              <a:avLst>
                <a:gd name="adj" fmla="val 7493"/>
              </a:avLst>
            </a:prstGeom>
            <a:solidFill>
              <a:schemeClr val="bg1"/>
            </a:solidFill>
            <a:ln w="12700">
              <a:solidFill>
                <a:srgbClr val="CE6E8A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431367" y="3815357"/>
              <a:ext cx="758289" cy="465963"/>
            </a:xfrm>
            <a:prstGeom prst="rect">
              <a:avLst/>
            </a:prstGeom>
          </p:spPr>
        </p:pic>
      </p:grpSp>
      <p:sp>
        <p:nvSpPr>
          <p:cNvPr id="47" name="矩形 46"/>
          <p:cNvSpPr/>
          <p:nvPr/>
        </p:nvSpPr>
        <p:spPr>
          <a:xfrm>
            <a:off x="3752676" y="2509225"/>
            <a:ext cx="1611412" cy="20383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3670010"/>
            <a:ext cx="9144000" cy="147349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496797" y="976228"/>
            <a:ext cx="6150406" cy="764560"/>
            <a:chOff x="755576" y="976228"/>
            <a:chExt cx="6150406" cy="764560"/>
          </a:xfrm>
        </p:grpSpPr>
        <p:grpSp>
          <p:nvGrpSpPr>
            <p:cNvPr id="6" name="组合 5"/>
            <p:cNvGrpSpPr/>
            <p:nvPr/>
          </p:nvGrpSpPr>
          <p:grpSpPr>
            <a:xfrm>
              <a:off x="755576" y="1203598"/>
              <a:ext cx="6150406" cy="537190"/>
              <a:chOff x="3318138" y="1123970"/>
              <a:chExt cx="6150406" cy="537190"/>
            </a:xfrm>
          </p:grpSpPr>
          <p:sp>
            <p:nvSpPr>
              <p:cNvPr id="3" name="圆角矩形 2"/>
              <p:cNvSpPr/>
              <p:nvPr/>
            </p:nvSpPr>
            <p:spPr>
              <a:xfrm>
                <a:off x="3318138" y="1123970"/>
                <a:ext cx="6150406" cy="537190"/>
              </a:xfrm>
              <a:prstGeom prst="roundRect">
                <a:avLst/>
              </a:prstGeom>
              <a:solidFill>
                <a:srgbClr val="CE6E8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矩形 16"/>
              <p:cNvSpPr/>
              <p:nvPr/>
            </p:nvSpPr>
            <p:spPr>
              <a:xfrm>
                <a:off x="3383868" y="1131590"/>
                <a:ext cx="5262862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400" dirty="0">
                    <a:solidFill>
                      <a:schemeClr val="bg1"/>
                    </a:solidFill>
                    <a:latin typeface="黑体" panose="02010609060101010101" charset="-122"/>
                    <a:ea typeface="黑体" panose="02010609060101010101" charset="-122"/>
                  </a:rPr>
                  <a:t>请同学们说一说这首诗的题目的意思。</a:t>
                </a:r>
                <a:endParaRPr lang="zh-CN" altLang="en-US" sz="24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endParaRPr>
              </a:p>
            </p:txBody>
          </p:sp>
        </p:grp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5956083" y="976228"/>
              <a:ext cx="764560" cy="764560"/>
            </a:xfrm>
            <a:prstGeom prst="rect">
              <a:avLst/>
            </a:prstGeom>
          </p:spPr>
        </p:pic>
      </p:grpSp>
      <p:sp>
        <p:nvSpPr>
          <p:cNvPr id="31" name="矩形 30"/>
          <p:cNvSpPr/>
          <p:nvPr/>
        </p:nvSpPr>
        <p:spPr>
          <a:xfrm>
            <a:off x="3324051" y="2509225"/>
            <a:ext cx="427645" cy="2038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248561" y="2211710"/>
            <a:ext cx="264687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</a:rPr>
              <a:t>书湖阴先生壁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446972" y="2271164"/>
            <a:ext cx="801589" cy="465865"/>
            <a:chOff x="5292199" y="605424"/>
            <a:chExt cx="801589" cy="465865"/>
          </a:xfrm>
        </p:grpSpPr>
        <p:sp>
          <p:nvSpPr>
            <p:cNvPr id="42" name="圆角矩形 41"/>
            <p:cNvSpPr/>
            <p:nvPr/>
          </p:nvSpPr>
          <p:spPr>
            <a:xfrm>
              <a:off x="5337204" y="647119"/>
              <a:ext cx="756584" cy="424170"/>
            </a:xfrm>
            <a:prstGeom prst="roundRect">
              <a:avLst/>
            </a:prstGeom>
            <a:solidFill>
              <a:srgbClr val="FAC09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矩形 45"/>
            <p:cNvSpPr/>
            <p:nvPr/>
          </p:nvSpPr>
          <p:spPr>
            <a:xfrm>
              <a:off x="5292199" y="605424"/>
              <a:ext cx="800219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>
                  <a:solidFill>
                    <a:srgbClr val="C0000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书写</a:t>
              </a:r>
              <a:endParaRPr lang="zh-CN" altLang="en-US" sz="2400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241550" y="2828485"/>
            <a:ext cx="4660900" cy="1504950"/>
            <a:chOff x="5206872" y="531980"/>
            <a:chExt cx="4660900" cy="1504950"/>
          </a:xfrm>
        </p:grpSpPr>
        <p:sp>
          <p:nvSpPr>
            <p:cNvPr id="49" name="圆角矩形 48"/>
            <p:cNvSpPr/>
            <p:nvPr/>
          </p:nvSpPr>
          <p:spPr>
            <a:xfrm>
              <a:off x="5206872" y="531980"/>
              <a:ext cx="4660900" cy="1504950"/>
            </a:xfrm>
            <a:prstGeom prst="roundRect">
              <a:avLst>
                <a:gd name="adj" fmla="val 7806"/>
              </a:avLst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>
              <a:off x="5298549" y="560974"/>
              <a:ext cx="4465971" cy="1421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　　杨骥</a:t>
              </a:r>
              <a:r>
                <a:rPr lang="en-US" altLang="zh-CN" sz="2400" dirty="0" smtClean="0">
                  <a:solidFill>
                    <a:srgbClr val="0070C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4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字</a:t>
              </a:r>
              <a:r>
                <a:rPr lang="zh-CN" altLang="en-US" sz="2400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德</a:t>
              </a:r>
              <a:r>
                <a:rPr lang="zh-CN" altLang="en-US" sz="24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逢</a:t>
              </a:r>
              <a:r>
                <a:rPr lang="en-US" altLang="zh-CN" sz="2400" dirty="0" smtClean="0">
                  <a:solidFill>
                    <a:srgbClr val="0070C0"/>
                  </a:solidFill>
                  <a:latin typeface="+mj-ea"/>
                  <a:ea typeface="+mj-ea"/>
                </a:rPr>
                <a:t>)</a:t>
              </a:r>
              <a:r>
                <a:rPr lang="zh-CN" altLang="en-US" sz="24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</a:t>
              </a:r>
              <a:r>
                <a:rPr lang="zh-CN" altLang="en-US" sz="2400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别号。杨骥是王安石退居江</a:t>
              </a:r>
              <a:r>
                <a:rPr lang="zh-CN" altLang="en-US" sz="24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宁</a:t>
              </a:r>
              <a:r>
                <a:rPr lang="en-US" altLang="zh-CN" sz="2400" dirty="0" smtClean="0">
                  <a:solidFill>
                    <a:srgbClr val="0070C0"/>
                  </a:solidFill>
                  <a:latin typeface="+mj-ea"/>
                  <a:ea typeface="+mj-ea"/>
                </a:rPr>
                <a:t>(</a:t>
              </a:r>
              <a:r>
                <a:rPr lang="zh-CN" altLang="en-US" sz="24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今</a:t>
              </a:r>
              <a:r>
                <a:rPr lang="zh-CN" altLang="en-US" sz="2400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江苏</a:t>
              </a:r>
              <a:r>
                <a:rPr lang="zh-CN" altLang="en-US" sz="24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南京</a:t>
              </a:r>
              <a:r>
                <a:rPr lang="en-US" altLang="zh-CN" sz="2400" dirty="0" smtClean="0">
                  <a:solidFill>
                    <a:srgbClr val="0070C0"/>
                  </a:solidFill>
                  <a:latin typeface="+mj-ea"/>
                  <a:ea typeface="+mj-ea"/>
                </a:rPr>
                <a:t>)</a:t>
              </a:r>
              <a:r>
                <a:rPr lang="zh-CN" altLang="en-US" sz="24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时</a:t>
              </a:r>
              <a:r>
                <a:rPr lang="zh-CN" altLang="en-US" sz="2400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的邻居。</a:t>
              </a:r>
              <a:endParaRPr lang="zh-CN" altLang="en-US" sz="24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010046" y="2274049"/>
            <a:ext cx="1882485" cy="1537357"/>
            <a:chOff x="7010046" y="2274049"/>
            <a:chExt cx="1882485" cy="1537357"/>
          </a:xfrm>
        </p:grpSpPr>
        <p:grpSp>
          <p:nvGrpSpPr>
            <p:cNvPr id="51" name="组合 50"/>
            <p:cNvGrpSpPr/>
            <p:nvPr/>
          </p:nvGrpSpPr>
          <p:grpSpPr>
            <a:xfrm>
              <a:off x="7010046" y="2274049"/>
              <a:ext cx="1882485" cy="1504950"/>
              <a:chOff x="5206872" y="531980"/>
              <a:chExt cx="1882485" cy="1504950"/>
            </a:xfrm>
          </p:grpSpPr>
          <p:sp>
            <p:nvSpPr>
              <p:cNvPr id="57" name="圆角矩形 56"/>
              <p:cNvSpPr/>
              <p:nvPr/>
            </p:nvSpPr>
            <p:spPr>
              <a:xfrm>
                <a:off x="5206872" y="531980"/>
                <a:ext cx="1882485" cy="1504950"/>
              </a:xfrm>
              <a:prstGeom prst="roundRect">
                <a:avLst>
                  <a:gd name="adj" fmla="val 7806"/>
                </a:avLst>
              </a:pr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矩形 57"/>
              <p:cNvSpPr/>
              <p:nvPr/>
            </p:nvSpPr>
            <p:spPr>
              <a:xfrm>
                <a:off x="5221277" y="548095"/>
                <a:ext cx="1755992" cy="13630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2400" dirty="0" smtClean="0">
                    <a:solidFill>
                      <a:srgbClr val="0082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　　书写</a:t>
                </a:r>
                <a:r>
                  <a:rPr lang="zh-CN" altLang="en-US" sz="2400" dirty="0">
                    <a:solidFill>
                      <a:srgbClr val="008200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在杨德逢屋壁上的诗。</a:t>
                </a:r>
                <a:endParaRPr lang="zh-CN" altLang="en-US" sz="2400" dirty="0">
                  <a:solidFill>
                    <a:srgbClr val="008200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 flipH="1">
              <a:off x="8234431" y="3188122"/>
              <a:ext cx="623284" cy="623284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 animBg="1"/>
      <p:bldP spid="3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图片 2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670010"/>
            <a:ext cx="9144000" cy="147349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631325" y="650628"/>
            <a:ext cx="1471085" cy="534600"/>
            <a:chOff x="3131840" y="2188312"/>
            <a:chExt cx="1471085" cy="534600"/>
          </a:xfrm>
        </p:grpSpPr>
        <p:sp>
          <p:nvSpPr>
            <p:cNvPr id="15" name="圆角矩形 14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5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背景资料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472486" y="1384724"/>
            <a:ext cx="8199029" cy="2909565"/>
            <a:chOff x="472486" y="1424995"/>
            <a:chExt cx="8199029" cy="2909565"/>
          </a:xfrm>
        </p:grpSpPr>
        <p:sp>
          <p:nvSpPr>
            <p:cNvPr id="32" name="矩形: 圆角 18"/>
            <p:cNvSpPr/>
            <p:nvPr/>
          </p:nvSpPr>
          <p:spPr>
            <a:xfrm>
              <a:off x="472486" y="1424995"/>
              <a:ext cx="8199029" cy="2909565"/>
            </a:xfrm>
            <a:prstGeom prst="roundRect">
              <a:avLst>
                <a:gd name="adj" fmla="val 8369"/>
              </a:avLst>
            </a:prstGeom>
            <a:solidFill>
              <a:schemeClr val="bg1"/>
            </a:solidFill>
            <a:ln w="9525">
              <a:solidFill>
                <a:srgbClr val="31859C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629064" y="3701951"/>
              <a:ext cx="930785" cy="571961"/>
            </a:xfrm>
            <a:prstGeom prst="rect">
              <a:avLst/>
            </a:prstGeom>
          </p:spPr>
        </p:pic>
      </p:grpSp>
      <p:sp>
        <p:nvSpPr>
          <p:cNvPr id="34" name="矩形 33"/>
          <p:cNvSpPr/>
          <p:nvPr/>
        </p:nvSpPr>
        <p:spPr>
          <a:xfrm>
            <a:off x="735359" y="1456693"/>
            <a:ext cx="7673283" cy="2600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　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　北宋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政治家王安石，晚年闲居在江宁，常跟附近的居民来往，相处得很友好，湖阴先生杨德逢便是其中的一位。这一年夏初时节，诗人又到湖阴先生家做客，对这里的景色十分欣赏，随口吟成这首绝句，应主人请求题写在院中墙壁上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670010"/>
            <a:ext cx="9144000" cy="1473490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631325" y="605827"/>
            <a:ext cx="1471085" cy="534600"/>
            <a:chOff x="3131840" y="2188312"/>
            <a:chExt cx="1471085" cy="534600"/>
          </a:xfrm>
        </p:grpSpPr>
        <p:sp>
          <p:nvSpPr>
            <p:cNvPr id="25" name="圆角矩形 24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AE7BB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任意多边形 25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 smtClean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作者简介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34" name="图片 33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5" name="组合 4"/>
          <p:cNvGrpSpPr/>
          <p:nvPr/>
        </p:nvGrpSpPr>
        <p:grpSpPr>
          <a:xfrm>
            <a:off x="549435" y="848742"/>
            <a:ext cx="8045131" cy="3594468"/>
            <a:chOff x="549435" y="895187"/>
            <a:chExt cx="8045131" cy="3594468"/>
          </a:xfrm>
        </p:grpSpPr>
        <p:sp>
          <p:nvSpPr>
            <p:cNvPr id="59" name="矩形: 圆角 18"/>
            <p:cNvSpPr/>
            <p:nvPr/>
          </p:nvSpPr>
          <p:spPr>
            <a:xfrm>
              <a:off x="549435" y="1305816"/>
              <a:ext cx="8045131" cy="3183839"/>
            </a:xfrm>
            <a:prstGeom prst="roundRect">
              <a:avLst>
                <a:gd name="adj" fmla="val 13379"/>
              </a:avLst>
            </a:prstGeom>
            <a:solidFill>
              <a:schemeClr val="bg1"/>
            </a:solidFill>
            <a:ln w="12700">
              <a:solidFill>
                <a:srgbClr val="AE7BB4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0" name="图片 59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297972" y="895187"/>
              <a:ext cx="949354" cy="583371"/>
            </a:xfrm>
            <a:prstGeom prst="rect">
              <a:avLst/>
            </a:prstGeom>
          </p:spPr>
        </p:pic>
      </p:grpSp>
      <p:sp>
        <p:nvSpPr>
          <p:cNvPr id="6" name="矩形 5"/>
          <p:cNvSpPr/>
          <p:nvPr/>
        </p:nvSpPr>
        <p:spPr>
          <a:xfrm>
            <a:off x="709092" y="1519293"/>
            <a:ext cx="5988476" cy="26130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　　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王安石</a:t>
            </a:r>
            <a:r>
              <a:rPr lang="en-US" altLang="zh-CN" sz="1800" dirty="0" smtClean="0">
                <a:latin typeface="+mj-ea"/>
                <a:ea typeface="+mj-ea"/>
              </a:rPr>
              <a:t>(</a:t>
            </a:r>
            <a:r>
              <a:rPr lang="en-US" altLang="zh-CN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1021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～</a:t>
            </a:r>
            <a:r>
              <a:rPr lang="en-US" altLang="zh-CN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1086</a:t>
            </a:r>
            <a:r>
              <a:rPr lang="en-US" altLang="zh-CN" sz="1800" dirty="0" smtClean="0">
                <a:latin typeface="+mj-ea"/>
                <a:ea typeface="+mj-ea"/>
              </a:rPr>
              <a:t>)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字介甫，号半山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，江西临川</a:t>
            </a:r>
            <a:r>
              <a:rPr lang="en-US" altLang="zh-CN" sz="1800" dirty="0" smtClean="0">
                <a:latin typeface="+mj-ea"/>
                <a:ea typeface="+mj-ea"/>
              </a:rPr>
              <a:t>(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今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江西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抚州</a:t>
            </a:r>
            <a:r>
              <a:rPr lang="en-US" altLang="zh-CN" sz="1800" dirty="0" smtClean="0">
                <a:latin typeface="+mj-ea"/>
                <a:ea typeface="+mj-ea"/>
              </a:rPr>
              <a:t>)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，北宋著名的思想家、政治家、文学家、改革家。王安石历任扬州签判</a:t>
            </a:r>
            <a:r>
              <a:rPr lang="zh-CN" altLang="en-US" sz="1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、舒州通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判等职，政绩显著。在文学上，王安石具有突出成就。其文雄健峭拔，为“唐宋八大家”之一；其诗遒劲清新，在北宋诗坛自成一家，世称“王荆公体”；其词写物咏怀吊古，意境空阔苍茫，形象淡远淳朴，营造出一个士大夫文人特有的情致世界。</a:t>
            </a:r>
            <a:endParaRPr lang="zh-CN" altLang="en-US" sz="1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6857225" y="1911684"/>
            <a:ext cx="1490471" cy="182824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670010"/>
            <a:ext cx="9144000" cy="1473490"/>
          </a:xfrm>
          <a:prstGeom prst="rect">
            <a:avLst/>
          </a:prstGeom>
        </p:spPr>
      </p:pic>
      <p:sp>
        <p:nvSpPr>
          <p:cNvPr id="32" name="矩形: 圆角 18"/>
          <p:cNvSpPr/>
          <p:nvPr/>
        </p:nvSpPr>
        <p:spPr>
          <a:xfrm>
            <a:off x="287524" y="1256666"/>
            <a:ext cx="8568951" cy="2059643"/>
          </a:xfrm>
          <a:prstGeom prst="roundRect">
            <a:avLst>
              <a:gd name="adj" fmla="val 8369"/>
            </a:avLst>
          </a:prstGeom>
          <a:solidFill>
            <a:schemeClr val="bg1"/>
          </a:solidFill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3778777" y="2942423"/>
            <a:ext cx="631094" cy="2186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120274" y="2481064"/>
            <a:ext cx="316230" cy="2186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2594127" y="2481064"/>
            <a:ext cx="316230" cy="21869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1357726" y="2478782"/>
            <a:ext cx="631094" cy="21869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31325" y="626579"/>
            <a:ext cx="1471085" cy="534600"/>
            <a:chOff x="3131840" y="2188312"/>
            <a:chExt cx="1471085" cy="534600"/>
          </a:xfrm>
        </p:grpSpPr>
        <p:sp>
          <p:nvSpPr>
            <p:cNvPr id="15" name="圆角矩形 14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0070C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解诗意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923937" y="928198"/>
            <a:ext cx="758289" cy="465963"/>
          </a:xfrm>
          <a:prstGeom prst="rect">
            <a:avLst/>
          </a:prstGeom>
        </p:spPr>
      </p:pic>
      <p:sp>
        <p:nvSpPr>
          <p:cNvPr id="25" name="矩形: 圆角 18"/>
          <p:cNvSpPr/>
          <p:nvPr/>
        </p:nvSpPr>
        <p:spPr>
          <a:xfrm>
            <a:off x="287524" y="3411028"/>
            <a:ext cx="8568952" cy="1262506"/>
          </a:xfrm>
          <a:prstGeom prst="roundRect">
            <a:avLst>
              <a:gd name="adj" fmla="val 16338"/>
            </a:avLst>
          </a:prstGeom>
          <a:solidFill>
            <a:srgbClr val="FEF6F0"/>
          </a:solidFill>
          <a:ln w="127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/>
        </p:nvSpPr>
        <p:spPr>
          <a:xfrm>
            <a:off x="488759" y="3441061"/>
            <a:ext cx="336316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长扫：</a:t>
            </a:r>
            <a:r>
              <a:rPr lang="zh-CN" altLang="en-US" sz="20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即常扫，指经常打扫。 </a:t>
            </a:r>
            <a:endParaRPr lang="zh-CN" altLang="en-US" sz="200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82138" y="4241713"/>
            <a:ext cx="505199" cy="505199"/>
          </a:xfrm>
          <a:prstGeom prst="rect">
            <a:avLst/>
          </a:prstGeom>
        </p:spPr>
      </p:pic>
      <p:sp>
        <p:nvSpPr>
          <p:cNvPr id="20" name="矩形 19"/>
          <p:cNvSpPr/>
          <p:nvPr/>
        </p:nvSpPr>
        <p:spPr>
          <a:xfrm>
            <a:off x="4094324" y="3441061"/>
            <a:ext cx="12961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smtClean="0"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净：</a:t>
            </a:r>
            <a:r>
              <a:rPr lang="zh-CN" altLang="en-US" sz="2000" smtClean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干净。</a:t>
            </a:r>
            <a:endParaRPr lang="zh-CN" altLang="en-US" sz="200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32871" y="3441061"/>
            <a:ext cx="129614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苔</a:t>
            </a:r>
            <a:r>
              <a:rPr lang="zh-CN" altLang="en-US" sz="2000" smtClean="0"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：</a:t>
            </a:r>
            <a:r>
              <a:rPr lang="zh-CN" altLang="en-US" sz="20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青苔。</a:t>
            </a:r>
            <a:endParaRPr lang="zh-CN" altLang="en-US" sz="200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8759" y="3849622"/>
            <a:ext cx="82985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smtClean="0"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畦：</a:t>
            </a:r>
            <a:r>
              <a:rPr lang="zh-CN" altLang="en-US" sz="20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读</a:t>
            </a:r>
            <a:r>
              <a:rPr lang="en-US" altLang="zh-CN" sz="2000" err="1">
                <a:solidFill>
                  <a:schemeClr val="accent6">
                    <a:lumMod val="50000"/>
                  </a:schemeClr>
                </a:solidFill>
                <a:latin typeface="taozhi.cn_PY" panose="02000500000000000000" pitchFamily="2" charset="0"/>
                <a:ea typeface="楷体" panose="02010609060101010101" pitchFamily="49" charset="-122"/>
              </a:rPr>
              <a:t>qí</a:t>
            </a:r>
            <a:r>
              <a:rPr lang="zh-CN" altLang="en-US" sz="20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，这里指种有花木的一块块排列整齐的土地，周围有土埂围着。</a:t>
            </a:r>
            <a:endParaRPr lang="zh-CN" altLang="en-US" sz="200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12160" y="1610495"/>
            <a:ext cx="2567212" cy="1443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7" name="矩形 26"/>
          <p:cNvSpPr/>
          <p:nvPr/>
        </p:nvSpPr>
        <p:spPr>
          <a:xfrm>
            <a:off x="488759" y="4249732"/>
            <a:ext cx="57394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solidFill>
                  <a:schemeClr val="accent6">
                    <a:lumMod val="50000"/>
                  </a:schemeClr>
                </a:solidFill>
                <a:latin typeface="黑体" panose="02010609060101010101" charset="-122"/>
                <a:ea typeface="黑体" panose="02010609060101010101" charset="-122"/>
              </a:rPr>
              <a:t>排闼：</a:t>
            </a:r>
            <a:r>
              <a:rPr lang="zh-CN" altLang="en-US" sz="20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“闼”读</a:t>
            </a:r>
            <a:r>
              <a:rPr lang="en-US" altLang="zh-CN" sz="2000" dirty="0" err="1">
                <a:solidFill>
                  <a:schemeClr val="accent6">
                    <a:lumMod val="50000"/>
                  </a:schemeClr>
                </a:solidFill>
                <a:latin typeface="taozhi.cn_PY" panose="02000500000000000000" pitchFamily="2" charset="0"/>
                <a:ea typeface="楷体" panose="02010609060101010101" pitchFamily="49" charset="-122"/>
              </a:rPr>
              <a:t>tà</a:t>
            </a:r>
            <a:r>
              <a:rPr lang="zh-CN" altLang="en-US" sz="20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，小门。 “排闼”就是推开门。</a:t>
            </a:r>
            <a:endParaRPr lang="zh-CN" altLang="en-US" sz="2000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988820" y="2481064"/>
            <a:ext cx="316230" cy="21869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/>
        </p:nvSpPr>
        <p:spPr>
          <a:xfrm>
            <a:off x="664398" y="1292949"/>
            <a:ext cx="4968473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 dirty="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rPr>
              <a:t>书湖阴先生壁</a:t>
            </a:r>
            <a:endParaRPr lang="zh-CN" altLang="en-US" sz="2400" dirty="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2400" dirty="0" smtClean="0">
                <a:latin typeface="+mj-ea"/>
              </a:rPr>
              <a:t>[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2400" dirty="0" smtClean="0">
                <a:latin typeface="+mj-ea"/>
              </a:rPr>
              <a:t>]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王安石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茅檐长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扫净无苔，花木成畦手自栽。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一水护田将绿绕，两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排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闼送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青来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36" grpId="0" animBg="1"/>
      <p:bldP spid="2" grpId="0" animBg="1"/>
      <p:bldP spid="26" grpId="0"/>
      <p:bldP spid="20" grpId="0"/>
      <p:bldP spid="23" grpId="0"/>
      <p:bldP spid="24" grpId="0"/>
      <p:bldP spid="27" grpId="0"/>
      <p:bldP spid="3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670010"/>
            <a:ext cx="9144000" cy="1473490"/>
          </a:xfrm>
          <a:prstGeom prst="rect">
            <a:avLst/>
          </a:prstGeom>
        </p:spPr>
      </p:pic>
      <p:sp>
        <p:nvSpPr>
          <p:cNvPr id="32" name="矩形: 圆角 18"/>
          <p:cNvSpPr/>
          <p:nvPr/>
        </p:nvSpPr>
        <p:spPr>
          <a:xfrm>
            <a:off x="287524" y="1256666"/>
            <a:ext cx="8568951" cy="2059643"/>
          </a:xfrm>
          <a:prstGeom prst="roundRect">
            <a:avLst>
              <a:gd name="adj" fmla="val 8369"/>
            </a:avLst>
          </a:prstGeom>
          <a:solidFill>
            <a:schemeClr val="bg1"/>
          </a:solidFill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631325" y="626579"/>
            <a:ext cx="1471085" cy="534600"/>
            <a:chOff x="3131840" y="2188312"/>
            <a:chExt cx="1471085" cy="534600"/>
          </a:xfrm>
        </p:grpSpPr>
        <p:sp>
          <p:nvSpPr>
            <p:cNvPr id="15" name="圆角矩形 14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0070C0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解诗意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923937" y="928198"/>
            <a:ext cx="758289" cy="46596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87524" y="3411028"/>
            <a:ext cx="8568952" cy="1335884"/>
            <a:chOff x="287524" y="3411028"/>
            <a:chExt cx="8568952" cy="1335884"/>
          </a:xfrm>
        </p:grpSpPr>
        <p:sp>
          <p:nvSpPr>
            <p:cNvPr id="25" name="矩形: 圆角 18"/>
            <p:cNvSpPr/>
            <p:nvPr/>
          </p:nvSpPr>
          <p:spPr>
            <a:xfrm>
              <a:off x="287524" y="3411028"/>
              <a:ext cx="8568952" cy="1262506"/>
            </a:xfrm>
            <a:prstGeom prst="roundRect">
              <a:avLst>
                <a:gd name="adj" fmla="val 16338"/>
              </a:avLst>
            </a:prstGeom>
            <a:solidFill>
              <a:srgbClr val="FEF6F0"/>
            </a:solidFill>
            <a:ln w="127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88759" y="3441061"/>
              <a:ext cx="8090613" cy="11512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accent6">
                      <a:lumMod val="50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　　诗意：</a:t>
              </a:r>
              <a:r>
                <a:rPr lang="zh-CN" altLang="en-US" sz="2000" dirty="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茅屋常被主人打扫，干净得不生青苔，院内一排排的花木都是主人亲手种植的。院外，一条溪流环抱着绿油油的农田，两座青山仿佛推开屋门把那翠色送到了眼前。</a:t>
              </a:r>
              <a:endParaRPr lang="zh-CN" altLang="en-US" sz="20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8199120" y="4158695"/>
              <a:ext cx="588217" cy="588217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012160" y="1610495"/>
            <a:ext cx="2567212" cy="1443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矩形 33"/>
          <p:cNvSpPr/>
          <p:nvPr/>
        </p:nvSpPr>
        <p:spPr>
          <a:xfrm>
            <a:off x="664398" y="1292949"/>
            <a:ext cx="4968473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400">
                <a:solidFill>
                  <a:srgbClr val="0070C0"/>
                </a:solidFill>
                <a:latin typeface="黑体" panose="02010609060101010101" charset="-122"/>
                <a:ea typeface="黑体" panose="02010609060101010101" charset="-122"/>
              </a:rPr>
              <a:t>书湖阴先生壁</a:t>
            </a:r>
            <a:endParaRPr lang="zh-CN" altLang="en-US" sz="2400">
              <a:solidFill>
                <a:srgbClr val="0070C0"/>
              </a:solidFill>
              <a:latin typeface="黑体" panose="02010609060101010101" charset="-122"/>
              <a:ea typeface="黑体" panose="02010609060101010101" charset="-122"/>
            </a:endParaRPr>
          </a:p>
          <a:p>
            <a:pPr algn="ctr">
              <a:lnSpc>
                <a:spcPct val="130000"/>
              </a:lnSpc>
            </a:pPr>
            <a:r>
              <a:rPr lang="en-US" altLang="zh-CN" sz="2400" smtClean="0">
                <a:latin typeface="+mj-ea"/>
              </a:rPr>
              <a:t>[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宋</a:t>
            </a:r>
            <a:r>
              <a:rPr lang="en-US" altLang="zh-CN" sz="2400" smtClean="0">
                <a:latin typeface="+mj-ea"/>
              </a:rPr>
              <a:t>]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王安石</a:t>
            </a:r>
            <a:endParaRPr lang="zh-CN" altLang="en-US" sz="24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茅檐长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扫净无苔，花木成畦手自栽。</a:t>
            </a:r>
            <a:endParaRPr lang="en-US" altLang="zh-CN" sz="240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一水护田将绿绕，两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排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闼送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青来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670010"/>
            <a:ext cx="9144000" cy="1473490"/>
          </a:xfrm>
          <a:prstGeom prst="rect">
            <a:avLst/>
          </a:prstGeom>
        </p:spPr>
      </p:pic>
      <p:sp>
        <p:nvSpPr>
          <p:cNvPr id="32" name="矩形: 圆角 18"/>
          <p:cNvSpPr/>
          <p:nvPr/>
        </p:nvSpPr>
        <p:spPr>
          <a:xfrm>
            <a:off x="287524" y="1256666"/>
            <a:ext cx="8568951" cy="2256154"/>
          </a:xfrm>
          <a:prstGeom prst="roundRect">
            <a:avLst>
              <a:gd name="adj" fmla="val 8369"/>
            </a:avLst>
          </a:prstGeom>
          <a:solidFill>
            <a:schemeClr val="bg1"/>
          </a:solidFill>
          <a:ln w="12700">
            <a:solidFill>
              <a:srgbClr val="0070C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23937" y="928198"/>
            <a:ext cx="758289" cy="465963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287524" y="3670010"/>
            <a:ext cx="8568952" cy="977966"/>
            <a:chOff x="287524" y="3556242"/>
            <a:chExt cx="8568952" cy="977966"/>
          </a:xfrm>
        </p:grpSpPr>
        <p:sp>
          <p:nvSpPr>
            <p:cNvPr id="25" name="矩形: 圆角 18"/>
            <p:cNvSpPr/>
            <p:nvPr/>
          </p:nvSpPr>
          <p:spPr>
            <a:xfrm>
              <a:off x="287524" y="3556242"/>
              <a:ext cx="8568952" cy="883921"/>
            </a:xfrm>
            <a:prstGeom prst="roundRect">
              <a:avLst>
                <a:gd name="adj" fmla="val 16338"/>
              </a:avLst>
            </a:prstGeom>
            <a:solidFill>
              <a:schemeClr val="bg1"/>
            </a:solidFill>
            <a:ln w="127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矩形 25"/>
            <p:cNvSpPr/>
            <p:nvPr/>
          </p:nvSpPr>
          <p:spPr>
            <a:xfrm>
              <a:off x="488759" y="3578209"/>
              <a:ext cx="8090613" cy="78194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smtClean="0">
                  <a:solidFill>
                    <a:schemeClr val="accent6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　　门前</a:t>
              </a:r>
              <a:r>
                <a:rPr lang="zh-CN" altLang="en-US" sz="2000">
                  <a:solidFill>
                    <a:schemeClr val="accent6">
                      <a:lumMod val="75000"/>
                    </a:schemeClr>
                  </a:solidFill>
                  <a:latin typeface="黑体" panose="02010609060101010101" charset="-122"/>
                  <a:ea typeface="黑体" panose="02010609060101010101" charset="-122"/>
                </a:rPr>
                <a:t>的景物是一条河流，一片农田，两座青山。在诗人眼里，山水对这位志趣高洁的主人也有情谊。</a:t>
              </a:r>
              <a:endParaRPr lang="zh-CN" altLang="en-US" sz="2000">
                <a:solidFill>
                  <a:schemeClr val="accent6">
                    <a:lumMod val="75000"/>
                  </a:schemeClr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7783902" y="4093727"/>
              <a:ext cx="588217" cy="440481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12160" y="1610495"/>
            <a:ext cx="2567212" cy="14438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4" name="矩形 33"/>
          <p:cNvSpPr/>
          <p:nvPr/>
        </p:nvSpPr>
        <p:spPr>
          <a:xfrm>
            <a:off x="664398" y="1897561"/>
            <a:ext cx="4968473" cy="91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茅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檐长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扫净无苔，花木成畦手自栽。</a:t>
            </a:r>
            <a:endParaRPr lang="en-US" altLang="zh-CN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一水护田将绿绕，两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排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闼送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青来</a:t>
            </a:r>
            <a:r>
              <a:rPr lang="zh-CN" altLang="en-US" sz="24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31325" y="626579"/>
            <a:ext cx="1471085" cy="534600"/>
            <a:chOff x="3131840" y="2188312"/>
            <a:chExt cx="1471085" cy="534600"/>
          </a:xfrm>
        </p:grpSpPr>
        <p:sp>
          <p:nvSpPr>
            <p:cNvPr id="21" name="圆角矩形 20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77933C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悟诗情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636562" y="1357895"/>
            <a:ext cx="7838521" cy="505199"/>
            <a:chOff x="287523" y="5587524"/>
            <a:chExt cx="7838521" cy="505199"/>
          </a:xfrm>
        </p:grpSpPr>
        <p:sp>
          <p:nvSpPr>
            <p:cNvPr id="29" name="矩形: 圆角 18"/>
            <p:cNvSpPr/>
            <p:nvPr/>
          </p:nvSpPr>
          <p:spPr>
            <a:xfrm>
              <a:off x="287523" y="5606654"/>
              <a:ext cx="7838521" cy="475614"/>
            </a:xfrm>
            <a:prstGeom prst="roundRect">
              <a:avLst>
                <a:gd name="adj" fmla="val 16338"/>
              </a:avLst>
            </a:prstGeom>
            <a:solidFill>
              <a:srgbClr val="FEF6F0"/>
            </a:solidFill>
            <a:ln w="127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59219" y="5613827"/>
              <a:ext cx="745601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暗示了湖阴先生人品高洁、富于生活情趣；清静脱俗，朴实勤劳。</a:t>
              </a:r>
              <a:endParaRPr lang="zh-CN" altLang="en-US" sz="200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6" cstate="email"/>
            <a:stretch>
              <a:fillRect/>
            </a:stretch>
          </p:blipFill>
          <p:spPr>
            <a:xfrm>
              <a:off x="7611982" y="5587524"/>
              <a:ext cx="505199" cy="505199"/>
            </a:xfrm>
            <a:prstGeom prst="rect">
              <a:avLst/>
            </a:prstGeom>
          </p:spPr>
        </p:pic>
      </p:grpSp>
      <p:grpSp>
        <p:nvGrpSpPr>
          <p:cNvPr id="35" name="组合 34"/>
          <p:cNvGrpSpPr/>
          <p:nvPr/>
        </p:nvGrpSpPr>
        <p:grpSpPr>
          <a:xfrm>
            <a:off x="636562" y="2846042"/>
            <a:ext cx="7838521" cy="505199"/>
            <a:chOff x="287523" y="5587524"/>
            <a:chExt cx="7838521" cy="505199"/>
          </a:xfrm>
        </p:grpSpPr>
        <p:sp>
          <p:nvSpPr>
            <p:cNvPr id="36" name="矩形: 圆角 18"/>
            <p:cNvSpPr/>
            <p:nvPr/>
          </p:nvSpPr>
          <p:spPr>
            <a:xfrm>
              <a:off x="287523" y="5606654"/>
              <a:ext cx="7838521" cy="475614"/>
            </a:xfrm>
            <a:prstGeom prst="roundRect">
              <a:avLst>
                <a:gd name="adj" fmla="val 16338"/>
              </a:avLst>
            </a:prstGeom>
            <a:solidFill>
              <a:srgbClr val="EDF6F9"/>
            </a:solidFill>
            <a:ln w="127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矩形 36"/>
            <p:cNvSpPr/>
            <p:nvPr/>
          </p:nvSpPr>
          <p:spPr>
            <a:xfrm>
              <a:off x="359219" y="5613827"/>
              <a:ext cx="745601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写了湖阴先生的生活与大自然和谐相处，表现了主人的高洁。</a:t>
              </a:r>
              <a:endParaRPr lang="zh-CN" altLang="en-US" sz="20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7611982" y="5587524"/>
              <a:ext cx="505199" cy="505199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670010"/>
            <a:ext cx="9144000" cy="1473490"/>
          </a:xfrm>
          <a:prstGeom prst="rect">
            <a:avLst/>
          </a:prstGeom>
        </p:spPr>
      </p:pic>
      <p:sp>
        <p:nvSpPr>
          <p:cNvPr id="32" name="矩形: 圆角 18"/>
          <p:cNvSpPr/>
          <p:nvPr/>
        </p:nvSpPr>
        <p:spPr>
          <a:xfrm>
            <a:off x="287524" y="1256666"/>
            <a:ext cx="8568951" cy="3536314"/>
          </a:xfrm>
          <a:prstGeom prst="roundRect">
            <a:avLst>
              <a:gd name="adj" fmla="val 4921"/>
            </a:avLst>
          </a:prstGeom>
          <a:solidFill>
            <a:schemeClr val="bg1"/>
          </a:solidFill>
          <a:ln w="127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3" name="图片 3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923937" y="928198"/>
            <a:ext cx="758289" cy="465963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664398" y="1360832"/>
            <a:ext cx="4968473" cy="476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水护田将绿绕，两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山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排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闼送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青来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20" name="组合 19"/>
          <p:cNvGrpSpPr/>
          <p:nvPr/>
        </p:nvGrpSpPr>
        <p:grpSpPr>
          <a:xfrm>
            <a:off x="631325" y="626579"/>
            <a:ext cx="1471085" cy="534600"/>
            <a:chOff x="3131840" y="2188312"/>
            <a:chExt cx="1471085" cy="534600"/>
          </a:xfrm>
        </p:grpSpPr>
        <p:sp>
          <p:nvSpPr>
            <p:cNvPr id="21" name="圆角矩形 20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 dirty="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写法借鉴</a:t>
              </a:r>
              <a:endParaRPr lang="zh-CN" altLang="en-US" sz="2400" dirty="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24" name="圆角矩形 23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652740" y="1932988"/>
            <a:ext cx="7838521" cy="1293680"/>
            <a:chOff x="303701" y="5606654"/>
            <a:chExt cx="7838521" cy="1293680"/>
          </a:xfrm>
        </p:grpSpPr>
        <p:sp>
          <p:nvSpPr>
            <p:cNvPr id="29" name="矩形: 圆角 18"/>
            <p:cNvSpPr/>
            <p:nvPr/>
          </p:nvSpPr>
          <p:spPr>
            <a:xfrm>
              <a:off x="303701" y="5606654"/>
              <a:ext cx="7838521" cy="1264604"/>
            </a:xfrm>
            <a:prstGeom prst="roundRect">
              <a:avLst>
                <a:gd name="adj" fmla="val 16338"/>
              </a:avLst>
            </a:prstGeom>
            <a:solidFill>
              <a:srgbClr val="FEF6F0"/>
            </a:solidFill>
            <a:ln w="12700">
              <a:solidFill>
                <a:schemeClr val="accent6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397563" y="5635730"/>
              <a:ext cx="7456010" cy="115127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　　诗人运用拟人的修辞方法，将“一水”“两山”写成富有人情味的亲切形象。一条弯弯的河流环绕着碧绿的农田，正像母亲用双手护着孩子一样。</a:t>
              </a:r>
              <a:endParaRPr lang="zh-CN" altLang="en-US" sz="2000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email"/>
            <a:stretch>
              <a:fillRect/>
            </a:stretch>
          </p:blipFill>
          <p:spPr>
            <a:xfrm>
              <a:off x="7580812" y="6395135"/>
              <a:ext cx="505199" cy="505199"/>
            </a:xfrm>
            <a:prstGeom prst="rect">
              <a:avLst/>
            </a:prstGeom>
          </p:spPr>
        </p:pic>
      </p:grpSp>
      <p:grpSp>
        <p:nvGrpSpPr>
          <p:cNvPr id="40" name="组合 39"/>
          <p:cNvGrpSpPr/>
          <p:nvPr/>
        </p:nvGrpSpPr>
        <p:grpSpPr>
          <a:xfrm>
            <a:off x="566570" y="3450685"/>
            <a:ext cx="1105028" cy="432048"/>
            <a:chOff x="2771800" y="4049380"/>
            <a:chExt cx="1105028" cy="432048"/>
          </a:xfrm>
        </p:grpSpPr>
        <p:sp>
          <p:nvSpPr>
            <p:cNvPr id="41" name="圆角矩形 40"/>
            <p:cNvSpPr/>
            <p:nvPr/>
          </p:nvSpPr>
          <p:spPr>
            <a:xfrm>
              <a:off x="2842774" y="4049380"/>
              <a:ext cx="967226" cy="432048"/>
            </a:xfrm>
            <a:prstGeom prst="roundRect">
              <a:avLst/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矩形 41"/>
            <p:cNvSpPr/>
            <p:nvPr/>
          </p:nvSpPr>
          <p:spPr>
            <a:xfrm>
              <a:off x="2771800" y="4049380"/>
              <a:ext cx="11050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一水 </a:t>
              </a:r>
              <a:endParaRPr lang="zh-CN" altLang="en-US" sz="20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814709" y="3450685"/>
            <a:ext cx="1105028" cy="432048"/>
            <a:chOff x="2771800" y="4049380"/>
            <a:chExt cx="1105028" cy="432048"/>
          </a:xfrm>
        </p:grpSpPr>
        <p:sp>
          <p:nvSpPr>
            <p:cNvPr id="44" name="圆角矩形 43"/>
            <p:cNvSpPr/>
            <p:nvPr/>
          </p:nvSpPr>
          <p:spPr>
            <a:xfrm>
              <a:off x="2842774" y="4049380"/>
              <a:ext cx="967226" cy="432048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2771800" y="4049380"/>
              <a:ext cx="11050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护田</a:t>
              </a:r>
              <a:endParaRPr lang="zh-CN" altLang="en-US" sz="20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062848" y="3450685"/>
            <a:ext cx="1105028" cy="432048"/>
            <a:chOff x="2771800" y="4049380"/>
            <a:chExt cx="1105028" cy="432048"/>
          </a:xfrm>
        </p:grpSpPr>
        <p:sp>
          <p:nvSpPr>
            <p:cNvPr id="47" name="圆角矩形 46"/>
            <p:cNvSpPr/>
            <p:nvPr/>
          </p:nvSpPr>
          <p:spPr>
            <a:xfrm>
              <a:off x="2842774" y="4049380"/>
              <a:ext cx="967226" cy="432048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>
              <a:off x="2771800" y="4049380"/>
              <a:ext cx="11050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将绿绕</a:t>
              </a:r>
              <a:endParaRPr lang="zh-CN" altLang="en-US" sz="20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66570" y="4026749"/>
            <a:ext cx="1105028" cy="432048"/>
            <a:chOff x="2771800" y="4049380"/>
            <a:chExt cx="1105028" cy="432048"/>
          </a:xfrm>
        </p:grpSpPr>
        <p:sp>
          <p:nvSpPr>
            <p:cNvPr id="50" name="圆角矩形 49"/>
            <p:cNvSpPr/>
            <p:nvPr/>
          </p:nvSpPr>
          <p:spPr>
            <a:xfrm>
              <a:off x="2842774" y="4049380"/>
              <a:ext cx="967226" cy="432048"/>
            </a:xfrm>
            <a:prstGeom prst="roundRect">
              <a:avLst/>
            </a:prstGeom>
            <a:solidFill>
              <a:srgbClr val="FF5D5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>
              <a:off x="2771800" y="4049380"/>
              <a:ext cx="11050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两山</a:t>
              </a:r>
              <a:endParaRPr lang="zh-CN" altLang="en-US" sz="20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1814709" y="4026749"/>
            <a:ext cx="1105028" cy="432048"/>
            <a:chOff x="2771800" y="4049380"/>
            <a:chExt cx="1105028" cy="432048"/>
          </a:xfrm>
        </p:grpSpPr>
        <p:sp>
          <p:nvSpPr>
            <p:cNvPr id="53" name="圆角矩形 52"/>
            <p:cNvSpPr/>
            <p:nvPr/>
          </p:nvSpPr>
          <p:spPr>
            <a:xfrm>
              <a:off x="2842774" y="4049380"/>
              <a:ext cx="967226" cy="432048"/>
            </a:xfrm>
            <a:prstGeom prst="round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>
              <a:off x="2771800" y="4049380"/>
              <a:ext cx="11050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排闼</a:t>
              </a:r>
              <a:endParaRPr lang="zh-CN" altLang="en-US" sz="20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062848" y="4026749"/>
            <a:ext cx="1105028" cy="432048"/>
            <a:chOff x="2771800" y="4049380"/>
            <a:chExt cx="1105028" cy="432048"/>
          </a:xfrm>
        </p:grpSpPr>
        <p:sp>
          <p:nvSpPr>
            <p:cNvPr id="56" name="圆角矩形 55"/>
            <p:cNvSpPr/>
            <p:nvPr/>
          </p:nvSpPr>
          <p:spPr>
            <a:xfrm>
              <a:off x="2842774" y="4049380"/>
              <a:ext cx="967226" cy="432048"/>
            </a:xfrm>
            <a:prstGeom prst="round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>
              <a:off x="2771800" y="4049380"/>
              <a:ext cx="110502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送青来</a:t>
              </a:r>
              <a:endParaRPr lang="zh-CN" altLang="en-US" sz="20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248409" y="3293079"/>
            <a:ext cx="4314408" cy="1441363"/>
            <a:chOff x="156240" y="5606653"/>
            <a:chExt cx="4314408" cy="1441363"/>
          </a:xfrm>
        </p:grpSpPr>
        <p:sp>
          <p:nvSpPr>
            <p:cNvPr id="59" name="矩形: 圆角 18"/>
            <p:cNvSpPr/>
            <p:nvPr/>
          </p:nvSpPr>
          <p:spPr>
            <a:xfrm>
              <a:off x="156240" y="5606653"/>
              <a:ext cx="4251499" cy="1428829"/>
            </a:xfrm>
            <a:prstGeom prst="roundRect">
              <a:avLst>
                <a:gd name="adj" fmla="val 8338"/>
              </a:avLst>
            </a:prstGeom>
            <a:solidFill>
              <a:schemeClr val="accent5">
                <a:lumMod val="20000"/>
                <a:lumOff val="80000"/>
              </a:schemeClr>
            </a:solidFill>
            <a:ln w="1270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矩形 59"/>
            <p:cNvSpPr/>
            <p:nvPr/>
          </p:nvSpPr>
          <p:spPr>
            <a:xfrm>
              <a:off x="191579" y="5690027"/>
              <a:ext cx="4058373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　　作者</a:t>
              </a:r>
              <a:r>
                <a:rPr lang="zh-CN" altLang="en-US" sz="2000" dirty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还运用了对偶的方法，读起来朗朗上口，易诵易记。如：两个黄鹂鸣翠柳，一行白鹭上青天</a:t>
              </a:r>
              <a:r>
                <a:rPr lang="zh-CN" altLang="en-US" sz="2000" dirty="0" smtClean="0">
                  <a:solidFill>
                    <a:srgbClr val="0070C0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。</a:t>
              </a:r>
              <a:endParaRPr lang="zh-CN" altLang="en-US" sz="20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pic>
          <p:nvPicPr>
            <p:cNvPr id="61" name="图片 60"/>
            <p:cNvPicPr>
              <a:picLocks noChangeAspect="1"/>
            </p:cNvPicPr>
            <p:nvPr/>
          </p:nvPicPr>
          <p:blipFill>
            <a:blip r:embed="rId5" cstate="email"/>
            <a:stretch>
              <a:fillRect/>
            </a:stretch>
          </p:blipFill>
          <p:spPr>
            <a:xfrm>
              <a:off x="3965449" y="6542817"/>
              <a:ext cx="505199" cy="505199"/>
            </a:xfrm>
            <a:prstGeom prst="rect">
              <a:avLst/>
            </a:prstGeom>
          </p:spPr>
        </p:pic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图片 3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0" y="3670010"/>
            <a:ext cx="9144000" cy="1473490"/>
          </a:xfrm>
          <a:prstGeom prst="rect">
            <a:avLst/>
          </a:prstGeom>
        </p:spPr>
      </p:pic>
      <p:sp>
        <p:nvSpPr>
          <p:cNvPr id="11" name="矩形: 圆角 18"/>
          <p:cNvSpPr/>
          <p:nvPr/>
        </p:nvSpPr>
        <p:spPr>
          <a:xfrm>
            <a:off x="683568" y="1563107"/>
            <a:ext cx="7776864" cy="2880852"/>
          </a:xfrm>
          <a:prstGeom prst="roundRect">
            <a:avLst>
              <a:gd name="adj" fmla="val 7770"/>
            </a:avLst>
          </a:prstGeom>
          <a:solidFill>
            <a:schemeClr val="bg1"/>
          </a:solidFill>
          <a:ln w="12700">
            <a:solidFill>
              <a:srgbClr val="31A35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683568" y="832110"/>
            <a:ext cx="1471085" cy="534600"/>
            <a:chOff x="3131840" y="2188312"/>
            <a:chExt cx="1471085" cy="534600"/>
          </a:xfrm>
        </p:grpSpPr>
        <p:sp>
          <p:nvSpPr>
            <p:cNvPr id="13" name="圆角矩形 12"/>
            <p:cNvSpPr/>
            <p:nvPr/>
          </p:nvSpPr>
          <p:spPr>
            <a:xfrm>
              <a:off x="3131840" y="2211710"/>
              <a:ext cx="1471085" cy="511202"/>
            </a:xfrm>
            <a:prstGeom prst="roundRect">
              <a:avLst>
                <a:gd name="adj" fmla="val 27847"/>
              </a:avLst>
            </a:prstGeom>
            <a:solidFill>
              <a:srgbClr val="31A354"/>
            </a:solidFill>
            <a:ln>
              <a:noFill/>
            </a:ln>
            <a:effectLst>
              <a:outerShdw dist="25400" dir="2700000" algn="tl" rotWithShape="0">
                <a:prstClr val="black">
                  <a:alpha val="18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任意多边形 13"/>
            <p:cNvSpPr/>
            <p:nvPr/>
          </p:nvSpPr>
          <p:spPr>
            <a:xfrm flipH="1">
              <a:off x="3131840" y="2211710"/>
              <a:ext cx="738000" cy="511202"/>
            </a:xfrm>
            <a:custGeom>
              <a:avLst/>
              <a:gdLst>
                <a:gd name="connsiteX0" fmla="*/ 0 w 738000"/>
                <a:gd name="connsiteY0" fmla="*/ 0 h 511202"/>
                <a:gd name="connsiteX1" fmla="*/ 595646 w 738000"/>
                <a:gd name="connsiteY1" fmla="*/ 0 h 511202"/>
                <a:gd name="connsiteX2" fmla="*/ 738000 w 738000"/>
                <a:gd name="connsiteY2" fmla="*/ 142354 h 511202"/>
                <a:gd name="connsiteX3" fmla="*/ 738000 w 738000"/>
                <a:gd name="connsiteY3" fmla="*/ 368848 h 511202"/>
                <a:gd name="connsiteX4" fmla="*/ 595646 w 738000"/>
                <a:gd name="connsiteY4" fmla="*/ 511202 h 511202"/>
                <a:gd name="connsiteX5" fmla="*/ 0 w 738000"/>
                <a:gd name="connsiteY5" fmla="*/ 511202 h 511202"/>
                <a:gd name="connsiteX6" fmla="*/ 0 w 738000"/>
                <a:gd name="connsiteY6" fmla="*/ 0 h 511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38000" h="511202">
                  <a:moveTo>
                    <a:pt x="0" y="0"/>
                  </a:moveTo>
                  <a:lnTo>
                    <a:pt x="595646" y="0"/>
                  </a:lnTo>
                  <a:cubicBezTo>
                    <a:pt x="674266" y="0"/>
                    <a:pt x="738000" y="63734"/>
                    <a:pt x="738000" y="142354"/>
                  </a:cubicBezTo>
                  <a:lnTo>
                    <a:pt x="738000" y="368848"/>
                  </a:lnTo>
                  <a:cubicBezTo>
                    <a:pt x="738000" y="447468"/>
                    <a:pt x="674266" y="511202"/>
                    <a:pt x="595646" y="511202"/>
                  </a:cubicBezTo>
                  <a:lnTo>
                    <a:pt x="0" y="5112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3155079" y="2188312"/>
              <a:ext cx="142460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400">
                  <a:solidFill>
                    <a:schemeClr val="bg1"/>
                  </a:solidFill>
                  <a:latin typeface="黑体" panose="02010609060101010101" charset="-122"/>
                  <a:ea typeface="黑体" panose="02010609060101010101" charset="-122"/>
                </a:rPr>
                <a:t>板书设计</a:t>
              </a:r>
              <a:endParaRPr lang="zh-CN" altLang="en-US" sz="2400">
                <a:solidFill>
                  <a:schemeClr val="bg1"/>
                </a:solidFill>
                <a:latin typeface="黑体" panose="02010609060101010101" charset="-122"/>
                <a:ea typeface="黑体" panose="02010609060101010101" charset="-122"/>
              </a:endParaRPr>
            </a:p>
          </p:txBody>
        </p:sp>
        <p:sp>
          <p:nvSpPr>
            <p:cNvPr id="17" name="圆角矩形 16"/>
            <p:cNvSpPr/>
            <p:nvPr/>
          </p:nvSpPr>
          <p:spPr>
            <a:xfrm>
              <a:off x="3164913" y="2243474"/>
              <a:ext cx="1404938" cy="447675"/>
            </a:xfrm>
            <a:prstGeom prst="roundRect">
              <a:avLst>
                <a:gd name="adj" fmla="val 24595"/>
              </a:avLst>
            </a:prstGeom>
            <a:noFill/>
            <a:ln w="952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3455137" y="2608838"/>
              <a:ext cx="824491" cy="114074"/>
            </a:xfrm>
            <a:prstGeom prst="rect">
              <a:avLst/>
            </a:prstGeom>
          </p:spPr>
        </p:pic>
      </p:grpSp>
      <p:pic>
        <p:nvPicPr>
          <p:cNvPr id="21" name="图片 20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287402" y="3830981"/>
            <a:ext cx="778328" cy="478277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3229003" y="1748353"/>
            <a:ext cx="307236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茅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檐长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扫　净无苔</a:t>
            </a:r>
            <a:endParaRPr lang="en-US" altLang="zh-CN" sz="24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花木成畦　手自栽</a:t>
            </a:r>
            <a:endParaRPr lang="en-US" altLang="zh-CN" sz="24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水　护田　将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绿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绕</a:t>
            </a:r>
            <a:endParaRPr lang="en-US" altLang="zh-CN" sz="2400" smtClean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两山　排闼　送</a:t>
            </a: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青</a:t>
            </a:r>
            <a:r>
              <a:rPr lang="zh-CN" altLang="en-US" sz="2400" smtClean="0">
                <a:latin typeface="楷体" panose="02010609060101010101" pitchFamily="49" charset="-122"/>
                <a:ea typeface="楷体" panose="02010609060101010101" pitchFamily="49" charset="-122"/>
              </a:rPr>
              <a:t>来</a:t>
            </a:r>
            <a:endParaRPr lang="zh-CN" altLang="en-US" sz="240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138017" y="2687461"/>
            <a:ext cx="1750190" cy="471324"/>
            <a:chOff x="1186193" y="2681300"/>
            <a:chExt cx="1750190" cy="471324"/>
          </a:xfrm>
        </p:grpSpPr>
        <p:sp>
          <p:nvSpPr>
            <p:cNvPr id="2" name="圆角矩形 1"/>
            <p:cNvSpPr/>
            <p:nvPr/>
          </p:nvSpPr>
          <p:spPr>
            <a:xfrm>
              <a:off x="1186235" y="2681300"/>
              <a:ext cx="1750148" cy="471324"/>
            </a:xfrm>
            <a:prstGeom prst="round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0082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1186193" y="2718415"/>
              <a:ext cx="1728192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smtClean="0">
                  <a:solidFill>
                    <a:srgbClr val="008200"/>
                  </a:solidFill>
                  <a:latin typeface="黑体" panose="02010609060101010101" charset="-122"/>
                  <a:ea typeface="黑体" panose="02010609060101010101" charset="-122"/>
                </a:rPr>
                <a:t>书湖阴先生壁</a:t>
              </a:r>
              <a:endParaRPr lang="zh-CN" altLang="en-US" sz="2000">
                <a:solidFill>
                  <a:srgbClr val="008200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800307" y="1949768"/>
            <a:ext cx="1651543" cy="864097"/>
            <a:chOff x="3260570" y="2224867"/>
            <a:chExt cx="1651543" cy="864097"/>
          </a:xfrm>
        </p:grpSpPr>
        <p:sp>
          <p:nvSpPr>
            <p:cNvPr id="3" name="左大括号 2"/>
            <p:cNvSpPr/>
            <p:nvPr/>
          </p:nvSpPr>
          <p:spPr>
            <a:xfrm flipH="1">
              <a:off x="3260570" y="2224867"/>
              <a:ext cx="160261" cy="864097"/>
            </a:xfrm>
            <a:prstGeom prst="leftBrace">
              <a:avLst>
                <a:gd name="adj1" fmla="val 56835"/>
                <a:gd name="adj2" fmla="val 50000"/>
              </a:avLst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3461946" y="2459513"/>
              <a:ext cx="145016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smtClean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情趣高雅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120885" y="3055848"/>
            <a:ext cx="1679858" cy="864097"/>
            <a:chOff x="3260570" y="3323462"/>
            <a:chExt cx="1679858" cy="864097"/>
          </a:xfrm>
        </p:grpSpPr>
        <p:sp>
          <p:nvSpPr>
            <p:cNvPr id="82" name="左大括号 81"/>
            <p:cNvSpPr/>
            <p:nvPr/>
          </p:nvSpPr>
          <p:spPr>
            <a:xfrm flipH="1">
              <a:off x="3260570" y="3323462"/>
              <a:ext cx="160261" cy="864097"/>
            </a:xfrm>
            <a:prstGeom prst="leftBrace">
              <a:avLst>
                <a:gd name="adj1" fmla="val 56835"/>
                <a:gd name="adj2" fmla="val 50000"/>
              </a:avLst>
            </a:prstGeom>
            <a:ln w="1905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矩形 82"/>
            <p:cNvSpPr/>
            <p:nvPr/>
          </p:nvSpPr>
          <p:spPr>
            <a:xfrm>
              <a:off x="3490261" y="3548310"/>
              <a:ext cx="1450167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smtClean="0">
                  <a:solidFill>
                    <a:srgbClr val="0070C0"/>
                  </a:solidFill>
                  <a:latin typeface="黑体" panose="02010609060101010101" charset="-122"/>
                  <a:ea typeface="黑体" panose="02010609060101010101" charset="-122"/>
                </a:rPr>
                <a:t>品行高洁</a:t>
              </a:r>
              <a:endParaRPr lang="zh-CN" altLang="en-US" sz="2000">
                <a:solidFill>
                  <a:srgbClr val="0070C0"/>
                </a:solidFill>
              </a:endParaRPr>
            </a:p>
          </p:txBody>
        </p:sp>
      </p:grpSp>
      <p:sp>
        <p:nvSpPr>
          <p:cNvPr id="22" name="左大括号 21"/>
          <p:cNvSpPr/>
          <p:nvPr/>
        </p:nvSpPr>
        <p:spPr>
          <a:xfrm rot="10800000" flipH="1">
            <a:off x="3071599" y="1971913"/>
            <a:ext cx="189408" cy="1902420"/>
          </a:xfrm>
          <a:prstGeom prst="leftBrace">
            <a:avLst>
              <a:gd name="adj1" fmla="val 56835"/>
              <a:gd name="adj2" fmla="val 50000"/>
            </a:avLst>
          </a:prstGeom>
          <a:ln w="19050">
            <a:solidFill>
              <a:srgbClr val="0082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12530" y="3704109"/>
            <a:ext cx="1665936" cy="59973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966245" y="1334947"/>
            <a:ext cx="1124234" cy="496911"/>
          </a:xfrm>
          <a:prstGeom prst="rect">
            <a:avLst/>
          </a:prstGeom>
        </p:spPr>
      </p:pic>
      <p:pic>
        <p:nvPicPr>
          <p:cNvPr id="84" name="New picture"/>
          <p:cNvPicPr/>
          <p:nvPr/>
        </p:nvPicPr>
        <p:blipFill>
          <a:blip r:embed="rId6"/>
          <a:stretch>
            <a:fillRect/>
          </a:stretch>
        </p:blipFill>
        <p:spPr>
          <a:xfrm>
            <a:off x="10604500" y="10972800"/>
            <a:ext cx="355600" cy="266700"/>
          </a:xfrm>
          <a:prstGeom prst="cube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TRhZjA3ZmI3MjNiNTQ2YzAxYjlhNjk1ZWQzOWFhN2UifQ=="/>
  <p:tag name="ISPRING_RESOURCE_PATHS_HASH_PRESENTER" val="6386bad1b193e8ddd96c78c97f95eeb279f1e047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自定义 4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DE2540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Times New Roman"/>
        <a:ea typeface="宋体"/>
        <a:cs typeface="Arial"/>
      </a:majorFont>
      <a:minorFont>
        <a:latin typeface="Times New Roman"/>
        <a:ea typeface="黑体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967</Words>
  <Application>WPS 演示</Application>
  <PresentationFormat>全屏显示(16:9)</PresentationFormat>
  <Paragraphs>92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3" baseType="lpstr">
      <vt:lpstr>Arial</vt:lpstr>
      <vt:lpstr>宋体</vt:lpstr>
      <vt:lpstr>Wingdings</vt:lpstr>
      <vt:lpstr>思源黑体 CN Bold</vt:lpstr>
      <vt:lpstr>黑体</vt:lpstr>
      <vt:lpstr>微软雅黑</vt:lpstr>
      <vt:lpstr>楷体</vt:lpstr>
      <vt:lpstr>taozhi.cn_PY</vt:lpstr>
      <vt:lpstr>Sitka Text</vt:lpstr>
      <vt:lpstr>Arial</vt:lpstr>
      <vt:lpstr>Times New Roman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2022-06-05T16:23:00Z</cp:lastPrinted>
  <dcterms:created xsi:type="dcterms:W3CDTF">2022-06-05T16:23:00Z</dcterms:created>
  <dcterms:modified xsi:type="dcterms:W3CDTF">2023-10-26T02:48:07Z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B523E2C75FF04241AD0F02977F551BCE_12</vt:lpwstr>
  </property>
  <property fmtid="{D5CDD505-2E9C-101B-9397-08002B2CF9AE}" pid="3" name="KSOProductBuildVer">
    <vt:lpwstr>2052-12.1.0.15712</vt:lpwstr>
  </property>
</Properties>
</file>