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90" r:id="rId3"/>
    <p:sldId id="310" r:id="rId5"/>
    <p:sldId id="311" r:id="rId6"/>
    <p:sldId id="312" r:id="rId7"/>
    <p:sldId id="313" r:id="rId8"/>
    <p:sldId id="314" r:id="rId9"/>
    <p:sldId id="315" r:id="rId10"/>
    <p:sldId id="317" r:id="rId11"/>
    <p:sldId id="319" r:id="rId12"/>
    <p:sldId id="321" r:id="rId13"/>
    <p:sldId id="323" r:id="rId14"/>
    <p:sldId id="325" r:id="rId15"/>
    <p:sldId id="326" r:id="rId16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微软雅黑" panose="020B0503020204020204" pitchFamily="34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黑体" panose="02010609060101010101" pitchFamily="49" charset="-122"/>
      <p:regular r:id="rId26"/>
    </p:embeddedFont>
  </p:embeddedFontLst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9933"/>
    <a:srgbClr val="6BE4F1"/>
    <a:srgbClr val="FFCA21"/>
    <a:srgbClr val="53D2FF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69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744" y="-432"/>
      </p:cViewPr>
      <p:guideLst>
        <p:guide orient="horz" pos="22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24AC026C-C68E-4DEE-A48E-EEBF11CDEAB4}" type="datetimeFigureOut">
              <a:rPr lang="zh-CN" altLang="en-US"/>
            </a:fld>
            <a:endParaRPr lang="zh-CN" altLang="en-US"/>
          </a:p>
        </p:txBody>
      </p:sp>
      <p:sp>
        <p:nvSpPr>
          <p:cNvPr id="297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7FECD91-B3E7-4C45-AE3C-E05AAD91FD0B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48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72BE175-4274-4096-9507-3CCB0B57D94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76DF3E-AA03-4C44-9FB9-1A7325F207F4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2AAE5-8288-4F4B-ACFF-644AE61340F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55930-5E6C-448F-91FF-80F15FED65CC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55091-6FBE-4546-8450-91A96D79A3F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FDC94-2EE7-4F7B-9CB8-681FC344E926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8AECA-5053-44E0-A7AC-F100686135B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75596E-742F-4767-901D-E31320BD8C26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7D179-26FD-42A8-88C8-20FFB44E102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57897-B48F-4476-842D-26925BB3E2B6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DD88B-4B77-46D5-B6E2-25C845EDF5F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4F33D8-70ED-4FA8-9153-0F00BAB4761F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7E31B-5CBF-421D-9612-600932EBB2D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D4056-B251-46C1-8792-77339EB7C8F4}" type="datetimeFigureOut">
              <a:rPr lang="zh-CN" altLang="en-US"/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AF719-9CC0-4DF9-A4F5-F9D670939F6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F1083-BEEA-4A2E-B6CD-25AA658AB6A4}" type="datetimeFigureOut">
              <a:rPr lang="zh-CN" altLang="en-US"/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45A2F-87AD-4EBC-8099-C5EF4B251C0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ADF43-01B0-40B0-8DCA-7211EFD6F980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3E79B-9A80-4A69-873F-B73CBAB359B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63281-C978-4D77-9B0D-A487220B1B76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AE35D-9BFC-4DC4-93EC-117E7DB3123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74FFD0-E75E-4FA1-B1EE-E4C691A675CB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44261-0126-4E49-8935-45422AED978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B5B181FD-9601-4177-A8E4-E4506FA4505D}" type="datetimeFigureOut">
              <a:rPr lang="zh-CN" altLang="en-US"/>
            </a:fld>
            <a:endParaRPr lang="en-US" altLang="zh-CN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6A5C0F0-85F7-4AB0-8900-3EB0728906B8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"/>
          <p:cNvSpPr>
            <a:spLocks noChangeArrowheads="1"/>
          </p:cNvSpPr>
          <p:nvPr/>
        </p:nvSpPr>
        <p:spPr bwMode="auto">
          <a:xfrm>
            <a:off x="2762250" y="1725613"/>
            <a:ext cx="6421438" cy="1123712"/>
          </a:xfrm>
          <a:prstGeom prst="roundRect">
            <a:avLst>
              <a:gd name="adj" fmla="val 16667"/>
            </a:avLst>
          </a:prstGeom>
          <a:solidFill>
            <a:srgbClr val="A1C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意见不同怎么办？</a:t>
            </a:r>
            <a:endParaRPr lang="zh-CN" altLang="en-US" sz="6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794" name="图片 2" descr="女2无灯泡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12163" y="3787775"/>
            <a:ext cx="3683000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1" descr="u=2133871336,1634460644&amp;fm=26&amp;gp=0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09325" y="5197475"/>
            <a:ext cx="108267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 bwMode="auto">
          <a:xfrm>
            <a:off x="658813" y="1905000"/>
            <a:ext cx="1901825" cy="2946400"/>
            <a:chOff x="5992580" y="2636520"/>
            <a:chExt cx="1901426" cy="2946975"/>
          </a:xfrm>
        </p:grpSpPr>
        <p:pic>
          <p:nvPicPr>
            <p:cNvPr id="44035" name="图片 3" descr="u=1365204513,142724694&amp;fm=26&amp;gp=0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2580" y="2636520"/>
              <a:ext cx="1901426" cy="202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36" name="TextBox 4"/>
            <p:cNvSpPr txBox="1">
              <a:spLocks noChangeArrowheads="1"/>
            </p:cNvSpPr>
            <p:nvPr/>
          </p:nvSpPr>
          <p:spPr bwMode="auto">
            <a:xfrm>
              <a:off x="6004560" y="4998720"/>
              <a:ext cx="18135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眼科医生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4037" name="圆角矩形 6"/>
          <p:cNvSpPr>
            <a:spLocks noChangeArrowheads="1"/>
          </p:cNvSpPr>
          <p:nvPr/>
        </p:nvSpPr>
        <p:spPr bwMode="auto">
          <a:xfrm>
            <a:off x="2913063" y="1905000"/>
            <a:ext cx="3906837" cy="29718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</a:rPr>
              <a:t>    春节是中华民族的传统节日，每年春节因燃放爆竹导致眼睛受伤的人数在大量增加，甚至有可能是终生失明。</a:t>
            </a:r>
            <a:endParaRPr lang="zh-CN" altLang="en-US" sz="2800">
              <a:latin typeface="楷体" panose="02010609060101010101" pitchFamily="49" charset="-122"/>
            </a:endParaRPr>
          </a:p>
        </p:txBody>
      </p:sp>
      <p:pic>
        <p:nvPicPr>
          <p:cNvPr id="12" name="图片 11" descr="u=2880957619,1014553881&amp;fm=26&amp;gp=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5488" y="960438"/>
            <a:ext cx="46751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u=463224643,1560437430&amp;fm=26&amp;gp=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3668713"/>
            <a:ext cx="2879725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762000" y="1858963"/>
            <a:ext cx="2925763" cy="3663950"/>
            <a:chOff x="8092440" y="2346960"/>
            <a:chExt cx="1920239" cy="3160335"/>
          </a:xfrm>
        </p:grpSpPr>
        <p:pic>
          <p:nvPicPr>
            <p:cNvPr id="45058" name="图片 2" descr="下载 (3)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60" y="2346960"/>
              <a:ext cx="1615348" cy="2103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59" name="TextBox 3"/>
            <p:cNvSpPr txBox="1">
              <a:spLocks noChangeArrowheads="1"/>
            </p:cNvSpPr>
            <p:nvPr/>
          </p:nvSpPr>
          <p:spPr bwMode="auto">
            <a:xfrm>
              <a:off x="8092440" y="4922520"/>
              <a:ext cx="19202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环卫工人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5060" name="圆角矩形 5"/>
          <p:cNvSpPr>
            <a:spLocks noChangeArrowheads="1"/>
          </p:cNvSpPr>
          <p:nvPr/>
        </p:nvSpPr>
        <p:spPr bwMode="auto">
          <a:xfrm>
            <a:off x="3687763" y="1665288"/>
            <a:ext cx="3411537" cy="29702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</a:rPr>
              <a:t>    每年一到春节，人们就大量燃放烟花爆竹，到处是爆竹纸屑，我们就要不停地清扫，实在吃不消。</a:t>
            </a:r>
            <a:endParaRPr lang="zh-CN" altLang="en-US" sz="2800">
              <a:latin typeface="楷体" panose="02010609060101010101" pitchFamily="49" charset="-122"/>
            </a:endParaRPr>
          </a:p>
        </p:txBody>
      </p:sp>
      <p:pic>
        <p:nvPicPr>
          <p:cNvPr id="12" name="图片 11" descr="u=1399042262,435706995&amp;fm=26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83475" y="792163"/>
            <a:ext cx="33147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u=3048526539,1911150203&amp;fm=26&amp;gp=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83475" y="3517900"/>
            <a:ext cx="3309938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808038" y="1525588"/>
            <a:ext cx="2133600" cy="3727450"/>
            <a:chOff x="9799320" y="2394585"/>
            <a:chExt cx="2133600" cy="3727073"/>
          </a:xfrm>
        </p:grpSpPr>
        <p:pic>
          <p:nvPicPr>
            <p:cNvPr id="46082" name="图片 2" descr="u=1993274026,2829494606&amp;fm=26&amp;gp=0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99320" y="2394585"/>
              <a:ext cx="21336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3" name="TextBox 3"/>
            <p:cNvSpPr txBox="1">
              <a:spLocks noChangeArrowheads="1"/>
            </p:cNvSpPr>
            <p:nvPr/>
          </p:nvSpPr>
          <p:spPr bwMode="auto">
            <a:xfrm>
              <a:off x="10320139" y="5044440"/>
              <a:ext cx="1612781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鞭炮厂工人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6084" name="圆角矩形 6"/>
          <p:cNvSpPr>
            <a:spLocks noChangeArrowheads="1"/>
          </p:cNvSpPr>
          <p:nvPr/>
        </p:nvSpPr>
        <p:spPr bwMode="auto">
          <a:xfrm>
            <a:off x="3689350" y="2109788"/>
            <a:ext cx="5715000" cy="201136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</a:rPr>
              <a:t>    如果人们不燃放烟花爆竹，我们就没有工作可做，不能挣钱养家，供孩子上学，也不能孝敬老人，生活将没有着落。</a:t>
            </a:r>
            <a:endParaRPr lang="zh-CN" altLang="en-US" sz="2800" dirty="0"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3"/>
          <p:cNvSpPr>
            <a:spLocks noChangeArrowheads="1"/>
          </p:cNvSpPr>
          <p:nvPr/>
        </p:nvSpPr>
        <p:spPr bwMode="auto">
          <a:xfrm>
            <a:off x="1187450" y="2744788"/>
            <a:ext cx="9517063" cy="3375025"/>
          </a:xfrm>
          <a:prstGeom prst="roundRect">
            <a:avLst>
              <a:gd name="adj" fmla="val 16667"/>
            </a:avLst>
          </a:prstGeom>
          <a:solidFill>
            <a:srgbClr val="A1C450"/>
          </a:solidFill>
          <a:ln w="9525">
            <a:solidFill>
              <a:srgbClr val="A1C450"/>
            </a:solidFill>
            <a:rou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同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一个问题，站得角度不同，对问题的看法也就不同，当我们意见不同时，应该尊重别人的想法，试试从别人的角度去思考问题，也许就能达成一致的意见。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106" name="图片 8" descr="女2灯泡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88175" y="950913"/>
            <a:ext cx="2449513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2"/>
          <p:cNvSpPr>
            <a:spLocks noChangeArrowheads="1"/>
          </p:cNvSpPr>
          <p:nvPr/>
        </p:nvSpPr>
        <p:spPr bwMode="auto">
          <a:xfrm>
            <a:off x="2854325" y="1597025"/>
            <a:ext cx="7162800" cy="2460625"/>
          </a:xfrm>
          <a:prstGeom prst="roundRect">
            <a:avLst>
              <a:gd name="adj" fmla="val 16667"/>
            </a:avLst>
          </a:prstGeom>
          <a:solidFill>
            <a:srgbClr val="A1C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生活中很多事情需要大家协商才能解决，有时候意见会有分歧，应该怎么办呢？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842" name="图片 4" descr="C:\Users\hsh\Desktop\课件制作所需人物插图\女2疑问.png女2疑问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350" y="3935413"/>
            <a:ext cx="24653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2"/>
          <p:cNvSpPr txBox="1">
            <a:spLocks noChangeArrowheads="1"/>
          </p:cNvSpPr>
          <p:nvPr/>
        </p:nvSpPr>
        <p:spPr bwMode="auto">
          <a:xfrm>
            <a:off x="2544763" y="1068388"/>
            <a:ext cx="4652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当我们听到不同意见时：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>
            <a:spLocks noChangeArrowheads="1"/>
          </p:cNvSpPr>
          <p:nvPr/>
        </p:nvSpPr>
        <p:spPr bwMode="auto">
          <a:xfrm>
            <a:off x="2676525" y="3028950"/>
            <a:ext cx="4171950" cy="57943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</a:rPr>
              <a:t>要换位思考，积极沟通。</a:t>
            </a:r>
            <a:endParaRPr lang="zh-CN" altLang="en-US" sz="2800" b="1" dirty="0">
              <a:latin typeface="楷体" panose="02010609060101010101" pitchFamily="49" charset="-122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2676525" y="5221288"/>
            <a:ext cx="7389813" cy="57943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</a:rPr>
              <a:t>准确把握别人的观点，不歪曲，不断章取义。</a:t>
            </a:r>
            <a:endParaRPr lang="zh-CN" altLang="en-US" sz="2800" b="1" dirty="0">
              <a:latin typeface="楷体" panose="02010609060101010101" pitchFamily="49" charset="-122"/>
            </a:endParaRPr>
          </a:p>
        </p:txBody>
      </p:sp>
      <p:pic>
        <p:nvPicPr>
          <p:cNvPr id="5" name="图片 4" descr="女2喇叭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44763" y="1946275"/>
            <a:ext cx="1036637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5" descr="女2喇叭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44763" y="4137025"/>
            <a:ext cx="1036637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>
            <a:spLocks noChangeArrowheads="1"/>
          </p:cNvSpPr>
          <p:nvPr/>
        </p:nvSpPr>
        <p:spPr bwMode="auto">
          <a:xfrm>
            <a:off x="2751138" y="2201863"/>
            <a:ext cx="7116762" cy="10556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</a:rPr>
              <a:t>尊重不同意见，讨论问题时，态度要平和，以理服人。</a:t>
            </a:r>
            <a:endParaRPr lang="zh-CN" altLang="en-US" sz="2800" b="1" dirty="0">
              <a:latin typeface="楷体" panose="02010609060101010101" pitchFamily="49" charset="-122"/>
            </a:endParaRPr>
          </a:p>
        </p:txBody>
      </p:sp>
      <p:sp>
        <p:nvSpPr>
          <p:cNvPr id="7" name="TextBox 6"/>
          <p:cNvSpPr>
            <a:spLocks noChangeArrowheads="1"/>
          </p:cNvSpPr>
          <p:nvPr/>
        </p:nvSpPr>
        <p:spPr bwMode="auto">
          <a:xfrm>
            <a:off x="2751138" y="4775200"/>
            <a:ext cx="6316662" cy="5778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</a:rPr>
              <a:t>表达观点时，要简洁明了，要有根据。</a:t>
            </a:r>
            <a:endParaRPr lang="zh-CN" altLang="en-US" sz="2800" b="1" dirty="0">
              <a:latin typeface="楷体" panose="02010609060101010101" pitchFamily="49" charset="-122"/>
            </a:endParaRPr>
          </a:p>
        </p:txBody>
      </p:sp>
      <p:pic>
        <p:nvPicPr>
          <p:cNvPr id="12" name="图片 11" descr="女2喇叭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51138" y="1117600"/>
            <a:ext cx="1036637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女2喇叭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51138" y="3692525"/>
            <a:ext cx="1036637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>
            <a:spLocks noChangeArrowheads="1"/>
          </p:cNvSpPr>
          <p:nvPr/>
        </p:nvSpPr>
        <p:spPr bwMode="auto">
          <a:xfrm>
            <a:off x="2057400" y="1117600"/>
            <a:ext cx="8680450" cy="4197350"/>
          </a:xfrm>
          <a:prstGeom prst="roundRect">
            <a:avLst>
              <a:gd name="adj" fmla="val 16667"/>
            </a:avLst>
          </a:prstGeom>
          <a:solidFill>
            <a:srgbClr val="A1C450"/>
          </a:solidFill>
          <a:ln w="9525">
            <a:solidFill>
              <a:srgbClr val="A1C450"/>
            </a:solidFill>
            <a:rou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</a:rPr>
              <a:t>    爆竹声声辞旧岁，银花朵朵贺新年。噼里啪啦的爆竹、五彩缤纷的烟花，给人们带来了浓浓的年味和喜庆气氛，也在环保、安全等方面带来诸多问题和隐患。一些城市在燃放鞭炮方面的政策也在不断摇摆。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2"/>
          <p:cNvSpPr>
            <a:spLocks noChangeArrowheads="1"/>
          </p:cNvSpPr>
          <p:nvPr/>
        </p:nvSpPr>
        <p:spPr bwMode="auto">
          <a:xfrm>
            <a:off x="2103438" y="1020763"/>
            <a:ext cx="7554912" cy="641350"/>
          </a:xfrm>
          <a:prstGeom prst="roundRect">
            <a:avLst>
              <a:gd name="adj" fmla="val 16667"/>
            </a:avLst>
          </a:prstGeom>
          <a:solidFill>
            <a:srgbClr val="A1C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那么，春节到底该不该燃放烟花爆竹呢？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412750" y="1816100"/>
            <a:ext cx="1096963" cy="2403475"/>
            <a:chOff x="0" y="2442210"/>
            <a:chExt cx="2164080" cy="3359408"/>
          </a:xfrm>
        </p:grpSpPr>
        <p:pic>
          <p:nvPicPr>
            <p:cNvPr id="39939" name="图片 3" descr="u=2709271123,2422555021&amp;fm=26&amp;gp=0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2442210"/>
              <a:ext cx="2164080" cy="209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0" name="TextBox 4"/>
            <p:cNvSpPr txBox="1">
              <a:spLocks noChangeArrowheads="1"/>
            </p:cNvSpPr>
            <p:nvPr/>
          </p:nvSpPr>
          <p:spPr bwMode="auto">
            <a:xfrm>
              <a:off x="472440" y="4724400"/>
              <a:ext cx="1127759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普通市民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1914525" y="1739900"/>
            <a:ext cx="930275" cy="2341563"/>
            <a:chOff x="2438400" y="2167706"/>
            <a:chExt cx="1508760" cy="3953952"/>
          </a:xfrm>
        </p:grpSpPr>
        <p:pic>
          <p:nvPicPr>
            <p:cNvPr id="39942" name="图片 5" descr="下载 (1)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E8F8F8"/>
                </a:clrFrom>
                <a:clrTo>
                  <a:srgbClr val="E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29840" y="2167706"/>
              <a:ext cx="1310640" cy="264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3" name="TextBox 6"/>
            <p:cNvSpPr txBox="1">
              <a:spLocks noChangeArrowheads="1"/>
            </p:cNvSpPr>
            <p:nvPr/>
          </p:nvSpPr>
          <p:spPr bwMode="auto">
            <a:xfrm>
              <a:off x="2438400" y="5044440"/>
              <a:ext cx="150876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49" charset="-122"/>
                  <a:ea typeface="黑体" panose="02010609060101010101" pitchFamily="49" charset="-122"/>
                </a:rPr>
                <a:t>环保局局长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3221038" y="1785938"/>
            <a:ext cx="1025525" cy="3103562"/>
            <a:chOff x="4598670" y="2438399"/>
            <a:chExt cx="1101091" cy="3668019"/>
          </a:xfrm>
        </p:grpSpPr>
        <p:pic>
          <p:nvPicPr>
            <p:cNvPr id="39945" name="图片 7" descr="下载 (2)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98670" y="2438399"/>
              <a:ext cx="1101090" cy="2287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6" name="TextBox 8"/>
            <p:cNvSpPr txBox="1">
              <a:spLocks noChangeArrowheads="1"/>
            </p:cNvSpPr>
            <p:nvPr/>
          </p:nvSpPr>
          <p:spPr bwMode="auto">
            <a:xfrm>
              <a:off x="4602481" y="5029200"/>
              <a:ext cx="109728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消防队员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4492625" y="1724025"/>
            <a:ext cx="1444625" cy="3232150"/>
            <a:chOff x="5992580" y="2636520"/>
            <a:chExt cx="1901426" cy="3439418"/>
          </a:xfrm>
        </p:grpSpPr>
        <p:pic>
          <p:nvPicPr>
            <p:cNvPr id="39948" name="图片 9" descr="u=1365204513,142724694&amp;fm=26&amp;gp=0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2580" y="2636520"/>
              <a:ext cx="1901426" cy="202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TextBox 10"/>
            <p:cNvSpPr txBox="1">
              <a:spLocks noChangeArrowheads="1"/>
            </p:cNvSpPr>
            <p:nvPr/>
          </p:nvSpPr>
          <p:spPr bwMode="auto">
            <a:xfrm>
              <a:off x="6522721" y="4998720"/>
              <a:ext cx="112776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眼科医生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6426200" y="1755775"/>
            <a:ext cx="1066800" cy="3316288"/>
            <a:chOff x="8290560" y="2346960"/>
            <a:chExt cx="1615348" cy="3652778"/>
          </a:xfrm>
        </p:grpSpPr>
        <p:pic>
          <p:nvPicPr>
            <p:cNvPr id="39951" name="图片 11" descr="下载 (3)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60" y="2346960"/>
              <a:ext cx="1615348" cy="2103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2" name="TextBox 12"/>
            <p:cNvSpPr txBox="1">
              <a:spLocks noChangeArrowheads="1"/>
            </p:cNvSpPr>
            <p:nvPr/>
          </p:nvSpPr>
          <p:spPr bwMode="auto">
            <a:xfrm>
              <a:off x="8488681" y="4922520"/>
              <a:ext cx="120396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环卫工人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7675563" y="1816100"/>
            <a:ext cx="1143000" cy="3225800"/>
            <a:chOff x="9799320" y="2394585"/>
            <a:chExt cx="2133600" cy="3727073"/>
          </a:xfrm>
        </p:grpSpPr>
        <p:pic>
          <p:nvPicPr>
            <p:cNvPr id="39954" name="图片 13" descr="u=1993274026,2829494606&amp;fm=26&amp;gp=0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99320" y="2394585"/>
              <a:ext cx="21336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5" name="TextBox 14"/>
            <p:cNvSpPr txBox="1">
              <a:spLocks noChangeArrowheads="1"/>
            </p:cNvSpPr>
            <p:nvPr/>
          </p:nvSpPr>
          <p:spPr bwMode="auto">
            <a:xfrm>
              <a:off x="10320139" y="5044440"/>
              <a:ext cx="1612781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鞭炮厂工人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9956" name="TextBox 25"/>
          <p:cNvSpPr>
            <a:spLocks noChangeArrowheads="1"/>
          </p:cNvSpPr>
          <p:nvPr/>
        </p:nvSpPr>
        <p:spPr bwMode="auto">
          <a:xfrm>
            <a:off x="8947150" y="2720975"/>
            <a:ext cx="2865438" cy="24907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如果你是其中一个角色，你会怎样去劝别人接受你的建议呢？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1"/>
          <p:cNvGrpSpPr/>
          <p:nvPr/>
        </p:nvGrpSpPr>
        <p:grpSpPr bwMode="auto">
          <a:xfrm>
            <a:off x="258763" y="1524000"/>
            <a:ext cx="2652712" cy="3470275"/>
            <a:chOff x="0" y="2442210"/>
            <a:chExt cx="2164080" cy="2744736"/>
          </a:xfrm>
        </p:grpSpPr>
        <p:pic>
          <p:nvPicPr>
            <p:cNvPr id="40962" name="图片 2" descr="u=2709271123,2422555021&amp;fm=26&amp;gp=0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2442210"/>
              <a:ext cx="2164080" cy="209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3" name="TextBox 3"/>
            <p:cNvSpPr txBox="1">
              <a:spLocks noChangeArrowheads="1"/>
            </p:cNvSpPr>
            <p:nvPr/>
          </p:nvSpPr>
          <p:spPr bwMode="auto">
            <a:xfrm>
              <a:off x="472440" y="4724400"/>
              <a:ext cx="1492317" cy="462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普通市民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964" name="TextBox 4"/>
          <p:cNvSpPr>
            <a:spLocks noChangeArrowheads="1"/>
          </p:cNvSpPr>
          <p:nvPr/>
        </p:nvSpPr>
        <p:spPr bwMode="auto">
          <a:xfrm>
            <a:off x="3055938" y="942975"/>
            <a:ext cx="4959350" cy="44672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</a:rPr>
              <a:t>     春节是我们中华民族传统节日，放鞭炮更是不可或缺的，是春节的象征。人们燃放烟花爆竹，是为了表达自己对新的一年的最真挚的祝福，营造一个喜气洋洋的和谐气氛。</a:t>
            </a:r>
            <a:endParaRPr lang="zh-CN" altLang="en-US" sz="3200" dirty="0">
              <a:latin typeface="楷体" panose="02010609060101010101" pitchFamily="49" charset="-122"/>
            </a:endParaRPr>
          </a:p>
        </p:txBody>
      </p:sp>
      <p:pic>
        <p:nvPicPr>
          <p:cNvPr id="40965" name="图片 9" descr="u=2133871336,1634460644&amp;fm=26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430000" y="5567363"/>
            <a:ext cx="7620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下载 (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823325" y="1143000"/>
            <a:ext cx="2871788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64967" y="3136867"/>
            <a:ext cx="2408873" cy="2914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304800" y="1692275"/>
            <a:ext cx="1768475" cy="3357563"/>
            <a:chOff x="2438401" y="2167706"/>
            <a:chExt cx="1706060" cy="3461509"/>
          </a:xfrm>
        </p:grpSpPr>
        <p:pic>
          <p:nvPicPr>
            <p:cNvPr id="41986" name="图片 3" descr="下载 (1)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E8F8F8"/>
                </a:clrFrom>
                <a:clrTo>
                  <a:srgbClr val="E8F8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29840" y="2167706"/>
              <a:ext cx="1310640" cy="264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87" name="TextBox 4"/>
            <p:cNvSpPr txBox="1">
              <a:spLocks noChangeArrowheads="1"/>
            </p:cNvSpPr>
            <p:nvPr/>
          </p:nvSpPr>
          <p:spPr bwMode="auto">
            <a:xfrm>
              <a:off x="2438401" y="5044440"/>
              <a:ext cx="170606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环保局局长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1988" name="圆角矩形 5"/>
          <p:cNvSpPr>
            <a:spLocks noChangeArrowheads="1"/>
          </p:cNvSpPr>
          <p:nvPr/>
        </p:nvSpPr>
        <p:spPr bwMode="auto">
          <a:xfrm>
            <a:off x="2257425" y="1295400"/>
            <a:ext cx="5975350" cy="47863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</a:rPr>
              <a:t>    燃放烟花爆竹会产生大量的二氧化硫、二氧化氮、二氧化碳、一氧化碳等有害气体和各种金属氧化物的粉尘，其中，二氧化硫、二氧化氮是刺激性和腐蚀性极强的酸性氧化物。大量燃放时，如果适逢无风或低气压的天气，有害气体一时无法飘散，就会强烈地刺激人的呼吸道，使人咳嗽，引起气管炎等呼吸系统疾病。</a:t>
            </a:r>
            <a:endParaRPr lang="zh-CN" altLang="en-US" sz="2800">
              <a:latin typeface="楷体" panose="02010609060101010101" pitchFamily="49" charset="-122"/>
            </a:endParaRPr>
          </a:p>
        </p:txBody>
      </p:sp>
      <p:pic>
        <p:nvPicPr>
          <p:cNvPr id="12" name="图片 11" descr="8420-160204092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732838" y="1082675"/>
            <a:ext cx="266700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8420-160204092057-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15400" y="3411538"/>
            <a:ext cx="2163763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269875" y="2073275"/>
            <a:ext cx="1833563" cy="3159125"/>
            <a:chOff x="4598670" y="2438399"/>
            <a:chExt cx="1168554" cy="3175576"/>
          </a:xfrm>
        </p:grpSpPr>
        <p:pic>
          <p:nvPicPr>
            <p:cNvPr id="43010" name="图片 3" descr="下载 (2)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98670" y="2438399"/>
              <a:ext cx="1101090" cy="2287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1" name="TextBox 4"/>
            <p:cNvSpPr txBox="1">
              <a:spLocks noChangeArrowheads="1"/>
            </p:cNvSpPr>
            <p:nvPr/>
          </p:nvSpPr>
          <p:spPr bwMode="auto">
            <a:xfrm>
              <a:off x="4602481" y="5029200"/>
              <a:ext cx="11647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消防队员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3012" name="圆角矩形 5"/>
          <p:cNvSpPr>
            <a:spLocks noChangeArrowheads="1"/>
          </p:cNvSpPr>
          <p:nvPr/>
        </p:nvSpPr>
        <p:spPr bwMode="auto">
          <a:xfrm>
            <a:off x="2233613" y="1130300"/>
            <a:ext cx="4708525" cy="399573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1C4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</a:rPr>
              <a:t>    </a:t>
            </a:r>
            <a:r>
              <a:rPr lang="zh-CN" altLang="en-US" sz="2800">
                <a:latin typeface="楷体" panose="02010609060101010101" pitchFamily="49" charset="-122"/>
              </a:rPr>
              <a:t>随着中国城市化进程的加快，城市人口密度越来越大，燃放鞭炮引致大火和人员伤亡事件时有发生，燃放烟花爆竹不仅污染环境，而且容易引起火灾，造成人身和财产等方面的安全问题。</a:t>
            </a:r>
            <a:endParaRPr lang="zh-CN" altLang="en-US" sz="3200">
              <a:latin typeface="楷体" panose="02010609060101010101" pitchFamily="49" charset="-122"/>
            </a:endParaRPr>
          </a:p>
        </p:txBody>
      </p:sp>
      <p:pic>
        <p:nvPicPr>
          <p:cNvPr id="14" name="图片 13" descr="下载 (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2075" y="1019175"/>
            <a:ext cx="3535363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u=443875927,1767204644&amp;fm=26&amp;gp=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6038" y="3733800"/>
            <a:ext cx="3535362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94641974-dcd1-477f-9f28-6d5419e37239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</Words>
  <Application>WPS 演示</Application>
  <PresentationFormat>自定义</PresentationFormat>
  <Paragraphs>58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75</cp:revision>
  <dcterms:created xsi:type="dcterms:W3CDTF">2019-01-28T06:44:00Z</dcterms:created>
  <dcterms:modified xsi:type="dcterms:W3CDTF">2023-10-26T02:51:49Z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A567819645AD496894554B547ED160CF_12</vt:lpwstr>
  </property>
</Properties>
</file>