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04" r:id="rId3"/>
    <p:sldId id="258" r:id="rId4"/>
    <p:sldId id="471" r:id="rId5"/>
    <p:sldId id="449" r:id="rId6"/>
    <p:sldId id="450" r:id="rId7"/>
    <p:sldId id="476" r:id="rId8"/>
    <p:sldId id="454" r:id="rId9"/>
    <p:sldId id="455" r:id="rId10"/>
    <p:sldId id="474" r:id="rId11"/>
    <p:sldId id="340" r:id="rId12"/>
    <p:sldId id="353" r:id="rId13"/>
    <p:sldId id="472" r:id="rId14"/>
    <p:sldId id="341" r:id="rId15"/>
    <p:sldId id="354" r:id="rId16"/>
    <p:sldId id="393" r:id="rId17"/>
    <p:sldId id="324" r:id="rId18"/>
    <p:sldId id="347" r:id="rId19"/>
    <p:sldId id="458" r:id="rId20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8" autoAdjust="0"/>
    <p:restoredTop sz="95809" autoAdjust="0"/>
  </p:normalViewPr>
  <p:slideViewPr>
    <p:cSldViewPr snapToGrid="0" showGuides="1">
      <p:cViewPr varScale="1">
        <p:scale>
          <a:sx n="135" d="100"/>
          <a:sy n="135" d="100"/>
        </p:scale>
        <p:origin x="-96" y="-2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10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7AAF8B5-09BA-4E75-8FEC-5652FB32B9E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5BEFF2A4-93B6-4980-9479-BC8DA92E509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1B231D5-FA57-44A5-997D-FDD05AB522C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2B0B6A49-5338-454B-A3BF-82E7492FECA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&#21705;.mp4" TargetMode="External"/><Relationship Id="rId3" Type="http://schemas.openxmlformats.org/officeDocument/2006/relationships/image" Target="../media/image13.png"/><Relationship Id="rId2" Type="http://schemas.openxmlformats.org/officeDocument/2006/relationships/hyperlink" Target="&#24013;.mp4" TargetMode="Externa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hyperlink" Target="&#24358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98222" y="307618"/>
            <a:ext cx="23447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4626543" y="828792"/>
            <a:ext cx="3345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伯牙鼓琴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970213" y="1670050"/>
            <a:ext cx="3203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知音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矩形 2"/>
          <p:cNvSpPr>
            <a:spLocks noChangeArrowheads="1"/>
          </p:cNvSpPr>
          <p:nvPr/>
        </p:nvSpPr>
        <p:spPr bwMode="auto">
          <a:xfrm>
            <a:off x="655638" y="573088"/>
            <a:ext cx="80613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    不管伯牙弹什么，子期都能听出来，他们之间这种情谊可以用哪个词来形容？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77925" y="2387600"/>
            <a:ext cx="7789863" cy="23510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知音世所稀。</a:t>
            </a:r>
            <a:r>
              <a:rPr lang="en-US" altLang="zh-CN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孟浩然</a:t>
            </a:r>
            <a:endParaRPr lang="en-US" altLang="zh-CN" sz="2800" b="1" ker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海内存知己，天涯若比邻。</a:t>
            </a:r>
            <a:r>
              <a:rPr lang="en-US" altLang="zh-CN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王勃</a:t>
            </a:r>
            <a:endParaRPr lang="en-US" altLang="zh-CN" sz="2800" b="1" ker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高山流水遇知音。</a:t>
            </a:r>
            <a:r>
              <a:rPr lang="en-US" altLang="zh-CN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列子</a:t>
            </a:r>
            <a:r>
              <a:rPr lang="en-US" altLang="zh-CN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汤问</a:t>
            </a:r>
            <a:r>
              <a:rPr lang="en-US" altLang="zh-CN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800" b="1" ker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相识满天下，知心能几人。</a:t>
            </a:r>
            <a:r>
              <a:rPr lang="en-US" altLang="zh-CN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增广贤文</a:t>
            </a:r>
            <a:r>
              <a:rPr lang="en-US" altLang="zh-CN" sz="28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ker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13525" y="1203325"/>
            <a:ext cx="1947863" cy="1724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11"/>
          <p:cNvGrpSpPr/>
          <p:nvPr/>
        </p:nvGrpSpPr>
        <p:grpSpPr>
          <a:xfrm>
            <a:off x="388938" y="858838"/>
            <a:ext cx="1066800" cy="3214687"/>
            <a:chOff x="-6724" y="336201"/>
            <a:chExt cx="1066800" cy="3215378"/>
          </a:xfrm>
        </p:grpSpPr>
        <p:sp>
          <p:nvSpPr>
            <p:cNvPr id="6" name="AutoShape 17"/>
            <p:cNvSpPr>
              <a:spLocks noChangeArrowheads="1"/>
            </p:cNvSpPr>
            <p:nvPr/>
          </p:nvSpPr>
          <p:spPr bwMode="auto">
            <a:xfrm>
              <a:off x="-6724" y="336201"/>
              <a:ext cx="1066800" cy="3215378"/>
            </a:xfrm>
            <a:prstGeom prst="verticalScroll">
              <a:avLst>
                <a:gd name="adj" fmla="val 12500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eaVert"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562" name="WordArt 18"/>
            <p:cNvSpPr>
              <a:spLocks noChangeArrowheads="1" noChangeShapeType="1" noTextEdit="1"/>
            </p:cNvSpPr>
            <p:nvPr/>
          </p:nvSpPr>
          <p:spPr bwMode="auto">
            <a:xfrm rot="5400000">
              <a:off x="-770492" y="1694477"/>
              <a:ext cx="2593465" cy="515967"/>
            </a:xfrm>
            <a:prstGeom prst="rect">
              <a:avLst/>
            </a:prstGeom>
          </p:spPr>
          <p:txBody>
            <a:bodyPr vert="eaVert"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fontAlgn="auto"/>
              <a:r>
                <a:rPr lang="zh-CN" altLang="en-US" sz="3600" b="1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</a:rPr>
                <a:t>学而时习之</a:t>
              </a:r>
              <a:endParaRPr lang="zh-CN" altLang="en-US" sz="3600" b="1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23555" name="Text Box 11"/>
          <p:cNvSpPr txBox="1">
            <a:spLocks noChangeArrowheads="1"/>
          </p:cNvSpPr>
          <p:nvPr/>
        </p:nvSpPr>
        <p:spPr bwMode="auto">
          <a:xfrm>
            <a:off x="1685925" y="608013"/>
            <a:ext cx="7058025" cy="265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>
                <a:solidFill>
                  <a:schemeClr val="bg1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伯牙鼓琴，志在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，锺子期曰：“善哉乎鼓琴，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____________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！”志在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______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，锺子期曰：“善哉乎鼓琴，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______________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！”</a:t>
            </a:r>
            <a:endParaRPr lang="zh-CN" altLang="en-US" sz="32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862138" y="3294063"/>
            <a:ext cx="6704012" cy="12811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</a:rPr>
              <a:t>徐徐清风   皎皎明月   滚滚波涛</a:t>
            </a:r>
            <a:endParaRPr lang="en-US" altLang="zh-CN" sz="3200" b="1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3200" b="1">
                <a:solidFill>
                  <a:srgbClr val="000000"/>
                </a:solidFill>
                <a:latin typeface="宋体" panose="02010600030101010101" pitchFamily="2" charset="-122"/>
              </a:rPr>
              <a:t>淙淙流水   绵绵春雨   萋萋芳草</a:t>
            </a:r>
            <a:endParaRPr lang="zh-CN" altLang="en-US" sz="32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5580063" y="592138"/>
            <a:ext cx="1008062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明月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5372100" y="1238250"/>
            <a:ext cx="26558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皎皎兮若秋月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2698750" y="1874838"/>
            <a:ext cx="1008063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清风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2627313" y="2493963"/>
            <a:ext cx="26574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徐徐兮若春风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组合 13"/>
          <p:cNvGrpSpPr/>
          <p:nvPr/>
        </p:nvGrpSpPr>
        <p:grpSpPr>
          <a:xfrm>
            <a:off x="3235325" y="715963"/>
            <a:ext cx="2701925" cy="1855787"/>
            <a:chOff x="4495151" y="603167"/>
            <a:chExt cx="2796368" cy="1855289"/>
          </a:xfrm>
        </p:grpSpPr>
        <p:pic>
          <p:nvPicPr>
            <p:cNvPr id="3" name="Picture 5" descr="明月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495151" y="603167"/>
              <a:ext cx="2796368" cy="185528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4595" name="矩形 6"/>
            <p:cNvSpPr>
              <a:spLocks noChangeArrowheads="1"/>
            </p:cNvSpPr>
            <p:nvPr/>
          </p:nvSpPr>
          <p:spPr bwMode="auto">
            <a:xfrm>
              <a:off x="4542219" y="1952258"/>
              <a:ext cx="1531486" cy="46166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皎皎明月 </a:t>
              </a:r>
              <a:endParaRPr lang="zh-CN" altLang="en-US" sz="24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24581" name="组合 14"/>
          <p:cNvGrpSpPr/>
          <p:nvPr/>
        </p:nvGrpSpPr>
        <p:grpSpPr>
          <a:xfrm>
            <a:off x="350838" y="2760663"/>
            <a:ext cx="2646362" cy="1878012"/>
            <a:chOff x="4495151" y="2747080"/>
            <a:chExt cx="2646459" cy="1878894"/>
          </a:xfrm>
        </p:grpSpPr>
        <p:pic>
          <p:nvPicPr>
            <p:cNvPr id="8" name="Picture 2" descr="https://timgsa.baidu.com/timg?image&amp;quality=80&amp;size=b9999_10000&amp;sec=1487934411&amp;di=a0b8393cc194f9a3e1750995d3256a8b&amp;imgtype=jpg&amp;er=1&amp;src=http%3A%2F%2Fimg.taopic.com%2Fuploads%2Fallimg%2F120211%2F6351-120211160J017.jp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4495151" y="2747080"/>
              <a:ext cx="2646459" cy="187889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4593" name="矩形 9"/>
            <p:cNvSpPr>
              <a:spLocks noChangeArrowheads="1"/>
            </p:cNvSpPr>
            <p:nvPr/>
          </p:nvSpPr>
          <p:spPr bwMode="auto">
            <a:xfrm>
              <a:off x="4545104" y="4125736"/>
              <a:ext cx="1438837" cy="46166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淙淙流水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24582" name="组合 12"/>
          <p:cNvGrpSpPr/>
          <p:nvPr/>
        </p:nvGrpSpPr>
        <p:grpSpPr>
          <a:xfrm>
            <a:off x="350838" y="720725"/>
            <a:ext cx="2647950" cy="1855788"/>
            <a:chOff x="1594334" y="603167"/>
            <a:chExt cx="2648905" cy="1855289"/>
          </a:xfrm>
        </p:grpSpPr>
        <p:pic>
          <p:nvPicPr>
            <p:cNvPr id="2" name="Picture 5" descr="杨柳2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1594334" y="603167"/>
              <a:ext cx="2648905" cy="185528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4591" name="矩形 10"/>
            <p:cNvSpPr>
              <a:spLocks noChangeArrowheads="1"/>
            </p:cNvSpPr>
            <p:nvPr/>
          </p:nvSpPr>
          <p:spPr bwMode="auto">
            <a:xfrm>
              <a:off x="1640632" y="1961416"/>
              <a:ext cx="1499931" cy="46166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徐徐清风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24583" name="组合 3"/>
          <p:cNvGrpSpPr/>
          <p:nvPr/>
        </p:nvGrpSpPr>
        <p:grpSpPr>
          <a:xfrm>
            <a:off x="6173788" y="715963"/>
            <a:ext cx="2647950" cy="1825625"/>
            <a:chOff x="1594334" y="2640650"/>
            <a:chExt cx="2648905" cy="1985324"/>
          </a:xfrm>
        </p:grpSpPr>
        <p:pic>
          <p:nvPicPr>
            <p:cNvPr id="6" name="Picture 5" descr="海浪4"/>
            <p:cNvPicPr>
              <a:picLocks noChangeAspect="1" noChangeArrowheads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1594334" y="2640650"/>
              <a:ext cx="2648905" cy="198532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4589" name="矩形 11"/>
            <p:cNvSpPr>
              <a:spLocks noChangeArrowheads="1"/>
            </p:cNvSpPr>
            <p:nvPr/>
          </p:nvSpPr>
          <p:spPr bwMode="auto">
            <a:xfrm>
              <a:off x="1640632" y="4125735"/>
              <a:ext cx="1499931" cy="46166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滚滚波涛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5335" y="2744896"/>
            <a:ext cx="2701774" cy="1894525"/>
            <a:chOff x="3235335" y="2744896"/>
            <a:chExt cx="2701774" cy="1894525"/>
          </a:xfrm>
        </p:grpSpPr>
        <p:pic>
          <p:nvPicPr>
            <p:cNvPr id="16" name="Picture 5" descr="雨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235335" y="2744896"/>
              <a:ext cx="2701774" cy="18945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8" name="矩形 17"/>
            <p:cNvSpPr>
              <a:spLocks noChangeArrowheads="1"/>
            </p:cNvSpPr>
            <p:nvPr/>
          </p:nvSpPr>
          <p:spPr bwMode="auto">
            <a:xfrm>
              <a:off x="3278188" y="4138613"/>
              <a:ext cx="1422400" cy="461962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绵绵春雨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75503" y="2740355"/>
            <a:ext cx="2646460" cy="1894525"/>
            <a:chOff x="6175503" y="2740355"/>
            <a:chExt cx="2646460" cy="1894525"/>
          </a:xfrm>
        </p:grpSpPr>
        <p:pic>
          <p:nvPicPr>
            <p:cNvPr id="17" name="Picture 2" descr="https://timgsa.baidu.com/timg?image&amp;quality=80&amp;size=b9999_10000&amp;sec=1487934798&amp;di=c44b632991eed80a94c279f99311a763&amp;imgtype=jpg&amp;er=1&amp;src=http%3A%2F%2Fpic22.nipic.com%2F20120704%2F10236182_125246593116_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175503" y="2740355"/>
              <a:ext cx="2646460" cy="18945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6219825" y="4138613"/>
              <a:ext cx="1422400" cy="461962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>
                  <a:solidFill>
                    <a:schemeClr val="bg1"/>
                  </a:solidFill>
                  <a:latin typeface="宋体" panose="02010600030101010101" pitchFamily="2" charset="-122"/>
                </a:rPr>
                <a:t>萋萋芳草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506413" y="788988"/>
            <a:ext cx="8124825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伯牙和子期多么想像这高山流水一样相依相伴呀，然而不幸的是，子期死了。子期死后，伯牙做了什么？为什么？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06413" y="2792413"/>
            <a:ext cx="8124825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锺子期死，伯牙破琴绝弦，终身不复鼓琴，以为世无足复为鼓琴者。</a:t>
            </a:r>
            <a:endParaRPr lang="en-US" altLang="zh-CN" sz="32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 descr="E:\上课课件\人六语上\人六语状元大课堂\KWT25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304077" y="3567298"/>
            <a:ext cx="1997441" cy="1404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01700" y="1570038"/>
            <a:ext cx="7340600" cy="2781300"/>
            <a:chOff x="1068019" y="1286473"/>
            <a:chExt cx="7339945" cy="2780730"/>
          </a:xfrm>
        </p:grpSpPr>
        <p:sp>
          <p:nvSpPr>
            <p:cNvPr id="2" name="AutoShape 5"/>
            <p:cNvSpPr>
              <a:spLocks noChangeArrowheads="1"/>
            </p:cNvSpPr>
            <p:nvPr/>
          </p:nvSpPr>
          <p:spPr bwMode="auto">
            <a:xfrm>
              <a:off x="1068019" y="1286473"/>
              <a:ext cx="7339945" cy="2780730"/>
            </a:xfrm>
            <a:prstGeom prst="horizontalScroll">
              <a:avLst>
                <a:gd name="adj" fmla="val 125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zh-CN" altLang="zh-CN" sz="3600"/>
            </a:p>
          </p:txBody>
        </p:sp>
        <p:sp>
          <p:nvSpPr>
            <p:cNvPr id="26629" name="Text Box 7"/>
            <p:cNvSpPr txBox="1">
              <a:spLocks noChangeArrowheads="1"/>
            </p:cNvSpPr>
            <p:nvPr/>
          </p:nvSpPr>
          <p:spPr bwMode="auto">
            <a:xfrm>
              <a:off x="1492548" y="1670510"/>
              <a:ext cx="6821295" cy="2012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</a:rPr>
                <a:t>    伯牙“伯牙破琴绝弦，终身不复鼓琴”，有人说这样做不值得。联系课后“资料袋”，说说你的看法。</a:t>
              </a:r>
              <a:endParaRPr lang="zh-CN" altLang="en-US" sz="32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26627" name="WordArt 10"/>
          <p:cNvSpPr>
            <a:spLocks noChangeArrowheads="1" noChangeShapeType="1" noTextEdit="1"/>
          </p:cNvSpPr>
          <p:nvPr/>
        </p:nvSpPr>
        <p:spPr bwMode="auto">
          <a:xfrm>
            <a:off x="2932113" y="596900"/>
            <a:ext cx="3381375" cy="833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b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FF00"/>
                </a:solidFill>
                <a:latin typeface="宋体" panose="02010600030101010101" pitchFamily="2" charset="-122"/>
              </a:rPr>
              <a:t>各抒己见</a:t>
            </a:r>
            <a:endParaRPr lang="zh-CN" altLang="en-US" sz="2400" b="1" kern="10" dirty="0">
              <a:ln w="9525">
                <a:solidFill>
                  <a:srgbClr val="000000"/>
                </a:solidFill>
                <a:round/>
              </a:ln>
              <a:solidFill>
                <a:srgbClr val="00FF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90" y="4114864"/>
            <a:ext cx="1606069" cy="1028635"/>
          </a:xfrm>
          <a:prstGeom prst="rect">
            <a:avLst/>
          </a:prstGeom>
        </p:spPr>
      </p:pic>
      <p:sp>
        <p:nvSpPr>
          <p:cNvPr id="27650" name="矩形 2"/>
          <p:cNvSpPr>
            <a:spLocks noChangeArrowheads="1"/>
          </p:cNvSpPr>
          <p:nvPr/>
        </p:nvSpPr>
        <p:spPr bwMode="auto">
          <a:xfrm>
            <a:off x="863252" y="94119"/>
            <a:ext cx="5341121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在正确的说法后边打“√”。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27651" name="矩形 2"/>
          <p:cNvSpPr>
            <a:spLocks noChangeArrowheads="1"/>
          </p:cNvSpPr>
          <p:nvPr/>
        </p:nvSpPr>
        <p:spPr bwMode="auto">
          <a:xfrm>
            <a:off x="587375" y="904875"/>
            <a:ext cx="833755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600" b="1">
                <a:solidFill>
                  <a:schemeClr val="bg1"/>
                </a:solidFill>
                <a:latin typeface="宋体" panose="02010600030101010101" pitchFamily="2" charset="-122"/>
              </a:rPr>
              <a:t>由于伯牙和锺子期的故事，人们把真正了解自己的人叫作“知音”。                        （    ）</a:t>
            </a:r>
            <a:endParaRPr lang="en-US" altLang="zh-CN" sz="26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600" b="1">
                <a:solidFill>
                  <a:schemeClr val="bg1"/>
                </a:solidFill>
                <a:latin typeface="宋体" panose="02010600030101010101" pitchFamily="2" charset="-122"/>
              </a:rPr>
              <a:t>这个故事中“高山流水”本来是一首曲子，后来演变成一个成语，比喻知音难觅或乐曲高妙。  （    ）</a:t>
            </a:r>
            <a:endParaRPr lang="en-US" altLang="zh-CN" sz="26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en-US" altLang="zh-CN" sz="26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600" b="1">
                <a:solidFill>
                  <a:schemeClr val="bg1"/>
                </a:solidFill>
                <a:latin typeface="宋体" panose="02010600030101010101" pitchFamily="2" charset="-122"/>
              </a:rPr>
              <a:t>伯牙鼓琴</a:t>
            </a:r>
            <a:r>
              <a:rPr lang="en-US" altLang="zh-CN" sz="26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600" b="1">
                <a:solidFill>
                  <a:schemeClr val="bg1"/>
                </a:solidFill>
                <a:latin typeface="宋体" panose="02010600030101010101" pitchFamily="2" charset="-122"/>
              </a:rPr>
              <a:t>选自</a:t>
            </a:r>
            <a:r>
              <a:rPr lang="en-US" altLang="zh-CN" sz="26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600" b="1">
                <a:solidFill>
                  <a:schemeClr val="bg1"/>
                </a:solidFill>
                <a:latin typeface="宋体" panose="02010600030101010101" pitchFamily="2" charset="-122"/>
              </a:rPr>
              <a:t>左传</a:t>
            </a:r>
            <a:r>
              <a:rPr lang="en-US" altLang="zh-CN" sz="26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600" b="1">
                <a:solidFill>
                  <a:schemeClr val="bg1"/>
                </a:solidFill>
                <a:latin typeface="宋体" panose="02010600030101010101" pitchFamily="2" charset="-122"/>
              </a:rPr>
              <a:t>。            （    ）</a:t>
            </a:r>
            <a:endParaRPr lang="en-US" altLang="zh-CN" sz="26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600" b="1">
                <a:solidFill>
                  <a:schemeClr val="bg1"/>
                </a:solidFill>
                <a:latin typeface="宋体" panose="02010600030101010101" pitchFamily="2" charset="-122"/>
              </a:rPr>
              <a:t>“锺子期听之”和“少选之间”中的两个“之”的意思是一样的。                          （    ）</a:t>
            </a:r>
            <a:endParaRPr lang="zh-CN" altLang="en-US" sz="26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797800" y="1368425"/>
            <a:ext cx="6842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797800" y="2392363"/>
            <a:ext cx="6842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zh-CN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6186" y="677332"/>
            <a:ext cx="8328837" cy="405770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54440" y="357480"/>
            <a:ext cx="608812" cy="595423"/>
            <a:chOff x="1729761" y="2216306"/>
            <a:chExt cx="608812" cy="595423"/>
          </a:xfrm>
        </p:grpSpPr>
        <p:sp>
          <p:nvSpPr>
            <p:cNvPr id="14" name="圆角矩形 71"/>
            <p:cNvSpPr/>
            <p:nvPr/>
          </p:nvSpPr>
          <p:spPr bwMode="auto">
            <a:xfrm>
              <a:off x="1729761" y="2216306"/>
              <a:ext cx="608812" cy="595423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5" name="iconfont-1090-826112"/>
            <p:cNvSpPr/>
            <p:nvPr/>
          </p:nvSpPr>
          <p:spPr>
            <a:xfrm>
              <a:off x="1851177" y="2317092"/>
              <a:ext cx="422085" cy="417881"/>
            </a:xfrm>
            <a:custGeom>
              <a:avLst/>
              <a:gdLst>
                <a:gd name="T0" fmla="*/ 9193 w 9831"/>
                <a:gd name="T1" fmla="*/ 6262 h 9732"/>
                <a:gd name="T2" fmla="*/ 9218 w 9831"/>
                <a:gd name="T3" fmla="*/ 4896 h 9732"/>
                <a:gd name="T4" fmla="*/ 7871 w 9831"/>
                <a:gd name="T5" fmla="*/ 4930 h 9732"/>
                <a:gd name="T6" fmla="*/ 9193 w 9831"/>
                <a:gd name="T7" fmla="*/ 6262 h 9732"/>
                <a:gd name="T8" fmla="*/ 9193 w 9831"/>
                <a:gd name="T9" fmla="*/ 6262 h 9732"/>
                <a:gd name="T10" fmla="*/ 7479 w 9831"/>
                <a:gd name="T11" fmla="*/ 5273 h 9732"/>
                <a:gd name="T12" fmla="*/ 7268 w 9831"/>
                <a:gd name="T13" fmla="*/ 5480 h 9732"/>
                <a:gd name="T14" fmla="*/ 5198 w 9831"/>
                <a:gd name="T15" fmla="*/ 7568 h 9732"/>
                <a:gd name="T16" fmla="*/ 4589 w 9831"/>
                <a:gd name="T17" fmla="*/ 9564 h 9732"/>
                <a:gd name="T18" fmla="*/ 6561 w 9831"/>
                <a:gd name="T19" fmla="*/ 8956 h 9732"/>
                <a:gd name="T20" fmla="*/ 8638 w 9831"/>
                <a:gd name="T21" fmla="*/ 6862 h 9732"/>
                <a:gd name="T22" fmla="*/ 8844 w 9831"/>
                <a:gd name="T23" fmla="*/ 6650 h 9732"/>
                <a:gd name="T24" fmla="*/ 7479 w 9831"/>
                <a:gd name="T25" fmla="*/ 5273 h 9732"/>
                <a:gd name="T26" fmla="*/ 7479 w 9831"/>
                <a:gd name="T27" fmla="*/ 5273 h 9732"/>
                <a:gd name="T28" fmla="*/ 5072 w 9831"/>
                <a:gd name="T29" fmla="*/ 7282 h 9732"/>
                <a:gd name="T30" fmla="*/ 5072 w 9831"/>
                <a:gd name="T31" fmla="*/ 2614 h 9732"/>
                <a:gd name="T32" fmla="*/ 7698 w 9831"/>
                <a:gd name="T33" fmla="*/ 1597 h 9732"/>
                <a:gd name="T34" fmla="*/ 7698 w 9831"/>
                <a:gd name="T35" fmla="*/ 4035 h 9732"/>
                <a:gd name="T36" fmla="*/ 7710 w 9831"/>
                <a:gd name="T37" fmla="*/ 4045 h 9732"/>
                <a:gd name="T38" fmla="*/ 8788 w 9831"/>
                <a:gd name="T39" fmla="*/ 3948 h 9732"/>
                <a:gd name="T40" fmla="*/ 8785 w 9831"/>
                <a:gd name="T41" fmla="*/ 0 h 9732"/>
                <a:gd name="T42" fmla="*/ 4395 w 9831"/>
                <a:gd name="T43" fmla="*/ 1466 h 9732"/>
                <a:gd name="T44" fmla="*/ 4 w 9831"/>
                <a:gd name="T45" fmla="*/ 0 h 9732"/>
                <a:gd name="T46" fmla="*/ 0 w 9831"/>
                <a:gd name="T47" fmla="*/ 6933 h 9732"/>
                <a:gd name="T48" fmla="*/ 976 w 9831"/>
                <a:gd name="T49" fmla="*/ 8000 h 9732"/>
                <a:gd name="T50" fmla="*/ 2685 w 9831"/>
                <a:gd name="T51" fmla="*/ 8400 h 9732"/>
                <a:gd name="T52" fmla="*/ 4151 w 9831"/>
                <a:gd name="T53" fmla="*/ 9600 h 9732"/>
                <a:gd name="T54" fmla="*/ 4300 w 9831"/>
                <a:gd name="T55" fmla="*/ 9600 h 9732"/>
                <a:gd name="T56" fmla="*/ 5072 w 9831"/>
                <a:gd name="T57" fmla="*/ 7282 h 9732"/>
                <a:gd name="T58" fmla="*/ 3717 w 9831"/>
                <a:gd name="T59" fmla="*/ 7469 h 9732"/>
                <a:gd name="T60" fmla="*/ 1298 w 9831"/>
                <a:gd name="T61" fmla="*/ 6678 h 9732"/>
                <a:gd name="T62" fmla="*/ 1092 w 9831"/>
                <a:gd name="T63" fmla="*/ 6452 h 9732"/>
                <a:gd name="T64" fmla="*/ 1092 w 9831"/>
                <a:gd name="T65" fmla="*/ 1597 h 9732"/>
                <a:gd name="T66" fmla="*/ 3717 w 9831"/>
                <a:gd name="T67" fmla="*/ 2614 h 9732"/>
                <a:gd name="T68" fmla="*/ 3717 w 9831"/>
                <a:gd name="T69" fmla="*/ 7469 h 9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31" h="9732">
                  <a:moveTo>
                    <a:pt x="9193" y="6262"/>
                  </a:moveTo>
                  <a:cubicBezTo>
                    <a:pt x="9831" y="5496"/>
                    <a:pt x="9616" y="5298"/>
                    <a:pt x="9218" y="4896"/>
                  </a:cubicBezTo>
                  <a:cubicBezTo>
                    <a:pt x="8908" y="4583"/>
                    <a:pt x="8655" y="4310"/>
                    <a:pt x="7871" y="4930"/>
                  </a:cubicBezTo>
                  <a:lnTo>
                    <a:pt x="9193" y="6262"/>
                  </a:lnTo>
                  <a:close/>
                  <a:moveTo>
                    <a:pt x="9193" y="6262"/>
                  </a:moveTo>
                  <a:close/>
                  <a:moveTo>
                    <a:pt x="7479" y="5273"/>
                  </a:moveTo>
                  <a:cubicBezTo>
                    <a:pt x="7412" y="5337"/>
                    <a:pt x="7342" y="5406"/>
                    <a:pt x="7268" y="5480"/>
                  </a:cubicBezTo>
                  <a:cubicBezTo>
                    <a:pt x="7254" y="5494"/>
                    <a:pt x="5198" y="7568"/>
                    <a:pt x="5198" y="7568"/>
                  </a:cubicBezTo>
                  <a:cubicBezTo>
                    <a:pt x="4907" y="7844"/>
                    <a:pt x="4422" y="9395"/>
                    <a:pt x="4589" y="9564"/>
                  </a:cubicBezTo>
                  <a:cubicBezTo>
                    <a:pt x="4756" y="9732"/>
                    <a:pt x="6279" y="9278"/>
                    <a:pt x="6561" y="8956"/>
                  </a:cubicBezTo>
                  <a:cubicBezTo>
                    <a:pt x="6561" y="8956"/>
                    <a:pt x="8622" y="6878"/>
                    <a:pt x="8638" y="6862"/>
                  </a:cubicBezTo>
                  <a:cubicBezTo>
                    <a:pt x="8712" y="6787"/>
                    <a:pt x="8780" y="6717"/>
                    <a:pt x="8844" y="6650"/>
                  </a:cubicBezTo>
                  <a:lnTo>
                    <a:pt x="7479" y="5273"/>
                  </a:lnTo>
                  <a:close/>
                  <a:moveTo>
                    <a:pt x="7479" y="5273"/>
                  </a:moveTo>
                  <a:close/>
                  <a:moveTo>
                    <a:pt x="5072" y="7282"/>
                  </a:moveTo>
                  <a:lnTo>
                    <a:pt x="5072" y="2614"/>
                  </a:lnTo>
                  <a:cubicBezTo>
                    <a:pt x="5540" y="1984"/>
                    <a:pt x="6767" y="1597"/>
                    <a:pt x="7698" y="1597"/>
                  </a:cubicBezTo>
                  <a:lnTo>
                    <a:pt x="7698" y="4035"/>
                  </a:lnTo>
                  <a:lnTo>
                    <a:pt x="7710" y="4045"/>
                  </a:lnTo>
                  <a:cubicBezTo>
                    <a:pt x="7968" y="3919"/>
                    <a:pt x="8337" y="3824"/>
                    <a:pt x="8788" y="3948"/>
                  </a:cubicBezTo>
                  <a:cubicBezTo>
                    <a:pt x="8787" y="2141"/>
                    <a:pt x="8785" y="0"/>
                    <a:pt x="8785" y="0"/>
                  </a:cubicBezTo>
                  <a:cubicBezTo>
                    <a:pt x="8785" y="0"/>
                    <a:pt x="5609" y="141"/>
                    <a:pt x="4395" y="1466"/>
                  </a:cubicBezTo>
                  <a:cubicBezTo>
                    <a:pt x="3181" y="141"/>
                    <a:pt x="4" y="0"/>
                    <a:pt x="4" y="0"/>
                  </a:cubicBezTo>
                  <a:cubicBezTo>
                    <a:pt x="4" y="0"/>
                    <a:pt x="0" y="6413"/>
                    <a:pt x="0" y="6933"/>
                  </a:cubicBezTo>
                  <a:cubicBezTo>
                    <a:pt x="0" y="8049"/>
                    <a:pt x="976" y="8000"/>
                    <a:pt x="976" y="8000"/>
                  </a:cubicBezTo>
                  <a:cubicBezTo>
                    <a:pt x="1953" y="8133"/>
                    <a:pt x="2685" y="8400"/>
                    <a:pt x="2685" y="8400"/>
                  </a:cubicBezTo>
                  <a:cubicBezTo>
                    <a:pt x="2685" y="8400"/>
                    <a:pt x="3895" y="8864"/>
                    <a:pt x="4151" y="9600"/>
                  </a:cubicBezTo>
                  <a:lnTo>
                    <a:pt x="4300" y="9600"/>
                  </a:lnTo>
                  <a:cubicBezTo>
                    <a:pt x="4225" y="9118"/>
                    <a:pt x="4246" y="8225"/>
                    <a:pt x="5072" y="7282"/>
                  </a:cubicBezTo>
                  <a:close/>
                  <a:moveTo>
                    <a:pt x="3717" y="7469"/>
                  </a:moveTo>
                  <a:cubicBezTo>
                    <a:pt x="2767" y="6809"/>
                    <a:pt x="1298" y="6678"/>
                    <a:pt x="1298" y="6678"/>
                  </a:cubicBezTo>
                  <a:cubicBezTo>
                    <a:pt x="1298" y="6678"/>
                    <a:pt x="1092" y="6678"/>
                    <a:pt x="1092" y="6452"/>
                  </a:cubicBezTo>
                  <a:lnTo>
                    <a:pt x="1092" y="1597"/>
                  </a:lnTo>
                  <a:cubicBezTo>
                    <a:pt x="2022" y="1597"/>
                    <a:pt x="3249" y="1984"/>
                    <a:pt x="3717" y="2614"/>
                  </a:cubicBezTo>
                  <a:lnTo>
                    <a:pt x="3717" y="7469"/>
                  </a:lnTo>
                  <a:close/>
                </a:path>
              </a:pathLst>
            </a:custGeom>
            <a:solidFill>
              <a:srgbClr val="354B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Box 1"/>
          <p:cNvSpPr txBox="1">
            <a:spLocks noChangeArrowheads="1"/>
          </p:cNvSpPr>
          <p:nvPr/>
        </p:nvSpPr>
        <p:spPr bwMode="auto">
          <a:xfrm>
            <a:off x="414338" y="1963738"/>
            <a:ext cx="239077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伯牙：弹琴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54300" y="1963738"/>
            <a:ext cx="2281238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志在太山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770188" y="3182938"/>
            <a:ext cx="147002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巍巍乎若太山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左大括号 29"/>
          <p:cNvSpPr/>
          <p:nvPr/>
        </p:nvSpPr>
        <p:spPr>
          <a:xfrm flipH="1">
            <a:off x="7904163" y="2200275"/>
            <a:ext cx="227012" cy="2027238"/>
          </a:xfrm>
          <a:prstGeom prst="leftBrace">
            <a:avLst>
              <a:gd name="adj1" fmla="val 80725"/>
              <a:gd name="adj2" fmla="val 50000"/>
            </a:avLst>
          </a:prstGeom>
          <a:ln w="25400">
            <a:solidFill>
              <a:srgbClr val="FFFF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151813" y="2236788"/>
            <a:ext cx="665162" cy="191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3000" b="1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知音难觅</a:t>
            </a:r>
            <a:endParaRPr lang="zh-CN" altLang="en-US" sz="3000" b="1">
              <a:solidFill>
                <a:srgbClr val="00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8679" name="组合 15"/>
          <p:cNvGrpSpPr/>
          <p:nvPr/>
        </p:nvGrpSpPr>
        <p:grpSpPr>
          <a:xfrm>
            <a:off x="306388" y="193675"/>
            <a:ext cx="2593975" cy="944563"/>
            <a:chOff x="286873" y="205103"/>
            <a:chExt cx="2593611" cy="944602"/>
          </a:xfrm>
        </p:grpSpPr>
        <p:sp>
          <p:nvSpPr>
            <p:cNvPr id="28690" name="文本框 2"/>
            <p:cNvSpPr txBox="1">
              <a:spLocks noChangeArrowheads="1"/>
            </p:cNvSpPr>
            <p:nvPr/>
          </p:nvSpPr>
          <p:spPr bwMode="auto">
            <a:xfrm>
              <a:off x="982205" y="439957"/>
              <a:ext cx="189827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solidFill>
                    <a:srgbClr val="00FF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结构梳理</a:t>
              </a:r>
              <a:endParaRPr lang="zh-CN" altLang="en-US" sz="3200" b="1">
                <a:solidFill>
                  <a:srgbClr val="00FF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28691" name="图片 17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86873" y="205103"/>
              <a:ext cx="864342" cy="94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80" name="TextBox 1"/>
          <p:cNvSpPr txBox="1">
            <a:spLocks noChangeArrowheads="1"/>
          </p:cNvSpPr>
          <p:nvPr/>
        </p:nvSpPr>
        <p:spPr bwMode="auto">
          <a:xfrm>
            <a:off x="3417888" y="1168400"/>
            <a:ext cx="196850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伯牙鼓琴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84150" y="3214688"/>
            <a:ext cx="27463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锺</a:t>
            </a: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子期：听琴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箭头: 下 5"/>
          <p:cNvSpPr/>
          <p:nvPr/>
        </p:nvSpPr>
        <p:spPr>
          <a:xfrm>
            <a:off x="1447800" y="2651125"/>
            <a:ext cx="161925" cy="41751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4457700" y="1963738"/>
            <a:ext cx="2281238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志在流水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6219825" y="1963738"/>
            <a:ext cx="2281238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破琴绝弦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21"/>
          <p:cNvSpPr txBox="1">
            <a:spLocks noChangeArrowheads="1"/>
          </p:cNvSpPr>
          <p:nvPr/>
        </p:nvSpPr>
        <p:spPr bwMode="auto">
          <a:xfrm>
            <a:off x="4576763" y="3182938"/>
            <a:ext cx="147002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汤汤乎若流水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6592888" y="3332163"/>
            <a:ext cx="990600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死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箭头: 下 20"/>
          <p:cNvSpPr/>
          <p:nvPr/>
        </p:nvSpPr>
        <p:spPr>
          <a:xfrm>
            <a:off x="3424238" y="2651125"/>
            <a:ext cx="161925" cy="41751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箭头: 下 22"/>
          <p:cNvSpPr/>
          <p:nvPr/>
        </p:nvSpPr>
        <p:spPr>
          <a:xfrm>
            <a:off x="5224463" y="2651125"/>
            <a:ext cx="161925" cy="41751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箭头: 下 23"/>
          <p:cNvSpPr/>
          <p:nvPr/>
        </p:nvSpPr>
        <p:spPr>
          <a:xfrm flipV="1">
            <a:off x="7007225" y="2651125"/>
            <a:ext cx="161925" cy="41751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4" grpId="0"/>
      <p:bldP spid="22" grpId="0"/>
      <p:bldP spid="30" grpId="0" animBg="1"/>
      <p:bldP spid="31" grpId="0"/>
      <p:bldP spid="15" grpId="0"/>
      <p:bldP spid="6" grpId="0" animBg="1"/>
      <p:bldP spid="17" grpId="0"/>
      <p:bldP spid="18" grpId="0"/>
      <p:bldP spid="19" grpId="0"/>
      <p:bldP spid="20" grpId="0"/>
      <p:bldP spid="21" grpId="0" animBg="1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6"/>
          <p:cNvGrpSpPr/>
          <p:nvPr/>
        </p:nvGrpSpPr>
        <p:grpSpPr>
          <a:xfrm>
            <a:off x="341313" y="69850"/>
            <a:ext cx="2593975" cy="944563"/>
            <a:chOff x="286873" y="205103"/>
            <a:chExt cx="2593611" cy="944602"/>
          </a:xfrm>
        </p:grpSpPr>
        <p:sp>
          <p:nvSpPr>
            <p:cNvPr id="29705" name="文本框 2"/>
            <p:cNvSpPr txBox="1">
              <a:spLocks noChangeArrowheads="1"/>
            </p:cNvSpPr>
            <p:nvPr/>
          </p:nvSpPr>
          <p:spPr bwMode="auto">
            <a:xfrm>
              <a:off x="982205" y="439957"/>
              <a:ext cx="189827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>
                  <a:solidFill>
                    <a:srgbClr val="00FF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拓展阅读</a:t>
              </a:r>
              <a:endParaRPr lang="zh-CN" altLang="en-US" sz="3200" b="1">
                <a:solidFill>
                  <a:srgbClr val="00FF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29706" name="图片 8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86873" y="205103"/>
              <a:ext cx="864342" cy="94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588963" y="819150"/>
            <a:ext cx="7966075" cy="4168775"/>
            <a:chOff x="500108" y="875325"/>
            <a:chExt cx="7968343" cy="4167731"/>
          </a:xfrm>
        </p:grpSpPr>
        <p:sp>
          <p:nvSpPr>
            <p:cNvPr id="29700" name="Text Box 4"/>
            <p:cNvSpPr txBox="1">
              <a:spLocks noChangeArrowheads="1"/>
            </p:cNvSpPr>
            <p:nvPr/>
          </p:nvSpPr>
          <p:spPr bwMode="auto">
            <a:xfrm>
              <a:off x="2051050" y="875325"/>
              <a:ext cx="504190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kumimoji="1" lang="zh-CN" altLang="en-US" sz="3200" b="1">
                  <a:solidFill>
                    <a:srgbClr val="00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俞伯牙写给锺子期的短歌</a:t>
              </a:r>
              <a:endParaRPr kumimoji="1" lang="zh-CN" altLang="en-US" sz="3200" b="1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9701" name="组合 9"/>
            <p:cNvGrpSpPr/>
            <p:nvPr/>
          </p:nvGrpSpPr>
          <p:grpSpPr>
            <a:xfrm>
              <a:off x="500108" y="1505839"/>
              <a:ext cx="7968343" cy="3537217"/>
              <a:chOff x="500108" y="1505839"/>
              <a:chExt cx="7968343" cy="3537217"/>
            </a:xfrm>
          </p:grpSpPr>
          <p:sp>
            <p:nvSpPr>
              <p:cNvPr id="29702" name="Text Box 5"/>
              <p:cNvSpPr txBox="1">
                <a:spLocks noChangeArrowheads="1"/>
              </p:cNvSpPr>
              <p:nvPr/>
            </p:nvSpPr>
            <p:spPr bwMode="auto">
              <a:xfrm>
                <a:off x="692332" y="1593131"/>
                <a:ext cx="7759336" cy="30469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kumimoji="1" lang="zh-CN" altLang="en-US" sz="3200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   忆昔去年春，江边曾会君。今日重来访，不见知音人。但见一抔（</a:t>
                </a:r>
                <a:r>
                  <a:rPr kumimoji="1" lang="en-US" altLang="zh-CN" sz="3200" b="1" dirty="0" err="1">
                    <a:solidFill>
                      <a:schemeClr val="bg1"/>
                    </a:solidFill>
                    <a:latin typeface="宋体" panose="02010600030101010101" pitchFamily="2" charset="-122"/>
                  </a:rPr>
                  <a:t>póu</a:t>
                </a:r>
                <a:r>
                  <a:rPr kumimoji="1" lang="zh-CN" altLang="en-US" sz="3200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）土，惨然伤我心！伤心伤心复伤心，不忍泪珠纷。来欢去何苦，江畔起愁云。此曲终兮不复弹，三尺瑶琴为君死。</a:t>
                </a:r>
                <a:endParaRPr kumimoji="1" lang="zh-CN" altLang="en-US" sz="32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" name="任意多边形: 形状 5"/>
              <p:cNvSpPr/>
              <p:nvPr/>
            </p:nvSpPr>
            <p:spPr>
              <a:xfrm>
                <a:off x="500108" y="1505405"/>
                <a:ext cx="7968343" cy="3193250"/>
              </a:xfrm>
              <a:custGeom>
                <a:avLst/>
                <a:gdLst>
                  <a:gd name="connsiteX0" fmla="*/ 189412 w 7968343"/>
                  <a:gd name="connsiteY0" fmla="*/ 542109 h 3193869"/>
                  <a:gd name="connsiteX1" fmla="*/ 189412 w 7968343"/>
                  <a:gd name="connsiteY1" fmla="*/ 542109 h 3193869"/>
                  <a:gd name="connsiteX2" fmla="*/ 215537 w 7968343"/>
                  <a:gd name="connsiteY2" fmla="*/ 476795 h 3193869"/>
                  <a:gd name="connsiteX3" fmla="*/ 287383 w 7968343"/>
                  <a:gd name="connsiteY3" fmla="*/ 404949 h 3193869"/>
                  <a:gd name="connsiteX4" fmla="*/ 326572 w 7968343"/>
                  <a:gd name="connsiteY4" fmla="*/ 359229 h 3193869"/>
                  <a:gd name="connsiteX5" fmla="*/ 339634 w 7968343"/>
                  <a:gd name="connsiteY5" fmla="*/ 333103 h 3193869"/>
                  <a:gd name="connsiteX6" fmla="*/ 365760 w 7968343"/>
                  <a:gd name="connsiteY6" fmla="*/ 306977 h 3193869"/>
                  <a:gd name="connsiteX7" fmla="*/ 378823 w 7968343"/>
                  <a:gd name="connsiteY7" fmla="*/ 280852 h 3193869"/>
                  <a:gd name="connsiteX8" fmla="*/ 391886 w 7968343"/>
                  <a:gd name="connsiteY8" fmla="*/ 241663 h 3193869"/>
                  <a:gd name="connsiteX9" fmla="*/ 476794 w 7968343"/>
                  <a:gd name="connsiteY9" fmla="*/ 228600 h 3193869"/>
                  <a:gd name="connsiteX10" fmla="*/ 809897 w 7968343"/>
                  <a:gd name="connsiteY10" fmla="*/ 130629 h 3193869"/>
                  <a:gd name="connsiteX11" fmla="*/ 1365069 w 7968343"/>
                  <a:gd name="connsiteY11" fmla="*/ 58783 h 3193869"/>
                  <a:gd name="connsiteX12" fmla="*/ 2129246 w 7968343"/>
                  <a:gd name="connsiteY12" fmla="*/ 58783 h 3193869"/>
                  <a:gd name="connsiteX13" fmla="*/ 3389812 w 7968343"/>
                  <a:gd name="connsiteY13" fmla="*/ 97972 h 3193869"/>
                  <a:gd name="connsiteX14" fmla="*/ 4317274 w 7968343"/>
                  <a:gd name="connsiteY14" fmla="*/ 26126 h 3193869"/>
                  <a:gd name="connsiteX15" fmla="*/ 5094514 w 7968343"/>
                  <a:gd name="connsiteY15" fmla="*/ 39189 h 3193869"/>
                  <a:gd name="connsiteX16" fmla="*/ 5179423 w 7968343"/>
                  <a:gd name="connsiteY16" fmla="*/ 39189 h 3193869"/>
                  <a:gd name="connsiteX17" fmla="*/ 6296297 w 7968343"/>
                  <a:gd name="connsiteY17" fmla="*/ 32657 h 3193869"/>
                  <a:gd name="connsiteX18" fmla="*/ 6387737 w 7968343"/>
                  <a:gd name="connsiteY18" fmla="*/ 26126 h 3193869"/>
                  <a:gd name="connsiteX19" fmla="*/ 6426926 w 7968343"/>
                  <a:gd name="connsiteY19" fmla="*/ 19595 h 3193869"/>
                  <a:gd name="connsiteX20" fmla="*/ 6877594 w 7968343"/>
                  <a:gd name="connsiteY20" fmla="*/ 0 h 3193869"/>
                  <a:gd name="connsiteX21" fmla="*/ 7034349 w 7968343"/>
                  <a:gd name="connsiteY21" fmla="*/ 0 h 3193869"/>
                  <a:gd name="connsiteX22" fmla="*/ 7328263 w 7968343"/>
                  <a:gd name="connsiteY22" fmla="*/ 97972 h 3193869"/>
                  <a:gd name="connsiteX23" fmla="*/ 7393577 w 7968343"/>
                  <a:gd name="connsiteY23" fmla="*/ 130629 h 3193869"/>
                  <a:gd name="connsiteX24" fmla="*/ 7511143 w 7968343"/>
                  <a:gd name="connsiteY24" fmla="*/ 150223 h 3193869"/>
                  <a:gd name="connsiteX25" fmla="*/ 7648303 w 7968343"/>
                  <a:gd name="connsiteY25" fmla="*/ 228600 h 3193869"/>
                  <a:gd name="connsiteX26" fmla="*/ 7694023 w 7968343"/>
                  <a:gd name="connsiteY26" fmla="*/ 261257 h 3193869"/>
                  <a:gd name="connsiteX27" fmla="*/ 7707086 w 7968343"/>
                  <a:gd name="connsiteY27" fmla="*/ 280852 h 3193869"/>
                  <a:gd name="connsiteX28" fmla="*/ 7720149 w 7968343"/>
                  <a:gd name="connsiteY28" fmla="*/ 280852 h 3193869"/>
                  <a:gd name="connsiteX29" fmla="*/ 7811589 w 7968343"/>
                  <a:gd name="connsiteY29" fmla="*/ 444137 h 3193869"/>
                  <a:gd name="connsiteX30" fmla="*/ 7844246 w 7968343"/>
                  <a:gd name="connsiteY30" fmla="*/ 489857 h 3193869"/>
                  <a:gd name="connsiteX31" fmla="*/ 7863840 w 7968343"/>
                  <a:gd name="connsiteY31" fmla="*/ 535577 h 3193869"/>
                  <a:gd name="connsiteX32" fmla="*/ 7870372 w 7968343"/>
                  <a:gd name="connsiteY32" fmla="*/ 555172 h 3193869"/>
                  <a:gd name="connsiteX33" fmla="*/ 7883434 w 7968343"/>
                  <a:gd name="connsiteY33" fmla="*/ 574766 h 3193869"/>
                  <a:gd name="connsiteX34" fmla="*/ 7896497 w 7968343"/>
                  <a:gd name="connsiteY34" fmla="*/ 620486 h 3193869"/>
                  <a:gd name="connsiteX35" fmla="*/ 7903029 w 7968343"/>
                  <a:gd name="connsiteY35" fmla="*/ 646612 h 3193869"/>
                  <a:gd name="connsiteX36" fmla="*/ 7916092 w 7968343"/>
                  <a:gd name="connsiteY36" fmla="*/ 1358537 h 3193869"/>
                  <a:gd name="connsiteX37" fmla="*/ 7929154 w 7968343"/>
                  <a:gd name="connsiteY37" fmla="*/ 1423852 h 3193869"/>
                  <a:gd name="connsiteX38" fmla="*/ 7935686 w 7968343"/>
                  <a:gd name="connsiteY38" fmla="*/ 1449977 h 3193869"/>
                  <a:gd name="connsiteX39" fmla="*/ 7968343 w 7968343"/>
                  <a:gd name="connsiteY39" fmla="*/ 1887583 h 3193869"/>
                  <a:gd name="connsiteX40" fmla="*/ 7935686 w 7968343"/>
                  <a:gd name="connsiteY40" fmla="*/ 2377440 h 3193869"/>
                  <a:gd name="connsiteX41" fmla="*/ 7785463 w 7968343"/>
                  <a:gd name="connsiteY41" fmla="*/ 2651760 h 3193869"/>
                  <a:gd name="connsiteX42" fmla="*/ 6910252 w 7968343"/>
                  <a:gd name="connsiteY42" fmla="*/ 2762795 h 3193869"/>
                  <a:gd name="connsiteX43" fmla="*/ 5950132 w 7968343"/>
                  <a:gd name="connsiteY43" fmla="*/ 2926080 h 3193869"/>
                  <a:gd name="connsiteX44" fmla="*/ 5826034 w 7968343"/>
                  <a:gd name="connsiteY44" fmla="*/ 2945675 h 3193869"/>
                  <a:gd name="connsiteX45" fmla="*/ 4323806 w 7968343"/>
                  <a:gd name="connsiteY45" fmla="*/ 3050177 h 3193869"/>
                  <a:gd name="connsiteX46" fmla="*/ 3729446 w 7968343"/>
                  <a:gd name="connsiteY46" fmla="*/ 3193869 h 3193869"/>
                  <a:gd name="connsiteX47" fmla="*/ 2880360 w 7968343"/>
                  <a:gd name="connsiteY47" fmla="*/ 3135086 h 3193869"/>
                  <a:gd name="connsiteX48" fmla="*/ 2142309 w 7968343"/>
                  <a:gd name="connsiteY48" fmla="*/ 3115492 h 3193869"/>
                  <a:gd name="connsiteX49" fmla="*/ 2070463 w 7968343"/>
                  <a:gd name="connsiteY49" fmla="*/ 3108960 h 3193869"/>
                  <a:gd name="connsiteX50" fmla="*/ 1430383 w 7968343"/>
                  <a:gd name="connsiteY50" fmla="*/ 3095897 h 3193869"/>
                  <a:gd name="connsiteX51" fmla="*/ 738052 w 7968343"/>
                  <a:gd name="connsiteY51" fmla="*/ 3141617 h 3193869"/>
                  <a:gd name="connsiteX52" fmla="*/ 150223 w 7968343"/>
                  <a:gd name="connsiteY52" fmla="*/ 3030583 h 3193869"/>
                  <a:gd name="connsiteX53" fmla="*/ 78377 w 7968343"/>
                  <a:gd name="connsiteY53" fmla="*/ 2547257 h 3193869"/>
                  <a:gd name="connsiteX54" fmla="*/ 0 w 7968343"/>
                  <a:gd name="connsiteY54" fmla="*/ 1985555 h 3193869"/>
                  <a:gd name="connsiteX55" fmla="*/ 78377 w 7968343"/>
                  <a:gd name="connsiteY55" fmla="*/ 1554480 h 3193869"/>
                  <a:gd name="connsiteX56" fmla="*/ 104503 w 7968343"/>
                  <a:gd name="connsiteY56" fmla="*/ 940526 h 3193869"/>
                  <a:gd name="connsiteX57" fmla="*/ 189412 w 7968343"/>
                  <a:gd name="connsiteY57" fmla="*/ 542109 h 3193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7968342" h="3193869">
                    <a:moveTo>
                      <a:pt x="189412" y="542109"/>
                    </a:moveTo>
                    <a:lnTo>
                      <a:pt x="189412" y="542109"/>
                    </a:lnTo>
                    <a:cubicBezTo>
                      <a:pt x="198120" y="520338"/>
                      <a:pt x="201908" y="495876"/>
                      <a:pt x="215537" y="476795"/>
                    </a:cubicBezTo>
                    <a:cubicBezTo>
                      <a:pt x="235223" y="449235"/>
                      <a:pt x="265342" y="430664"/>
                      <a:pt x="287383" y="404949"/>
                    </a:cubicBezTo>
                    <a:cubicBezTo>
                      <a:pt x="300446" y="389709"/>
                      <a:pt x="314766" y="375462"/>
                      <a:pt x="326572" y="359229"/>
                    </a:cubicBezTo>
                    <a:cubicBezTo>
                      <a:pt x="332299" y="351355"/>
                      <a:pt x="333792" y="340892"/>
                      <a:pt x="339634" y="333103"/>
                    </a:cubicBezTo>
                    <a:cubicBezTo>
                      <a:pt x="347023" y="323250"/>
                      <a:pt x="358370" y="316830"/>
                      <a:pt x="365760" y="306977"/>
                    </a:cubicBezTo>
                    <a:cubicBezTo>
                      <a:pt x="371602" y="299188"/>
                      <a:pt x="375207" y="289892"/>
                      <a:pt x="378823" y="280852"/>
                    </a:cubicBezTo>
                    <a:cubicBezTo>
                      <a:pt x="383937" y="268067"/>
                      <a:pt x="380429" y="249301"/>
                      <a:pt x="391886" y="241663"/>
                    </a:cubicBezTo>
                    <a:cubicBezTo>
                      <a:pt x="429595" y="216523"/>
                      <a:pt x="403630" y="228600"/>
                      <a:pt x="476794" y="228600"/>
                    </a:cubicBezTo>
                    <a:lnTo>
                      <a:pt x="809897" y="130629"/>
                    </a:lnTo>
                    <a:lnTo>
                      <a:pt x="1365069" y="58783"/>
                    </a:lnTo>
                    <a:lnTo>
                      <a:pt x="2129246" y="58783"/>
                    </a:lnTo>
                    <a:lnTo>
                      <a:pt x="3389812" y="97972"/>
                    </a:lnTo>
                    <a:lnTo>
                      <a:pt x="4317274" y="26126"/>
                    </a:lnTo>
                    <a:lnTo>
                      <a:pt x="5094514" y="39189"/>
                    </a:lnTo>
                    <a:lnTo>
                      <a:pt x="5179423" y="39189"/>
                    </a:lnTo>
                    <a:lnTo>
                      <a:pt x="6296297" y="32657"/>
                    </a:lnTo>
                    <a:cubicBezTo>
                      <a:pt x="6326777" y="30480"/>
                      <a:pt x="6357366" y="29500"/>
                      <a:pt x="6387737" y="26126"/>
                    </a:cubicBezTo>
                    <a:cubicBezTo>
                      <a:pt x="6456025" y="18539"/>
                      <a:pt x="6386484" y="19595"/>
                      <a:pt x="6426926" y="19595"/>
                    </a:cubicBezTo>
                    <a:lnTo>
                      <a:pt x="6877594" y="0"/>
                    </a:lnTo>
                    <a:lnTo>
                      <a:pt x="7034349" y="0"/>
                    </a:lnTo>
                    <a:lnTo>
                      <a:pt x="7328263" y="97972"/>
                    </a:lnTo>
                    <a:cubicBezTo>
                      <a:pt x="7350034" y="108858"/>
                      <a:pt x="7370701" y="122311"/>
                      <a:pt x="7393577" y="130629"/>
                    </a:cubicBezTo>
                    <a:cubicBezTo>
                      <a:pt x="7456173" y="153391"/>
                      <a:pt x="7458827" y="150223"/>
                      <a:pt x="7511143" y="150223"/>
                    </a:cubicBezTo>
                    <a:lnTo>
                      <a:pt x="7648303" y="228600"/>
                    </a:lnTo>
                    <a:cubicBezTo>
                      <a:pt x="7663543" y="239486"/>
                      <a:pt x="7680025" y="248814"/>
                      <a:pt x="7694023" y="261257"/>
                    </a:cubicBezTo>
                    <a:cubicBezTo>
                      <a:pt x="7699890" y="266472"/>
                      <a:pt x="7700806" y="276142"/>
                      <a:pt x="7707086" y="280852"/>
                    </a:cubicBezTo>
                    <a:cubicBezTo>
                      <a:pt x="7710569" y="283465"/>
                      <a:pt x="7715795" y="280852"/>
                      <a:pt x="7720149" y="280852"/>
                    </a:cubicBezTo>
                    <a:lnTo>
                      <a:pt x="7811589" y="444137"/>
                    </a:lnTo>
                    <a:cubicBezTo>
                      <a:pt x="7822475" y="459377"/>
                      <a:pt x="7834954" y="473596"/>
                      <a:pt x="7844246" y="489857"/>
                    </a:cubicBezTo>
                    <a:cubicBezTo>
                      <a:pt x="7852472" y="504253"/>
                      <a:pt x="7857682" y="520182"/>
                      <a:pt x="7863840" y="535577"/>
                    </a:cubicBezTo>
                    <a:cubicBezTo>
                      <a:pt x="7866397" y="541970"/>
                      <a:pt x="7867293" y="549014"/>
                      <a:pt x="7870372" y="555172"/>
                    </a:cubicBezTo>
                    <a:cubicBezTo>
                      <a:pt x="7873882" y="562193"/>
                      <a:pt x="7879924" y="567745"/>
                      <a:pt x="7883434" y="574766"/>
                    </a:cubicBezTo>
                    <a:cubicBezTo>
                      <a:pt x="7888657" y="585213"/>
                      <a:pt x="7893704" y="610711"/>
                      <a:pt x="7896497" y="620486"/>
                    </a:cubicBezTo>
                    <a:cubicBezTo>
                      <a:pt x="7903718" y="645758"/>
                      <a:pt x="7903029" y="632053"/>
                      <a:pt x="7903029" y="646612"/>
                    </a:cubicBezTo>
                    <a:lnTo>
                      <a:pt x="7916092" y="1358537"/>
                    </a:lnTo>
                    <a:cubicBezTo>
                      <a:pt x="7920446" y="1380309"/>
                      <a:pt x="7924162" y="1402218"/>
                      <a:pt x="7929154" y="1423852"/>
                    </a:cubicBezTo>
                    <a:cubicBezTo>
                      <a:pt x="7936374" y="1455141"/>
                      <a:pt x="7935686" y="1433516"/>
                      <a:pt x="7935686" y="1449977"/>
                    </a:cubicBezTo>
                    <a:lnTo>
                      <a:pt x="7968343" y="1887583"/>
                    </a:lnTo>
                    <a:lnTo>
                      <a:pt x="7935686" y="2377440"/>
                    </a:lnTo>
                    <a:lnTo>
                      <a:pt x="7785463" y="2651760"/>
                    </a:lnTo>
                    <a:lnTo>
                      <a:pt x="6910252" y="2762795"/>
                    </a:lnTo>
                    <a:lnTo>
                      <a:pt x="5950132" y="2926080"/>
                    </a:lnTo>
                    <a:cubicBezTo>
                      <a:pt x="5866049" y="2951306"/>
                      <a:pt x="5907547" y="2945675"/>
                      <a:pt x="5826034" y="2945675"/>
                    </a:cubicBezTo>
                    <a:lnTo>
                      <a:pt x="4323806" y="3050177"/>
                    </a:lnTo>
                    <a:lnTo>
                      <a:pt x="3729446" y="3193869"/>
                    </a:lnTo>
                    <a:lnTo>
                      <a:pt x="2880360" y="3135086"/>
                    </a:lnTo>
                    <a:lnTo>
                      <a:pt x="2142309" y="3115492"/>
                    </a:lnTo>
                    <a:lnTo>
                      <a:pt x="2070463" y="3108960"/>
                    </a:lnTo>
                    <a:lnTo>
                      <a:pt x="1430383" y="3095897"/>
                    </a:lnTo>
                    <a:lnTo>
                      <a:pt x="738052" y="3141617"/>
                    </a:lnTo>
                    <a:lnTo>
                      <a:pt x="150223" y="3030583"/>
                    </a:lnTo>
                    <a:lnTo>
                      <a:pt x="78377" y="2547257"/>
                    </a:lnTo>
                    <a:lnTo>
                      <a:pt x="0" y="1985555"/>
                    </a:lnTo>
                    <a:lnTo>
                      <a:pt x="78377" y="1554480"/>
                    </a:lnTo>
                    <a:lnTo>
                      <a:pt x="104503" y="940526"/>
                    </a:lnTo>
                    <a:lnTo>
                      <a:pt x="189412" y="542109"/>
                    </a:lnTo>
                    <a:close/>
                  </a:path>
                </a:pathLst>
              </a:custGeom>
              <a:noFill/>
              <a:ln cap="rnd">
                <a:solidFill>
                  <a:srgbClr val="FFFF00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6774992" y="3924994"/>
                <a:ext cx="1574617" cy="1118062"/>
              </a:xfrm>
              <a:prstGeom prst="ellipse">
                <a:avLst/>
              </a:prstGeom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69530" y="1595918"/>
            <a:ext cx="2531689" cy="2045326"/>
          </a:xfrm>
          <a:prstGeom prst="roundRect">
            <a:avLst/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723" name="矩形 2"/>
          <p:cNvSpPr>
            <a:spLocks noChangeArrowheads="1"/>
          </p:cNvSpPr>
          <p:nvPr/>
        </p:nvSpPr>
        <p:spPr bwMode="auto">
          <a:xfrm>
            <a:off x="3681413" y="1758950"/>
            <a:ext cx="5043487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听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高山流水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乐曲，试着背诵课文。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655638" y="1060450"/>
            <a:ext cx="7832725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同学们，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喜欢音乐吗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我们先来欣赏几段音乐，注意，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你听到的声音想象成一幅幅画面，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然后</a:t>
            </a:r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说一说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听到音乐，我仿佛看到了</a:t>
            </a:r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27163" y="381000"/>
            <a:ext cx="3649662" cy="4505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圆角矩形 1"/>
          <p:cNvSpPr/>
          <p:nvPr/>
        </p:nvSpPr>
        <p:spPr>
          <a:xfrm>
            <a:off x="3138488" y="479425"/>
            <a:ext cx="179387" cy="1793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438525" y="277813"/>
            <a:ext cx="622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弹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5" name="文本框 5"/>
          <p:cNvSpPr txBox="1">
            <a:spLocks noChangeArrowheads="1"/>
          </p:cNvSpPr>
          <p:nvPr/>
        </p:nvSpPr>
        <p:spPr bwMode="auto">
          <a:xfrm>
            <a:off x="5135563" y="1285875"/>
            <a:ext cx="37322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200"/>
              </a:spcBef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学习文言文的方法：</a:t>
            </a:r>
            <a:endParaRPr lang="en-US" altLang="zh-CN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54150" y="3613150"/>
            <a:ext cx="6169025" cy="1247775"/>
            <a:chOff x="1706055" y="4024695"/>
            <a:chExt cx="6170495" cy="1246612"/>
          </a:xfrm>
        </p:grpSpPr>
        <p:sp>
          <p:nvSpPr>
            <p:cNvPr id="7" name="矩形 6"/>
            <p:cNvSpPr/>
            <p:nvPr/>
          </p:nvSpPr>
          <p:spPr>
            <a:xfrm>
              <a:off x="1706055" y="4024695"/>
              <a:ext cx="3590193" cy="124661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8" name="直接箭头连接符 7"/>
            <p:cNvCxnSpPr>
              <a:stCxn id="7" idx="3"/>
            </p:cNvCxnSpPr>
            <p:nvPr/>
          </p:nvCxnSpPr>
          <p:spPr>
            <a:xfrm>
              <a:off x="5296248" y="4648001"/>
              <a:ext cx="68913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73" name="文本框 6"/>
            <p:cNvSpPr txBox="1">
              <a:spLocks noChangeArrowheads="1"/>
            </p:cNvSpPr>
            <p:nvPr/>
          </p:nvSpPr>
          <p:spPr bwMode="auto">
            <a:xfrm>
              <a:off x="5986151" y="4370982"/>
              <a:ext cx="1890399" cy="554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b="1">
                  <a:solidFill>
                    <a:srgbClr val="00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看注释</a:t>
              </a:r>
              <a:endParaRPr lang="zh-CN" altLang="en-US" sz="3000" b="1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454150" y="1690688"/>
            <a:ext cx="6169025" cy="1858962"/>
            <a:chOff x="1706054" y="2594535"/>
            <a:chExt cx="6170496" cy="1860233"/>
          </a:xfrm>
        </p:grpSpPr>
        <p:sp>
          <p:nvSpPr>
            <p:cNvPr id="11" name="矩形 10"/>
            <p:cNvSpPr/>
            <p:nvPr/>
          </p:nvSpPr>
          <p:spPr>
            <a:xfrm>
              <a:off x="1706054" y="2594535"/>
              <a:ext cx="3590194" cy="1860233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2" name="直接箭头连接符 11"/>
            <p:cNvCxnSpPr>
              <a:stCxn id="11" idx="3"/>
            </p:cNvCxnSpPr>
            <p:nvPr/>
          </p:nvCxnSpPr>
          <p:spPr>
            <a:xfrm>
              <a:off x="5296248" y="3525446"/>
              <a:ext cx="749479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70" name="文本框 9"/>
            <p:cNvSpPr txBox="1">
              <a:spLocks noChangeArrowheads="1"/>
            </p:cNvSpPr>
            <p:nvPr/>
          </p:nvSpPr>
          <p:spPr bwMode="auto">
            <a:xfrm>
              <a:off x="5986151" y="3261085"/>
              <a:ext cx="1890399" cy="554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b="1">
                  <a:solidFill>
                    <a:srgbClr val="00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看插图</a:t>
              </a:r>
              <a:endParaRPr lang="zh-CN" altLang="en-US" sz="3000" b="1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536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1001713" y="1247775"/>
            <a:ext cx="7334250" cy="1785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spcBef>
                <a:spcPts val="1200"/>
              </a:spcBef>
              <a:defRPr/>
            </a:pP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自读提示：</a:t>
            </a:r>
            <a:endParaRPr lang="en-US" altLang="zh-CN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朗读课文，读准字音，读出节奏。</a:t>
            </a:r>
            <a:endParaRPr lang="en-US" altLang="zh-CN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借助注释和插图说说课文讲了什么。</a:t>
            </a:r>
            <a:endParaRPr lang="en-US" altLang="zh-CN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7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11488" y="3135313"/>
            <a:ext cx="3127375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8" name="组合 6"/>
          <p:cNvGrpSpPr/>
          <p:nvPr/>
        </p:nvGrpSpPr>
        <p:grpSpPr>
          <a:xfrm>
            <a:off x="306388" y="193675"/>
            <a:ext cx="2593975" cy="944563"/>
            <a:chOff x="286873" y="205103"/>
            <a:chExt cx="2593611" cy="944602"/>
          </a:xfrm>
        </p:grpSpPr>
        <p:sp>
          <p:nvSpPr>
            <p:cNvPr id="16389" name="文本框 2"/>
            <p:cNvSpPr txBox="1">
              <a:spLocks noChangeArrowheads="1"/>
            </p:cNvSpPr>
            <p:nvPr/>
          </p:nvSpPr>
          <p:spPr bwMode="auto">
            <a:xfrm>
              <a:off x="982205" y="439957"/>
              <a:ext cx="189827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3200" b="1" dirty="0">
                  <a:solidFill>
                    <a:srgbClr val="00FFFF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课文解读</a:t>
              </a:r>
              <a:endParaRPr lang="zh-CN" altLang="en-US" sz="3200" b="1" dirty="0">
                <a:solidFill>
                  <a:srgbClr val="00FF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16390" name="图片 5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86873" y="205103"/>
              <a:ext cx="864342" cy="94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493713" y="822325"/>
            <a:ext cx="8340725" cy="1681163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方鼓琴而志在太山，锺子期曰：</a:t>
            </a:r>
            <a:r>
              <a:rPr lang="en-US" altLang="zh-CN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善哉乎鼓琴，巍巍乎若太山。</a:t>
            </a:r>
            <a:r>
              <a:rPr lang="en-US" altLang="zh-CN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少选之间而志在流水，锺子期又曰：</a:t>
            </a:r>
            <a:r>
              <a:rPr lang="en-US" altLang="zh-CN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善哉乎鼓琴，汤汤乎若流水。</a:t>
            </a:r>
            <a:r>
              <a:rPr lang="en-US" altLang="zh-CN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3000" b="1" kern="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083175" y="1936750"/>
            <a:ext cx="5889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汤</a:t>
            </a:r>
            <a:endParaRPr lang="zh-CN" altLang="en-US" sz="3000" b="1">
              <a:solidFill>
                <a:srgbClr val="00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60938" y="1724025"/>
            <a:ext cx="833437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000" b="1" err="1">
                <a:solidFill>
                  <a:srgbClr val="FFFF00"/>
                </a:solidFill>
                <a:latin typeface="+mn-ea"/>
              </a:rPr>
              <a:t>shānɡ</a:t>
            </a:r>
            <a:endParaRPr lang="zh-CN" altLang="en-US" sz="2000" b="1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999288" y="842963"/>
            <a:ext cx="95091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善哉</a:t>
            </a:r>
            <a:endParaRPr lang="zh-CN" altLang="en-US" sz="3000" b="1">
              <a:solidFill>
                <a:srgbClr val="00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02438" y="569913"/>
            <a:ext cx="1223962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000" b="1" err="1">
                <a:solidFill>
                  <a:srgbClr val="FFFF00"/>
                </a:solidFill>
                <a:latin typeface="+mn-ea"/>
              </a:rPr>
              <a:t>shàn zāi</a:t>
            </a:r>
            <a:endParaRPr lang="zh-CN" altLang="en-US" sz="2000" b="1">
              <a:solidFill>
                <a:srgbClr val="FFFF00"/>
              </a:solidFill>
              <a:latin typeface="+mn-ea"/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5502275" y="374650"/>
            <a:ext cx="1198563" cy="455613"/>
          </a:xfrm>
          <a:prstGeom prst="borderCallout1">
            <a:avLst>
              <a:gd name="adj1" fmla="val 101994"/>
              <a:gd name="adj2" fmla="val 79899"/>
              <a:gd name="adj3" fmla="val 152427"/>
              <a:gd name="adj4" fmla="val 134955"/>
            </a:avLst>
          </a:prstGeom>
          <a:solidFill>
            <a:srgbClr val="FFCC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zh-CN" altLang="en-US" sz="2400" b="1">
                <a:solidFill>
                  <a:srgbClr val="3333FF"/>
                </a:solidFill>
                <a:latin typeface="+mn-ea"/>
              </a:rPr>
              <a:t>好啊。</a:t>
            </a:r>
            <a:endParaRPr lang="zh-CN" altLang="en-US" sz="2400" b="1">
              <a:solidFill>
                <a:srgbClr val="3333FF"/>
              </a:solidFill>
              <a:latin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314325" y="2665413"/>
            <a:ext cx="2525713" cy="1595437"/>
          </a:xfrm>
          <a:prstGeom prst="borderCallout1">
            <a:avLst>
              <a:gd name="adj1" fmla="val -957"/>
              <a:gd name="adj2" fmla="val 40345"/>
              <a:gd name="adj3" fmla="val -45499"/>
              <a:gd name="adj4" fmla="val 65077"/>
            </a:avLst>
          </a:prstGeom>
          <a:solidFill>
            <a:srgbClr val="FFCC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>
                <a:solidFill>
                  <a:srgbClr val="3333FF"/>
                </a:solidFill>
                <a:latin typeface="+mn-ea"/>
              </a:rPr>
              <a:t>像大山一样高峻。巍巍，高大的样子。若，像。</a:t>
            </a:r>
            <a:endParaRPr lang="zh-CN" altLang="en-US" sz="2400" b="1">
              <a:solidFill>
                <a:srgbClr val="3333FF"/>
              </a:solidFill>
              <a:latin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308100" y="1924050"/>
            <a:ext cx="243046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138738" y="2478088"/>
            <a:ext cx="24304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线形标注 1 11"/>
          <p:cNvSpPr/>
          <p:nvPr/>
        </p:nvSpPr>
        <p:spPr>
          <a:xfrm>
            <a:off x="6454775" y="2687638"/>
            <a:ext cx="2525713" cy="1512887"/>
          </a:xfrm>
          <a:prstGeom prst="borderCallout1">
            <a:avLst>
              <a:gd name="adj1" fmla="val 14490"/>
              <a:gd name="adj2" fmla="val 776"/>
              <a:gd name="adj3" fmla="val -1981"/>
              <a:gd name="adj4" fmla="val -22218"/>
            </a:avLst>
          </a:prstGeom>
          <a:solidFill>
            <a:srgbClr val="FFCC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zh-CN" altLang="en-US" sz="2400" b="1">
                <a:solidFill>
                  <a:srgbClr val="3333FF"/>
                </a:solidFill>
                <a:latin typeface="+mn-ea"/>
              </a:rPr>
              <a:t>像流水一样浩荡。汤汤，水流大而急的样子。</a:t>
            </a:r>
            <a:endParaRPr lang="zh-CN" altLang="en-US" sz="2400" b="1">
              <a:solidFill>
                <a:srgbClr val="3333FF"/>
              </a:solidFill>
              <a:latin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1646238" y="904875"/>
            <a:ext cx="144462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2460625" y="904875"/>
            <a:ext cx="144463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8167688" y="904875"/>
            <a:ext cx="144462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2417763" y="1470025"/>
            <a:ext cx="144462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5875338" y="1470025"/>
            <a:ext cx="144462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965575" y="2000250"/>
            <a:ext cx="144463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6256338" y="2000250"/>
            <a:ext cx="144462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15" y="4060442"/>
            <a:ext cx="1463673" cy="108305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96186" y="677332"/>
            <a:ext cx="8328837" cy="405770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34" name="矩形 2"/>
          <p:cNvSpPr>
            <a:spLocks noChangeArrowheads="1"/>
          </p:cNvSpPr>
          <p:nvPr/>
        </p:nvSpPr>
        <p:spPr bwMode="auto">
          <a:xfrm>
            <a:off x="615857" y="741357"/>
            <a:ext cx="80660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根据语境，看拼音写字词。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8436" name="矩形 4"/>
          <p:cNvSpPr>
            <a:spLocks noChangeArrowheads="1"/>
          </p:cNvSpPr>
          <p:nvPr/>
        </p:nvSpPr>
        <p:spPr bwMode="auto">
          <a:xfrm>
            <a:off x="581726" y="1408732"/>
            <a:ext cx="8066088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他登上</a:t>
            </a:r>
            <a:r>
              <a:rPr lang="en-US" altLang="zh-CN" sz="3200" b="1" dirty="0" err="1">
                <a:solidFill>
                  <a:schemeClr val="bg1"/>
                </a:solidFill>
                <a:latin typeface="宋体" panose="02010600030101010101" pitchFamily="2" charset="-122"/>
              </a:rPr>
              <a:t>wēi</a:t>
            </a:r>
            <a:r>
              <a:rPr lang="en-US" altLang="zh-CN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é</a:t>
            </a: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（    ）的光明顶，眺望远方，不禁感叹道：“壮</a:t>
            </a:r>
            <a:r>
              <a:rPr lang="en-US" altLang="zh-CN" sz="3200" b="1" dirty="0" err="1">
                <a:solidFill>
                  <a:schemeClr val="bg1"/>
                </a:solidFill>
                <a:latin typeface="宋体" panose="02010600030101010101" pitchFamily="2" charset="-122"/>
              </a:rPr>
              <a:t>zāi</a:t>
            </a: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（   ），我大美黄山！”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037714" y="1408732"/>
            <a:ext cx="14224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巍峨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180839" y="2050082"/>
            <a:ext cx="84296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哉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845064" y="3030589"/>
            <a:ext cx="33004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注意右下的“口”</a:t>
            </a:r>
            <a:endParaRPr lang="zh-CN" altLang="en-US" sz="2800" b="1">
              <a:solidFill>
                <a:srgbClr val="00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832461" y="3027631"/>
            <a:ext cx="2132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山字头稍宽</a:t>
            </a:r>
            <a:endParaRPr lang="zh-CN" altLang="en-US" sz="2800" b="1">
              <a:solidFill>
                <a:srgbClr val="00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54440" y="357480"/>
            <a:ext cx="608812" cy="595423"/>
            <a:chOff x="1729761" y="2216306"/>
            <a:chExt cx="608812" cy="595423"/>
          </a:xfrm>
        </p:grpSpPr>
        <p:sp>
          <p:nvSpPr>
            <p:cNvPr id="17" name="圆角矩形 71"/>
            <p:cNvSpPr/>
            <p:nvPr/>
          </p:nvSpPr>
          <p:spPr bwMode="auto">
            <a:xfrm>
              <a:off x="1729761" y="2216306"/>
              <a:ext cx="608812" cy="595423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8" name="iconfont-1090-826112"/>
            <p:cNvSpPr/>
            <p:nvPr/>
          </p:nvSpPr>
          <p:spPr>
            <a:xfrm>
              <a:off x="1851177" y="2317092"/>
              <a:ext cx="422085" cy="417881"/>
            </a:xfrm>
            <a:custGeom>
              <a:avLst/>
              <a:gdLst>
                <a:gd name="T0" fmla="*/ 9193 w 9831"/>
                <a:gd name="T1" fmla="*/ 6262 h 9732"/>
                <a:gd name="T2" fmla="*/ 9218 w 9831"/>
                <a:gd name="T3" fmla="*/ 4896 h 9732"/>
                <a:gd name="T4" fmla="*/ 7871 w 9831"/>
                <a:gd name="T5" fmla="*/ 4930 h 9732"/>
                <a:gd name="T6" fmla="*/ 9193 w 9831"/>
                <a:gd name="T7" fmla="*/ 6262 h 9732"/>
                <a:gd name="T8" fmla="*/ 9193 w 9831"/>
                <a:gd name="T9" fmla="*/ 6262 h 9732"/>
                <a:gd name="T10" fmla="*/ 7479 w 9831"/>
                <a:gd name="T11" fmla="*/ 5273 h 9732"/>
                <a:gd name="T12" fmla="*/ 7268 w 9831"/>
                <a:gd name="T13" fmla="*/ 5480 h 9732"/>
                <a:gd name="T14" fmla="*/ 5198 w 9831"/>
                <a:gd name="T15" fmla="*/ 7568 h 9732"/>
                <a:gd name="T16" fmla="*/ 4589 w 9831"/>
                <a:gd name="T17" fmla="*/ 9564 h 9732"/>
                <a:gd name="T18" fmla="*/ 6561 w 9831"/>
                <a:gd name="T19" fmla="*/ 8956 h 9732"/>
                <a:gd name="T20" fmla="*/ 8638 w 9831"/>
                <a:gd name="T21" fmla="*/ 6862 h 9732"/>
                <a:gd name="T22" fmla="*/ 8844 w 9831"/>
                <a:gd name="T23" fmla="*/ 6650 h 9732"/>
                <a:gd name="T24" fmla="*/ 7479 w 9831"/>
                <a:gd name="T25" fmla="*/ 5273 h 9732"/>
                <a:gd name="T26" fmla="*/ 7479 w 9831"/>
                <a:gd name="T27" fmla="*/ 5273 h 9732"/>
                <a:gd name="T28" fmla="*/ 5072 w 9831"/>
                <a:gd name="T29" fmla="*/ 7282 h 9732"/>
                <a:gd name="T30" fmla="*/ 5072 w 9831"/>
                <a:gd name="T31" fmla="*/ 2614 h 9732"/>
                <a:gd name="T32" fmla="*/ 7698 w 9831"/>
                <a:gd name="T33" fmla="*/ 1597 h 9732"/>
                <a:gd name="T34" fmla="*/ 7698 w 9831"/>
                <a:gd name="T35" fmla="*/ 4035 h 9732"/>
                <a:gd name="T36" fmla="*/ 7710 w 9831"/>
                <a:gd name="T37" fmla="*/ 4045 h 9732"/>
                <a:gd name="T38" fmla="*/ 8788 w 9831"/>
                <a:gd name="T39" fmla="*/ 3948 h 9732"/>
                <a:gd name="T40" fmla="*/ 8785 w 9831"/>
                <a:gd name="T41" fmla="*/ 0 h 9732"/>
                <a:gd name="T42" fmla="*/ 4395 w 9831"/>
                <a:gd name="T43" fmla="*/ 1466 h 9732"/>
                <a:gd name="T44" fmla="*/ 4 w 9831"/>
                <a:gd name="T45" fmla="*/ 0 h 9732"/>
                <a:gd name="T46" fmla="*/ 0 w 9831"/>
                <a:gd name="T47" fmla="*/ 6933 h 9732"/>
                <a:gd name="T48" fmla="*/ 976 w 9831"/>
                <a:gd name="T49" fmla="*/ 8000 h 9732"/>
                <a:gd name="T50" fmla="*/ 2685 w 9831"/>
                <a:gd name="T51" fmla="*/ 8400 h 9732"/>
                <a:gd name="T52" fmla="*/ 4151 w 9831"/>
                <a:gd name="T53" fmla="*/ 9600 h 9732"/>
                <a:gd name="T54" fmla="*/ 4300 w 9831"/>
                <a:gd name="T55" fmla="*/ 9600 h 9732"/>
                <a:gd name="T56" fmla="*/ 5072 w 9831"/>
                <a:gd name="T57" fmla="*/ 7282 h 9732"/>
                <a:gd name="T58" fmla="*/ 3717 w 9831"/>
                <a:gd name="T59" fmla="*/ 7469 h 9732"/>
                <a:gd name="T60" fmla="*/ 1298 w 9831"/>
                <a:gd name="T61" fmla="*/ 6678 h 9732"/>
                <a:gd name="T62" fmla="*/ 1092 w 9831"/>
                <a:gd name="T63" fmla="*/ 6452 h 9732"/>
                <a:gd name="T64" fmla="*/ 1092 w 9831"/>
                <a:gd name="T65" fmla="*/ 1597 h 9732"/>
                <a:gd name="T66" fmla="*/ 3717 w 9831"/>
                <a:gd name="T67" fmla="*/ 2614 h 9732"/>
                <a:gd name="T68" fmla="*/ 3717 w 9831"/>
                <a:gd name="T69" fmla="*/ 7469 h 9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31" h="9732">
                  <a:moveTo>
                    <a:pt x="9193" y="6262"/>
                  </a:moveTo>
                  <a:cubicBezTo>
                    <a:pt x="9831" y="5496"/>
                    <a:pt x="9616" y="5298"/>
                    <a:pt x="9218" y="4896"/>
                  </a:cubicBezTo>
                  <a:cubicBezTo>
                    <a:pt x="8908" y="4583"/>
                    <a:pt x="8655" y="4310"/>
                    <a:pt x="7871" y="4930"/>
                  </a:cubicBezTo>
                  <a:lnTo>
                    <a:pt x="9193" y="6262"/>
                  </a:lnTo>
                  <a:close/>
                  <a:moveTo>
                    <a:pt x="9193" y="6262"/>
                  </a:moveTo>
                  <a:close/>
                  <a:moveTo>
                    <a:pt x="7479" y="5273"/>
                  </a:moveTo>
                  <a:cubicBezTo>
                    <a:pt x="7412" y="5337"/>
                    <a:pt x="7342" y="5406"/>
                    <a:pt x="7268" y="5480"/>
                  </a:cubicBezTo>
                  <a:cubicBezTo>
                    <a:pt x="7254" y="5494"/>
                    <a:pt x="5198" y="7568"/>
                    <a:pt x="5198" y="7568"/>
                  </a:cubicBezTo>
                  <a:cubicBezTo>
                    <a:pt x="4907" y="7844"/>
                    <a:pt x="4422" y="9395"/>
                    <a:pt x="4589" y="9564"/>
                  </a:cubicBezTo>
                  <a:cubicBezTo>
                    <a:pt x="4756" y="9732"/>
                    <a:pt x="6279" y="9278"/>
                    <a:pt x="6561" y="8956"/>
                  </a:cubicBezTo>
                  <a:cubicBezTo>
                    <a:pt x="6561" y="8956"/>
                    <a:pt x="8622" y="6878"/>
                    <a:pt x="8638" y="6862"/>
                  </a:cubicBezTo>
                  <a:cubicBezTo>
                    <a:pt x="8712" y="6787"/>
                    <a:pt x="8780" y="6717"/>
                    <a:pt x="8844" y="6650"/>
                  </a:cubicBezTo>
                  <a:lnTo>
                    <a:pt x="7479" y="5273"/>
                  </a:lnTo>
                  <a:close/>
                  <a:moveTo>
                    <a:pt x="7479" y="5273"/>
                  </a:moveTo>
                  <a:close/>
                  <a:moveTo>
                    <a:pt x="5072" y="7282"/>
                  </a:moveTo>
                  <a:lnTo>
                    <a:pt x="5072" y="2614"/>
                  </a:lnTo>
                  <a:cubicBezTo>
                    <a:pt x="5540" y="1984"/>
                    <a:pt x="6767" y="1597"/>
                    <a:pt x="7698" y="1597"/>
                  </a:cubicBezTo>
                  <a:lnTo>
                    <a:pt x="7698" y="4035"/>
                  </a:lnTo>
                  <a:lnTo>
                    <a:pt x="7710" y="4045"/>
                  </a:lnTo>
                  <a:cubicBezTo>
                    <a:pt x="7968" y="3919"/>
                    <a:pt x="8337" y="3824"/>
                    <a:pt x="8788" y="3948"/>
                  </a:cubicBezTo>
                  <a:cubicBezTo>
                    <a:pt x="8787" y="2141"/>
                    <a:pt x="8785" y="0"/>
                    <a:pt x="8785" y="0"/>
                  </a:cubicBezTo>
                  <a:cubicBezTo>
                    <a:pt x="8785" y="0"/>
                    <a:pt x="5609" y="141"/>
                    <a:pt x="4395" y="1466"/>
                  </a:cubicBezTo>
                  <a:cubicBezTo>
                    <a:pt x="3181" y="141"/>
                    <a:pt x="4" y="0"/>
                    <a:pt x="4" y="0"/>
                  </a:cubicBezTo>
                  <a:cubicBezTo>
                    <a:pt x="4" y="0"/>
                    <a:pt x="0" y="6413"/>
                    <a:pt x="0" y="6933"/>
                  </a:cubicBezTo>
                  <a:cubicBezTo>
                    <a:pt x="0" y="8049"/>
                    <a:pt x="976" y="8000"/>
                    <a:pt x="976" y="8000"/>
                  </a:cubicBezTo>
                  <a:cubicBezTo>
                    <a:pt x="1953" y="8133"/>
                    <a:pt x="2685" y="8400"/>
                    <a:pt x="2685" y="8400"/>
                  </a:cubicBezTo>
                  <a:cubicBezTo>
                    <a:pt x="2685" y="8400"/>
                    <a:pt x="3895" y="8864"/>
                    <a:pt x="4151" y="9600"/>
                  </a:cubicBezTo>
                  <a:lnTo>
                    <a:pt x="4300" y="9600"/>
                  </a:lnTo>
                  <a:cubicBezTo>
                    <a:pt x="4225" y="9118"/>
                    <a:pt x="4246" y="8225"/>
                    <a:pt x="5072" y="7282"/>
                  </a:cubicBezTo>
                  <a:close/>
                  <a:moveTo>
                    <a:pt x="3717" y="7469"/>
                  </a:moveTo>
                  <a:cubicBezTo>
                    <a:pt x="2767" y="6809"/>
                    <a:pt x="1298" y="6678"/>
                    <a:pt x="1298" y="6678"/>
                  </a:cubicBezTo>
                  <a:cubicBezTo>
                    <a:pt x="1298" y="6678"/>
                    <a:pt x="1092" y="6678"/>
                    <a:pt x="1092" y="6452"/>
                  </a:cubicBezTo>
                  <a:lnTo>
                    <a:pt x="1092" y="1597"/>
                  </a:lnTo>
                  <a:cubicBezTo>
                    <a:pt x="2022" y="1597"/>
                    <a:pt x="3249" y="1984"/>
                    <a:pt x="3717" y="2614"/>
                  </a:cubicBezTo>
                  <a:lnTo>
                    <a:pt x="3717" y="7469"/>
                  </a:lnTo>
                  <a:close/>
                </a:path>
              </a:pathLst>
            </a:custGeom>
            <a:solidFill>
              <a:srgbClr val="354B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050" name="Picture 2" descr="D:\个人桌面\图片6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408866" y="3606332"/>
            <a:ext cx="1420813" cy="1420812"/>
          </a:xfrm>
          <a:prstGeom prst="rect">
            <a:avLst/>
          </a:prstGeom>
          <a:noFill/>
        </p:spPr>
      </p:pic>
      <p:pic>
        <p:nvPicPr>
          <p:cNvPr id="2051" name="Picture 3" descr="D:\个人桌面\图片7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000762" y="3616314"/>
            <a:ext cx="1420813" cy="1425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473075" y="1111250"/>
            <a:ext cx="8340725" cy="112712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3000" b="1" ker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锺子期死，伯牙破琴绝弦，终身不复鼓琴，以为世无足复为鼓琴者。</a:t>
            </a:r>
            <a:endParaRPr lang="zh-CN" altLang="en-US" sz="3000" b="1" ker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3030538" y="530225"/>
            <a:ext cx="3235325" cy="515938"/>
          </a:xfrm>
          <a:prstGeom prst="borderCallout1">
            <a:avLst>
              <a:gd name="adj1" fmla="val 100536"/>
              <a:gd name="adj2" fmla="val 53404"/>
              <a:gd name="adj3" fmla="val 136056"/>
              <a:gd name="adj4" fmla="val 50500"/>
            </a:avLst>
          </a:prstGeom>
          <a:solidFill>
            <a:srgbClr val="FFCC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>
                <a:solidFill>
                  <a:srgbClr val="3333FF"/>
                </a:solidFill>
                <a:latin typeface="+mn-ea"/>
              </a:rPr>
              <a:t>把琴摔破，把弦弄断。</a:t>
            </a:r>
            <a:endParaRPr lang="zh-CN" altLang="en-US" sz="2400" b="1">
              <a:solidFill>
                <a:srgbClr val="3333FF"/>
              </a:solidFill>
              <a:latin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957638" y="1641475"/>
            <a:ext cx="159543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47700" y="2206625"/>
            <a:ext cx="3830638" cy="1746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线形标注 1 10"/>
          <p:cNvSpPr/>
          <p:nvPr/>
        </p:nvSpPr>
        <p:spPr>
          <a:xfrm>
            <a:off x="863600" y="2575719"/>
            <a:ext cx="4114800" cy="920750"/>
          </a:xfrm>
          <a:prstGeom prst="borderCallout1">
            <a:avLst>
              <a:gd name="adj1" fmla="val -980"/>
              <a:gd name="adj2" fmla="val 34718"/>
              <a:gd name="adj3" fmla="val -32087"/>
              <a:gd name="adj4" fmla="val 34711"/>
            </a:avLst>
          </a:prstGeom>
          <a:solidFill>
            <a:srgbClr val="FFCC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b="1">
                <a:solidFill>
                  <a:srgbClr val="3333FF"/>
                </a:solidFill>
                <a:latin typeface="+mn-ea"/>
              </a:rPr>
              <a:t>认为世上再也没有值得他为之弹琴的人了。足，值得。</a:t>
            </a:r>
            <a:endParaRPr lang="zh-CN" altLang="en-US" sz="2400" b="1">
              <a:solidFill>
                <a:srgbClr val="3333FF"/>
              </a:solidFill>
              <a:latin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2441575" y="1198563"/>
            <a:ext cx="144463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3884613" y="1198563"/>
            <a:ext cx="144462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6621463" y="1198563"/>
            <a:ext cx="144462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2054225" y="1736725"/>
            <a:ext cx="144463" cy="46990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D:\个人桌面\图片8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360896" y="2967232"/>
            <a:ext cx="1566863" cy="15668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5"/>
          <p:cNvSpPr txBox="1">
            <a:spLocks noChangeArrowheads="1"/>
          </p:cNvSpPr>
          <p:nvPr/>
        </p:nvSpPr>
        <p:spPr bwMode="auto">
          <a:xfrm>
            <a:off x="319088" y="501650"/>
            <a:ext cx="8186737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再读课文，借助注释和插图说说课文讲了什么。</a:t>
            </a:r>
            <a:endParaRPr lang="en-US" altLang="zh-CN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19088" y="1247775"/>
            <a:ext cx="8699500" cy="3457575"/>
            <a:chOff x="572769" y="1401084"/>
            <a:chExt cx="8698683" cy="3459300"/>
          </a:xfrm>
        </p:grpSpPr>
        <p:sp>
          <p:nvSpPr>
            <p:cNvPr id="20484" name="对话气泡: 圆角矩形 3"/>
            <p:cNvSpPr>
              <a:spLocks noChangeArrowheads="1"/>
            </p:cNvSpPr>
            <p:nvPr/>
          </p:nvSpPr>
          <p:spPr bwMode="auto">
            <a:xfrm>
              <a:off x="572769" y="1401084"/>
              <a:ext cx="7863379" cy="3459300"/>
            </a:xfrm>
            <a:prstGeom prst="wedgeRoundRectCallout">
              <a:avLst>
                <a:gd name="adj1" fmla="val 52815"/>
                <a:gd name="adj2" fmla="val 7329"/>
                <a:gd name="adj3" fmla="val 16667"/>
              </a:avLst>
            </a:prstGeom>
            <a:solidFill>
              <a:srgbClr val="93A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伯牙弹琴，锺子期听他弹琴。伯牙想着高山时弹琴，锺子期说：“弹得好呀，就像那巍峨的高山。”一会儿伯牙又想到流水，锺子期说：“弹得好呀，就像那浩浩汤汤的流水。”锺子期死后，伯牙摔琴断弦，终生不再弹琴，他认为世上再也没有值得他为之弹琴的人了。</a:t>
              </a:r>
              <a:endPara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0485" name="图片 2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7998436" y="2811200"/>
              <a:ext cx="1273016" cy="1699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504825" y="1627188"/>
            <a:ext cx="8340725" cy="1679575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方鼓琴而志在太山，锺子期曰：</a:t>
            </a:r>
            <a:r>
              <a:rPr lang="en-US" altLang="zh-CN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善哉乎鼓琴，巍巍乎若太山。</a:t>
            </a:r>
            <a:r>
              <a:rPr lang="en-US" altLang="zh-CN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少选之间而志在流水，锺子期又曰：</a:t>
            </a:r>
            <a:r>
              <a:rPr lang="en-US" altLang="zh-CN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善哉乎鼓琴，汤汤乎若流水。</a:t>
            </a:r>
            <a:r>
              <a:rPr lang="en-US" altLang="zh-CN" sz="3000" b="1" kern="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3000" b="1" kern="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92200" y="3375025"/>
            <a:ext cx="2249488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395663" y="3754438"/>
            <a:ext cx="14224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若太山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818063" y="3375025"/>
            <a:ext cx="2233612" cy="1490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107238" y="3754438"/>
            <a:ext cx="1422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若流水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2" name="TextBox 8"/>
          <p:cNvSpPr txBox="1">
            <a:spLocks noChangeArrowheads="1"/>
          </p:cNvSpPr>
          <p:nvPr/>
        </p:nvSpPr>
        <p:spPr bwMode="auto">
          <a:xfrm>
            <a:off x="449263" y="495300"/>
            <a:ext cx="8567737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  自由朗读课文，找出描写伯牙鼓琴和锺子期听琴的语句读一读，说说你仿佛看到了什么画面。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1449</Words>
  <Application>WPS 演示</Application>
  <PresentationFormat>全屏显示(16:9)</PresentationFormat>
  <Paragraphs>149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黑体</vt:lpstr>
      <vt:lpstr>Calibri</vt:lpstr>
      <vt:lpstr>微软雅黑</vt:lpstr>
      <vt:lpstr>楷体</vt:lpstr>
      <vt:lpstr>字魂59号-创粗黑</vt:lpstr>
      <vt:lpstr>Arial</vt:lpstr>
      <vt:lpstr>Arial Unicode MS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2022-05-18T10:27:00Z</cp:lastPrinted>
  <dcterms:created xsi:type="dcterms:W3CDTF">2022-05-18T10:27:00Z</dcterms:created>
  <dcterms:modified xsi:type="dcterms:W3CDTF">2023-10-26T02:53:46Z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6D01BA42F4FA45D8A113B88B8AE9951F_12</vt:lpwstr>
  </property>
  <property fmtid="{D5CDD505-2E9C-101B-9397-08002B2CF9AE}" pid="3" name="KSOProductBuildVer">
    <vt:lpwstr>2052-12.1.0.15712</vt:lpwstr>
  </property>
</Properties>
</file>