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89" r:id="rId6"/>
    <p:sldId id="258" r:id="rId7"/>
    <p:sldId id="290" r:id="rId8"/>
    <p:sldId id="260" r:id="rId9"/>
    <p:sldId id="317" r:id="rId10"/>
    <p:sldId id="319" r:id="rId11"/>
    <p:sldId id="320" r:id="rId12"/>
    <p:sldId id="264" r:id="rId13"/>
    <p:sldId id="279" r:id="rId14"/>
    <p:sldId id="295" r:id="rId15"/>
    <p:sldId id="296" r:id="rId16"/>
    <p:sldId id="321" r:id="rId17"/>
    <p:sldId id="271" r:id="rId18"/>
    <p:sldId id="322" r:id="rId19"/>
    <p:sldId id="299" r:id="rId20"/>
    <p:sldId id="323" r:id="rId21"/>
    <p:sldId id="340" r:id="rId22"/>
    <p:sldId id="275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rosoft Office 用户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356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32647-7BD6-4D0F-A5C6-E91F4429B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05B1E-E410-48E6-A479-AB67DDCA1E4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38953" y="650578"/>
            <a:ext cx="4348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统编教材六年级上册第七单元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-1" y="1657720"/>
            <a:ext cx="12186831" cy="186165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8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23 </a:t>
            </a:r>
            <a:r>
              <a: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月光曲</a:t>
            </a:r>
            <a:endParaRPr lang="zh-CN" altLang="en-US" sz="8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19667" y="855458"/>
            <a:ext cx="7577666" cy="677333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盲姑娘为什么这么激动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None/>
            </a:pPr>
            <a:endParaRPr lang="zh-CN" altLang="en-US" sz="3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9455" y="1964055"/>
            <a:ext cx="7606665" cy="67754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盲姑娘为什么知道弹琴的是贝多芬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None/>
            </a:pPr>
            <a:endParaRPr lang="zh-CN" altLang="en-US" sz="3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1634" y="2989075"/>
            <a:ext cx="7103534" cy="677333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endParaRPr lang="en-US" altLang="zh-CN" sz="36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6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zh-CN" sz="36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贝多芬为什么没有回答</a:t>
            </a:r>
            <a:r>
              <a:rPr lang="zh-CN" altLang="en-US" sz="36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6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None/>
            </a:pPr>
            <a:endParaRPr lang="en-US" altLang="zh-CN" sz="36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058" y="3983697"/>
            <a:ext cx="7103534" cy="677333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3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zh-CN" sz="3600">
                <a:latin typeface="黑体" panose="02010609060101010101" pitchFamily="49" charset="-122"/>
                <a:ea typeface="黑体" panose="02010609060101010101" pitchFamily="49" charset="-122"/>
              </a:rPr>
              <a:t>贝多芬为什么要再弹一曲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None/>
            </a:pPr>
            <a:endParaRPr lang="zh-CN" altLang="en-US" sz="36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8320" y="921385"/>
            <a:ext cx="11384280" cy="48698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altLang="zh-CN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    </a:t>
            </a:r>
            <a:r>
              <a:rPr lang="en-US" altLang="zh-CN" sz="40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 </a:t>
            </a:r>
            <a:r>
              <a:rPr lang="zh-CN" altLang="zh-CN" sz="40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盲姑娘听得入了神，一曲完了，她激动地说：“弹得多纯熟啊！感情多深啊！您，您就是贝多芬先生吧？”</a:t>
            </a:r>
            <a:endParaRPr lang="en-US" altLang="zh-CN" sz="4000" kern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ahoma" panose="020B060403050404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40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    </a:t>
            </a:r>
            <a:r>
              <a:rPr lang="zh-CN" altLang="zh-CN" sz="40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贝多芬没有回答。他问盲姑娘：“您爱听吗？我再为您弹一首吧</a:t>
            </a:r>
            <a:r>
              <a:rPr lang="zh-CN" altLang="en-US" sz="40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。</a:t>
            </a:r>
            <a:r>
              <a:rPr lang="en-US" altLang="zh-CN" sz="4000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”</a:t>
            </a:r>
            <a:endParaRPr lang="en-US" altLang="zh-CN" sz="4000" kern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033780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贝多芬决定为盲姑娘再弹一曲。这时候一阵风把蜡烛吹灭了，月光照进窗子，茅屋里的一切仿佛披上了一层银纱。贝多芬望了望站在身旁的兄妹俩，有所触动，想用音乐来抒发自己的情感。这时候贝多芬的心里究竟在想什么呢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请拿出作业纸，联系上文展开联想，把贝多芬内心的想法写下来。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25650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en-US" altLang="zh-CN" sz="3600" b="1" dirty="0"/>
              <a:t>     “</a:t>
            </a:r>
            <a:r>
              <a:rPr lang="zh-CN" altLang="en-US" sz="3600" b="1" dirty="0"/>
              <a:t>我为什么要作曲？因为我有很多想法要释放出来。</a:t>
            </a:r>
            <a:r>
              <a:rPr lang="en-US" altLang="zh-CN" sz="3600" b="1" dirty="0"/>
              <a:t>”</a:t>
            </a:r>
            <a:r>
              <a:rPr lang="zh-CN" altLang="en-US" sz="3600" b="1" dirty="0"/>
              <a:t>最终贝多芬用《月光曲》，用音乐释放了自己的情感。</a:t>
            </a:r>
            <a:endParaRPr lang="zh-CN" altLang="en-US" sz="3600" b="1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内容占位符 7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44805" y="365125"/>
            <a:ext cx="7197725" cy="5751195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633730" y="2022475"/>
            <a:ext cx="6682740" cy="41910"/>
          </a:xfrm>
          <a:prstGeom prst="line">
            <a:avLst/>
          </a:prstGeom>
          <a:ln w="31750" cmpd="sng">
            <a:solidFill>
              <a:srgbClr val="0612B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425450" y="2266950"/>
            <a:ext cx="6828155" cy="4445"/>
          </a:xfrm>
          <a:prstGeom prst="line">
            <a:avLst/>
          </a:prstGeom>
          <a:ln w="31750" cmpd="sng">
            <a:solidFill>
              <a:srgbClr val="0612B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05155" y="2493645"/>
            <a:ext cx="6818630" cy="24130"/>
          </a:xfrm>
          <a:prstGeom prst="line">
            <a:avLst/>
          </a:prstGeom>
          <a:ln w="31750" cmpd="sng">
            <a:solidFill>
              <a:srgbClr val="0612B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34670" y="2944495"/>
            <a:ext cx="6818630" cy="24130"/>
          </a:xfrm>
          <a:prstGeom prst="line">
            <a:avLst/>
          </a:prstGeom>
          <a:ln w="31750" cmpd="sng">
            <a:solidFill>
              <a:srgbClr val="0612B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5155" y="2721610"/>
            <a:ext cx="6818630" cy="24130"/>
          </a:xfrm>
          <a:prstGeom prst="line">
            <a:avLst/>
          </a:prstGeom>
          <a:ln w="31750" cmpd="sng">
            <a:solidFill>
              <a:srgbClr val="0612B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5450" y="3188335"/>
            <a:ext cx="2452370" cy="1270"/>
          </a:xfrm>
          <a:prstGeom prst="line">
            <a:avLst/>
          </a:prstGeom>
          <a:ln w="31750" cmpd="sng">
            <a:solidFill>
              <a:srgbClr val="0612B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4971415" y="1814195"/>
            <a:ext cx="2452370" cy="1270"/>
          </a:xfrm>
          <a:prstGeom prst="line">
            <a:avLst/>
          </a:prstGeom>
          <a:ln w="31750" cmpd="sng">
            <a:solidFill>
              <a:srgbClr val="0612B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内容占位符 2"/>
          <p:cNvSpPr>
            <a:spLocks noGrp="1"/>
          </p:cNvSpPr>
          <p:nvPr/>
        </p:nvSpPr>
        <p:spPr>
          <a:xfrm>
            <a:off x="7487284" y="90805"/>
            <a:ext cx="4704715" cy="66014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5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457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月亮正从水天相接的地方升起来。微波粼粼的海面上，霎时间洒满了银光。月亮越升越高，穿过一缕一缕轻纱似的微云。忽然，海面上刮起了大风，卷起了巨浪。被月光照得雪亮的浪花，一个连一个朝着岸边涌过来</a:t>
            </a:r>
            <a:r>
              <a:rPr lang="en-US" altLang="zh-CN" sz="457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……</a:t>
            </a:r>
            <a:r>
              <a:rPr lang="zh-CN" altLang="en-US" sz="457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皮鞋匠看看妹妹，月光正照在她那恬静的脸上，照着她睁得大大的眼睛。她仿佛也看到了，看到了她从来没有看到过的景象</a:t>
            </a:r>
            <a:r>
              <a:rPr lang="en-US" altLang="zh-CN" sz="457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——</a:t>
            </a:r>
            <a:r>
              <a:rPr lang="zh-CN" altLang="en-US" sz="457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月光照耀下的波涛汹涌的大海。</a:t>
            </a:r>
            <a:endParaRPr lang="zh-CN" altLang="en-US" sz="457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56733" y="1697955"/>
            <a:ext cx="9770534" cy="677333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轻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响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轻盈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悦耳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美妙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动听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抒情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安静</a:t>
            </a:r>
            <a:endParaRPr lang="zh-CN" altLang="en-US" sz="3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33" y="2654430"/>
            <a:ext cx="9770534" cy="677333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激昂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清新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古风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热情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淳朴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悲愤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奋</a:t>
            </a:r>
            <a:r>
              <a:rPr lang="zh-CN" altLang="en-US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</a:t>
            </a:r>
            <a:endParaRPr lang="zh-CN" altLang="en-US" sz="3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6733" y="3610905"/>
            <a:ext cx="9770534" cy="677333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狂放不羁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缠绵悱恻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曲调雄壮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zh-CN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如泣如诉</a:t>
            </a:r>
            <a:endParaRPr lang="zh-CN" altLang="en-US" sz="3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6085" y="123825"/>
            <a:ext cx="10515600" cy="6096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zh-CN" altLang="en-US" sz="3600" dirty="0"/>
              <a:t>你能想到哪些直接描写声音、乐曲的词语？</a:t>
            </a:r>
            <a:endParaRPr lang="zh-CN" alt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内容占位符 7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1455" y="259715"/>
            <a:ext cx="6543040" cy="581215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12090" y="1452245"/>
            <a:ext cx="6568440" cy="9899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780530" y="508635"/>
            <a:ext cx="2097405" cy="688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zh-CN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月亮升起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0800" y="539750"/>
            <a:ext cx="1991995" cy="626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微波粼粼  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92595" y="1414780"/>
            <a:ext cx="2085340" cy="626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zh-CN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月亮</a:t>
            </a:r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升高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40800" y="1414780"/>
            <a:ext cx="2085340" cy="626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风卷巨浪  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92595" y="2258060"/>
            <a:ext cx="2052320" cy="6369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zh-CN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月亮</a:t>
            </a:r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照耀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73820" y="2258060"/>
            <a:ext cx="2052320" cy="6369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波涛汹涌  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932795" y="508635"/>
            <a:ext cx="1273175" cy="58229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zh-CN" altLang="en-US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柔和</a:t>
            </a:r>
            <a:endParaRPr lang="zh-CN" altLang="en-US" sz="3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932795" y="1414780"/>
            <a:ext cx="1262380" cy="59245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zh-CN" altLang="en-US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有力</a:t>
            </a:r>
            <a:endParaRPr lang="zh-CN" altLang="en-US" sz="3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943590" y="2258060"/>
            <a:ext cx="1262380" cy="57213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zh-CN" altLang="en-US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高昂</a:t>
            </a:r>
            <a:endParaRPr lang="zh-CN" altLang="en-US" sz="3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3600"/>
              <a:t>     </a:t>
            </a:r>
            <a:r>
              <a:rPr lang="zh-CN" altLang="en-US" sz="3600"/>
              <a:t>这段联想描写的是动态的画面，像电影一样。如果把它分成三个阶段，你会怎么分？</a:t>
            </a:r>
            <a:endParaRPr lang="zh-CN" altLang="en-US" sz="360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8420" y="818515"/>
            <a:ext cx="9199880" cy="52203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91795" y="960120"/>
            <a:ext cx="8533130" cy="18903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430385" y="960120"/>
            <a:ext cx="2788285" cy="138366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9013"/>
              <a:gd name="adj6" fmla="val -32407"/>
            </a:avLst>
          </a:prstGeom>
          <a:solidFill>
            <a:schemeClr val="bg1">
              <a:alpha val="45000"/>
            </a:schemeClr>
          </a:solidFill>
          <a:ln w="12700"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sym typeface="+mn-ea"/>
              </a:rPr>
              <a:t>       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有感情地朗读这段话，读出画面的变化。</a:t>
            </a:r>
            <a:endParaRPr lang="zh-CN" altLang="en-US" sz="2800" b="1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54505" y="1123315"/>
            <a:ext cx="6715760" cy="5835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听音乐，尝试用联想的方式写一写。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13373" y="1522730"/>
            <a:ext cx="8355753" cy="10837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传说  盲姑娘  蜡烛  琴键  清幽</a:t>
            </a:r>
            <a:endParaRPr lang="zh-CN" altLang="en-US" sz="40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02467" y="2910840"/>
            <a:ext cx="6587066" cy="677333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zh-CN" altLang="en-US" sz="3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清幽</a:t>
            </a:r>
            <a:r>
              <a:rPr lang="en-US" altLang="zh-CN" sz="3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风景秀丽而幽静</a:t>
            </a:r>
            <a:endParaRPr lang="zh-CN" altLang="en-US" sz="36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84175" y="1560984"/>
            <a:ext cx="10454292" cy="2968684"/>
          </a:xfrm>
          <a:prstGeom prst="rect">
            <a:avLst/>
          </a:prstGeom>
          <a:solidFill>
            <a:schemeClr val="bg1">
              <a:alpha val="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zh-CN" altLang="en-US" sz="3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这首曲目的名字叫</a:t>
            </a:r>
            <a:r>
              <a:rPr lang="en-US" altLang="zh-CN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故乡的原风景</a:t>
            </a:r>
            <a:r>
              <a:rPr lang="en-US" altLang="zh-CN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，是日本陶笛大师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宗次郎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 代表作。透过清新悠扬的陶笛乐音，阐述他对于自然万物与山川土地的感怀。</a:t>
            </a:r>
            <a:endParaRPr lang="zh-CN" altLang="zh-CN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103100" y="115951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18123" y="1945640"/>
            <a:ext cx="8355753" cy="10837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传说  盲姑娘  蜡烛  琴键  清幽</a:t>
            </a:r>
            <a:endParaRPr lang="zh-CN" altLang="en-US" sz="40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18335" y="3491230"/>
            <a:ext cx="8238490" cy="112458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这个传说究竟讲了一件什么事呢？请你从刚才听写的五个词语中选择几个串起来说一说。</a:t>
            </a:r>
            <a:endParaRPr lang="zh-CN" altLang="en-US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10084" y="634999"/>
            <a:ext cx="10771832" cy="5452534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一个秋天的夜晚，贝多芬演出后，来到莱茵河边散步，被茅屋传来的琴声所吸引。贝多芬走进去，听见了一对兄妹的对话，看到了按动琴键的是一个盲姑娘，他被盲姑娘对音乐的热爱而感动。他为兄妹弹奏了一首自己的曲子，随后又即兴创作出了一首曲子，就是后人所传唱的</a:t>
            </a:r>
            <a:r>
              <a:rPr lang="en-US" altLang="zh-CN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月光曲</a:t>
            </a:r>
            <a:r>
              <a:rPr lang="en-US" altLang="zh-CN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 </a:t>
            </a:r>
            <a:endParaRPr lang="zh-CN" altLang="en-US" sz="36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04385" y="266700"/>
            <a:ext cx="4822190" cy="64636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2245" y="266700"/>
            <a:ext cx="4422140" cy="646430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23810" y="3783965"/>
            <a:ext cx="4279900" cy="2324735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8415"/>
              <a:gd name="adj6" fmla="val -29376"/>
            </a:avLst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altLang="zh-CN" sz="27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究竟是什么打动了音乐家贝多芬的心，让他创作出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了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《月光曲》呢？请默读课文，到字里行间去寻找答案。</a:t>
            </a:r>
            <a:endParaRPr lang="zh-CN" altLang="en-US" sz="27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48690" y="373380"/>
            <a:ext cx="5486400" cy="6484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840855" y="747395"/>
            <a:ext cx="4876165" cy="38049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“这首曲子多难弹啊！我只听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别人</a:t>
            </a:r>
            <a:r>
              <a:rPr lang="zh-CN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弹过几遍，总是记不住该怎样弹。要是能听一听贝多芬是怎样弹的，那有多好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哇</a:t>
            </a:r>
            <a:r>
              <a:rPr lang="zh-CN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！”</a:t>
            </a:r>
            <a:endParaRPr lang="zh-CN" altLang="zh-CN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508125" y="3657600"/>
            <a:ext cx="4591685" cy="1270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1392555" y="3892550"/>
            <a:ext cx="4039235" cy="2476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54330" y="393700"/>
            <a:ext cx="5734685" cy="64643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491605" y="958215"/>
            <a:ext cx="5501005" cy="36258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  <a:sym typeface="+mn-ea"/>
              </a:rPr>
              <a:t>    </a:t>
            </a:r>
            <a:r>
              <a:rPr lang="zh-CN" altLang="zh-CN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  <a:sym typeface="+mn-ea"/>
              </a:rPr>
              <a:t>一个男的说：“是啊，可是音乐会的入场券太贵了，咱们又太穷。”姑娘说：“哥哥，你别难过，我不过随便说说罢了。”</a:t>
            </a:r>
            <a:endParaRPr lang="zh-CN" altLang="zh-CN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ahoma" panose="020B0604030504040204" pitchFamily="34" charset="0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41070" y="4136390"/>
            <a:ext cx="4789170" cy="28575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982980" y="4389755"/>
            <a:ext cx="3341370" cy="2159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2195" y="196850"/>
            <a:ext cx="10086975" cy="646430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339340" y="5998210"/>
            <a:ext cx="736282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3380740" y="4895215"/>
            <a:ext cx="5871845" cy="4064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37820" y="1929130"/>
            <a:ext cx="10922635" cy="2058035"/>
          </a:xfrm>
          <a:prstGeom prst="rect">
            <a:avLst/>
          </a:prstGeom>
          <a:solidFill>
            <a:schemeClr val="accent2">
              <a:alpha val="57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>
                <a:solidFill>
                  <a:srgbClr val="000000"/>
                </a:solidFill>
                <a:effectLst/>
                <a:latin typeface="+mn-ea"/>
                <a:cs typeface="Tahoma" panose="020B0604030504040204" pitchFamily="34" charset="0"/>
              </a:rPr>
              <a:t>    </a:t>
            </a:r>
            <a:endParaRPr lang="zh-CN" altLang="en-US" sz="36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0400" y="982726"/>
            <a:ext cx="10600267" cy="427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盲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姑娘为什么如此激动？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——为什么盲姑娘当时就知道为她弹奏的是贝多芬？</a:t>
            </a: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zh-CN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34340" y="281305"/>
            <a:ext cx="11035030" cy="628904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 flipV="1">
            <a:off x="1783715" y="777240"/>
            <a:ext cx="5871845" cy="4064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659130" y="1120140"/>
            <a:ext cx="8279130" cy="1599565"/>
          </a:xfrm>
          <a:prstGeom prst="rect">
            <a:avLst/>
          </a:prstGeom>
          <a:solidFill>
            <a:schemeClr val="accent2">
              <a:alpha val="57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>
                <a:solidFill>
                  <a:srgbClr val="000000"/>
                </a:solidFill>
                <a:effectLst/>
                <a:latin typeface="+mn-ea"/>
                <a:cs typeface="Tahoma" panose="020B0604030504040204" pitchFamily="34" charset="0"/>
              </a:rPr>
              <a:t>    </a:t>
            </a:r>
            <a:endParaRPr lang="zh-CN" altLang="en-US" sz="36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9130" y="1228090"/>
            <a:ext cx="8157210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zh-CN" sz="28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——当盲姑娘问他是不是贝多芬时，贝多芬为什么没有回答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?</a:t>
            </a:r>
            <a:endParaRPr lang="en-US" altLang="zh-CN" sz="2800" b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en-US" altLang="zh-CN" sz="2800" b="1"/>
              <a:t>——</a:t>
            </a:r>
            <a:r>
              <a:rPr lang="zh-CN" altLang="en-US" sz="2800" b="1"/>
              <a:t>贝多芬为什么还要再谈一曲？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Dc5NzcxMmE2M2ZmODQ1MjJiYmE4MTQ5MmZkYjczNTMifQ=="/>
  <p:tag name="KSO_WPP_MARK_KEY" val="a634ba9b-6220-46e0-bdd1-e31e829c4414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1296</Words>
  <Application>WPS 演示</Application>
  <PresentationFormat>自定义</PresentationFormat>
  <Paragraphs>93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Tahoma</vt:lpstr>
      <vt:lpstr>Arial Unicode MS</vt:lpstr>
      <vt:lpstr>等线 Light</vt:lpstr>
      <vt:lpstr>等线</vt:lpstr>
      <vt:lpstr>Calibri</vt:lpstr>
      <vt:lpstr>Arial</vt:lpstr>
      <vt:lpstr>第一PPT模板网-WWW.1PPT.COM​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2022-10-19T11:26:00Z</cp:lastPrinted>
  <dcterms:created xsi:type="dcterms:W3CDTF">2022-10-19T11:26:00Z</dcterms:created>
  <dcterms:modified xsi:type="dcterms:W3CDTF">2023-10-26T02:55:41Z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D713BD9FECD44815905683695F4F7D3B_12</vt:lpwstr>
  </property>
  <property fmtid="{D5CDD505-2E9C-101B-9397-08002B2CF9AE}" pid="3" name="KSOProductBuildVer">
    <vt:lpwstr>2052-12.1.0.15712</vt:lpwstr>
  </property>
</Properties>
</file>