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8"/>
  </p:notesMasterIdLst>
  <p:handoutMasterIdLst>
    <p:handoutMasterId r:id="rId25"/>
  </p:handoutMasterIdLst>
  <p:sldIdLst>
    <p:sldId id="1090" r:id="rId3"/>
    <p:sldId id="1646" r:id="rId4"/>
    <p:sldId id="1650" r:id="rId5"/>
    <p:sldId id="1644" r:id="rId6"/>
    <p:sldId id="1645" r:id="rId7"/>
    <p:sldId id="1648" r:id="rId8"/>
    <p:sldId id="1649" r:id="rId9"/>
    <p:sldId id="1651" r:id="rId10"/>
    <p:sldId id="1653" r:id="rId11"/>
    <p:sldId id="1652" r:id="rId12"/>
    <p:sldId id="1655" r:id="rId13"/>
    <p:sldId id="1656" r:id="rId14"/>
    <p:sldId id="1438" r:id="rId15"/>
    <p:sldId id="1657" r:id="rId16"/>
    <p:sldId id="1638" r:id="rId17"/>
    <p:sldId id="1439" r:id="rId19"/>
    <p:sldId id="1505" r:id="rId20"/>
    <p:sldId id="1497" r:id="rId21"/>
    <p:sldId id="1506" r:id="rId22"/>
    <p:sldId id="1641" r:id="rId23"/>
    <p:sldId id="1501" r:id="rId24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98" autoAdjust="0"/>
    <p:restoredTop sz="93824" autoAdjust="0"/>
  </p:normalViewPr>
  <p:slideViewPr>
    <p:cSldViewPr showGuides="1">
      <p:cViewPr>
        <p:scale>
          <a:sx n="120" d="100"/>
          <a:sy n="120" d="100"/>
        </p:scale>
        <p:origin x="-1374" y="-49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34"/>
        <p:guide pos="22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image" Target="../media/image1.png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8028383" y="3263414"/>
            <a:ext cx="1131245" cy="1865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emf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3" Type="http://schemas.openxmlformats.org/officeDocument/2006/relationships/image" Target="../media/image12.emf"/><Relationship Id="rId2" Type="http://schemas.openxmlformats.org/officeDocument/2006/relationships/image" Target="../media/image5.jpe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email">
            <a:lum/>
          </a:blip>
          <a:srcRect/>
          <a:stretch>
            <a:fillRect b="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803096" y="1571584"/>
            <a:ext cx="5616624" cy="129614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301918" y="1643806"/>
            <a:ext cx="4320480" cy="1076573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lstStyle/>
          <a:p>
            <a:pPr fontAlgn="auto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7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京剧趣谈</a:t>
            </a:r>
            <a:endParaRPr lang="zh-CN" altLang="en-US" sz="7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标题 1"/>
          <p:cNvSpPr txBox="1"/>
          <p:nvPr/>
        </p:nvSpPr>
        <p:spPr>
          <a:xfrm>
            <a:off x="2765651" y="1491629"/>
            <a:ext cx="909613" cy="1076573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 smtClean="0">
                <a:solidFill>
                  <a:prstClr val="black"/>
                </a:solidFill>
                <a:latin typeface="宋体" panose="02010600030101010101" pitchFamily="2" charset="-122"/>
              </a:rPr>
              <a:t>*</a:t>
            </a:r>
            <a:endParaRPr lang="zh-CN" altLang="en-US" sz="4000" b="1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79712" y="1603948"/>
            <a:ext cx="1240746" cy="1231417"/>
          </a:xfrm>
          <a:prstGeom prst="rect">
            <a:avLst/>
          </a:prstGeom>
        </p:spPr>
      </p:pic>
      <p:sp>
        <p:nvSpPr>
          <p:cNvPr id="17" name="文本框 6"/>
          <p:cNvSpPr txBox="1"/>
          <p:nvPr/>
        </p:nvSpPr>
        <p:spPr>
          <a:xfrm>
            <a:off x="2176257" y="1720428"/>
            <a:ext cx="8835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5400" b="1" smtClean="0">
                <a:solidFill>
                  <a:srgbClr val="92D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23</a:t>
            </a:r>
            <a:endParaRPr kumimoji="1" lang="zh-CN" altLang="en-US" sz="6000" b="1">
              <a:solidFill>
                <a:srgbClr val="92D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157946"/>
            <a:ext cx="2456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语文 </a:t>
            </a:r>
            <a:r>
              <a:rPr lang="zh-CN" altLang="en-US" sz="2200" b="1" smtClean="0">
                <a:latin typeface="黑体" panose="02010609060101010101" pitchFamily="49" charset="-122"/>
                <a:ea typeface="黑体" panose="02010609060101010101" pitchFamily="49" charset="-122"/>
              </a:rPr>
              <a:t>六年级 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上册</a:t>
            </a:r>
            <a:endParaRPr lang="zh-CN" altLang="en-US" sz="2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966840" y="369628"/>
            <a:ext cx="742158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你能根据这些描述想象手持马鞭的人物的形象、姿态或是心情吗？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221715" y="59262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491630"/>
            <a:ext cx="6071518" cy="108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4319972" y="1851570"/>
            <a:ext cx="30603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864092" y="2198344"/>
            <a:ext cx="30603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标注 7"/>
          <p:cNvSpPr/>
          <p:nvPr/>
        </p:nvSpPr>
        <p:spPr>
          <a:xfrm>
            <a:off x="899744" y="2643758"/>
            <a:ext cx="7555775" cy="1800200"/>
          </a:xfrm>
          <a:prstGeom prst="wedgeRoundRectCallout">
            <a:avLst>
              <a:gd name="adj1" fmla="val -50193"/>
              <a:gd name="adj2" fmla="val 13307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当高扬马鞭的时候我仿佛看到武将打马扬鞭，驰骋疆场，英气勃勃的威武形象；当低垂马鞭的时候可以想象一个人信马由缰的悠闲样子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835696" y="1394679"/>
            <a:ext cx="6264696" cy="1453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745512"/>
            <a:ext cx="6264696" cy="184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直接连接符 3"/>
          <p:cNvCxnSpPr/>
          <p:nvPr/>
        </p:nvCxnSpPr>
        <p:spPr>
          <a:xfrm>
            <a:off x="2471142" y="1759099"/>
            <a:ext cx="4320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804248" y="2067694"/>
            <a:ext cx="4320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854570" y="2427734"/>
            <a:ext cx="432048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923928" y="2729597"/>
            <a:ext cx="7920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707904" y="3507854"/>
            <a:ext cx="216024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067944" y="3507854"/>
            <a:ext cx="216024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309124" y="3858804"/>
            <a:ext cx="4626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779151" y="1419622"/>
            <a:ext cx="1529973" cy="576064"/>
          </a:xfrm>
          <a:prstGeom prst="round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实在道具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773330" y="2560379"/>
            <a:ext cx="1529973" cy="576064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虚拟道具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779150" y="3878590"/>
            <a:ext cx="1529973" cy="576064"/>
          </a:xfrm>
          <a:prstGeom prst="round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可实可虚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4"/>
          <p:cNvSpPr txBox="1"/>
          <p:nvPr/>
        </p:nvSpPr>
        <p:spPr>
          <a:xfrm>
            <a:off x="779149" y="220189"/>
            <a:ext cx="742158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    默读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马鞭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自然段，思考：这部分内容写了哪些道具？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5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034026" y="0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966840" y="459940"/>
            <a:ext cx="742158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思考：京剧里的道具运用有什么特点？这样运用道具有什么作用？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221717" y="239751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899592" y="1626859"/>
            <a:ext cx="1529973" cy="576064"/>
          </a:xfrm>
          <a:prstGeom prst="round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实在道具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99592" y="2249137"/>
            <a:ext cx="1529973" cy="576064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虚拟道具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920249" y="2844973"/>
            <a:ext cx="1529973" cy="576064"/>
          </a:xfrm>
          <a:prstGeom prst="round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可实可虚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55776" y="1675584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马鞭、鞋底、酒杯、酒壶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55776" y="2249137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马、针线、饭菜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76840" y="2902170"/>
            <a:ext cx="9361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饭碗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372200" y="1635646"/>
            <a:ext cx="2376264" cy="177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>
          <a:xfrm>
            <a:off x="6732240" y="1807009"/>
            <a:ext cx="18362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以小代大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以简代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繁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以虚代实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722104" y="3678011"/>
            <a:ext cx="7555775" cy="1080123"/>
          </a:xfrm>
          <a:prstGeom prst="wedgeRoundRectCallout">
            <a:avLst>
              <a:gd name="adj1" fmla="val -50193"/>
              <a:gd name="adj2" fmla="val 13307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既节省了空间和人力物力，又能充分表达出要表达的意思，还给观众留下了想象空间。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云形标注 13"/>
          <p:cNvSpPr/>
          <p:nvPr/>
        </p:nvSpPr>
        <p:spPr>
          <a:xfrm>
            <a:off x="3512944" y="2706403"/>
            <a:ext cx="2575916" cy="853197"/>
          </a:xfrm>
          <a:prstGeom prst="cloudCallout">
            <a:avLst>
              <a:gd name="adj1" fmla="val -12282"/>
              <a:gd name="adj2" fmla="val 33840"/>
            </a:avLst>
          </a:prstGeom>
          <a:solidFill>
            <a:schemeClr val="accent4">
              <a:lumMod val="75000"/>
            </a:schemeClr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虚实相生</a:t>
            </a:r>
            <a:endParaRPr lang="zh-CN" altLang="en-US" sz="2800" b="1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6840" y="1377740"/>
            <a:ext cx="7421584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    默读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亮相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，根据表格圈画相关内容。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221715" y="1131590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131840" y="0"/>
            <a:ext cx="2483173" cy="136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3849417" y="389756"/>
            <a:ext cx="1048017" cy="584775"/>
          </a:xfrm>
          <a:prstGeom prst="rec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b="1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亮相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562062" y="2643757"/>
          <a:ext cx="6096001" cy="2021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7301"/>
                <a:gridCol w="1082477"/>
                <a:gridCol w="1008112"/>
                <a:gridCol w="2304256"/>
                <a:gridCol w="1213855"/>
              </a:tblGrid>
              <a:tr h="750952">
                <a:tc rowSpan="3">
                  <a:txBody>
                    <a:bodyPr/>
                    <a:lstStyle/>
                    <a:p>
                      <a:pPr algn="ctr"/>
                      <a:endParaRPr lang="en-US" altLang="zh-CN" sz="2400" b="1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4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亮相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场景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种类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与现实的冲突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好处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35496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35496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951434" y="51470"/>
            <a:ext cx="4492774" cy="476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2258027" y="1635646"/>
            <a:ext cx="134959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667651" y="3723878"/>
            <a:ext cx="137201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1043608" y="1852217"/>
            <a:ext cx="1051842" cy="576064"/>
          </a:xfrm>
          <a:prstGeom prst="round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场景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413691" y="1852217"/>
            <a:ext cx="3670477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267744" y="2067694"/>
            <a:ext cx="216024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对话气泡: 圆角矩形 14"/>
          <p:cNvSpPr/>
          <p:nvPr/>
        </p:nvSpPr>
        <p:spPr>
          <a:xfrm>
            <a:off x="6431319" y="1761866"/>
            <a:ext cx="1728192" cy="611656"/>
          </a:xfrm>
          <a:prstGeom prst="wedgeRoundRectCallout">
            <a:avLst>
              <a:gd name="adj1" fmla="val -62726"/>
              <a:gd name="adj2" fmla="val -15019"/>
              <a:gd name="adj3" fmla="val 16667"/>
            </a:avLst>
          </a:prstGeom>
          <a:solidFill>
            <a:schemeClr val="lt1"/>
          </a:solidFill>
          <a:ln w="25400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静态亮相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527498" y="3939902"/>
            <a:ext cx="3052614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对话气泡: 圆角矩形 14"/>
          <p:cNvSpPr/>
          <p:nvPr/>
        </p:nvSpPr>
        <p:spPr>
          <a:xfrm>
            <a:off x="6431319" y="3634074"/>
            <a:ext cx="1728192" cy="611656"/>
          </a:xfrm>
          <a:prstGeom prst="wedgeRoundRectCallout">
            <a:avLst>
              <a:gd name="adj1" fmla="val -62726"/>
              <a:gd name="adj2" fmla="val -15019"/>
              <a:gd name="adj3" fmla="val 16667"/>
            </a:avLst>
          </a:prstGeom>
          <a:solidFill>
            <a:schemeClr val="lt1"/>
          </a:solidFill>
          <a:ln w="25400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动态亮相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258027" y="2327083"/>
            <a:ext cx="3810630" cy="19535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258027" y="2571750"/>
            <a:ext cx="879607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258027" y="4155926"/>
            <a:ext cx="2169957" cy="976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644364" y="3939902"/>
            <a:ext cx="439803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圆角矩形 23"/>
          <p:cNvSpPr/>
          <p:nvPr/>
        </p:nvSpPr>
        <p:spPr>
          <a:xfrm>
            <a:off x="6769494" y="2715766"/>
            <a:ext cx="1051842" cy="576064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种类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683568" y="2931790"/>
            <a:ext cx="1411882" cy="792088"/>
          </a:xfrm>
          <a:prstGeom prst="round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与现实的冲突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267744" y="3255527"/>
            <a:ext cx="2808312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724128" y="4371950"/>
            <a:ext cx="439803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2267744" y="4659982"/>
            <a:ext cx="1085914" cy="0"/>
          </a:xfrm>
          <a:prstGeom prst="line">
            <a:avLst/>
          </a:prstGeom>
          <a:ln w="254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圆角矩形 31"/>
          <p:cNvSpPr/>
          <p:nvPr/>
        </p:nvSpPr>
        <p:spPr>
          <a:xfrm>
            <a:off x="899592" y="4185094"/>
            <a:ext cx="1051842" cy="57606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好处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5" grpId="0" animBg="1"/>
      <p:bldP spid="24" grpId="0" animBg="1"/>
      <p:bldP spid="25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39552" y="1347615"/>
          <a:ext cx="7920880" cy="31683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0446"/>
                <a:gridCol w="1653810"/>
                <a:gridCol w="1136695"/>
                <a:gridCol w="2391697"/>
                <a:gridCol w="2088232"/>
              </a:tblGrid>
              <a:tr h="626265">
                <a:tc rowSpan="3">
                  <a:txBody>
                    <a:bodyPr/>
                    <a:lstStyle/>
                    <a:p>
                      <a:pPr algn="ctr"/>
                      <a:endParaRPr lang="en-US" altLang="zh-CN" sz="2400" b="1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endParaRPr lang="en-US" altLang="zh-CN" sz="2400" b="1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endParaRPr lang="en-US" altLang="zh-CN" sz="2400" b="1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8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亮相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场景</a:t>
                      </a:r>
                      <a:endParaRPr lang="zh-CN" altLang="en-US" sz="2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种类</a:t>
                      </a:r>
                      <a:endParaRPr lang="zh-CN" altLang="en-US" sz="2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与现实的冲突</a:t>
                      </a:r>
                      <a:endParaRPr lang="zh-CN" altLang="en-US" sz="2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好处</a:t>
                      </a:r>
                      <a:endParaRPr lang="zh-CN" altLang="en-US" sz="2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71043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71043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259632" y="1962910"/>
            <a:ext cx="14568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双方打得不可开交之际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76334" y="3279743"/>
            <a:ext cx="14401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一方被打败跑下去了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87824" y="2147577"/>
            <a:ext cx="8640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静态亮相</a:t>
            </a:r>
            <a:endParaRPr lang="zh-CN" altLang="en-US" sz="24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87824" y="3363839"/>
            <a:ext cx="8818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动态亮相</a:t>
            </a:r>
            <a:endParaRPr lang="zh-CN" altLang="en-US" sz="24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03948" y="2013319"/>
            <a:ext cx="21242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哪个先“醒了”，对方不就“完”了吗</a:t>
            </a:r>
            <a:endParaRPr lang="zh-CN" altLang="en-US" sz="2400" b="1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93958" y="3548504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太像杂技了</a:t>
            </a:r>
            <a:endParaRPr lang="zh-CN" altLang="en-US" sz="2400" b="1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516216" y="2015200"/>
            <a:ext cx="2016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越发能显示武艺高超和必胜的信心</a:t>
            </a:r>
            <a:endParaRPr lang="zh-CN" altLang="en-US" sz="2400" b="1">
              <a:solidFill>
                <a:schemeClr val="accent3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16216" y="3435846"/>
            <a:ext cx="17679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chemeClr val="accent3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突显人物的</a:t>
            </a:r>
            <a:endParaRPr lang="en-US" altLang="zh-CN" sz="2400" b="1" smtClean="0">
              <a:solidFill>
                <a:schemeClr val="accent3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smtClean="0">
                <a:solidFill>
                  <a:schemeClr val="accent3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英雄气概</a:t>
            </a:r>
            <a:endParaRPr lang="zh-CN" altLang="en-US" sz="2400" b="1">
              <a:solidFill>
                <a:schemeClr val="accent3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云形标注 14"/>
          <p:cNvSpPr/>
          <p:nvPr/>
        </p:nvSpPr>
        <p:spPr>
          <a:xfrm>
            <a:off x="5436096" y="342574"/>
            <a:ext cx="2520280" cy="853197"/>
          </a:xfrm>
          <a:prstGeom prst="cloudCallout">
            <a:avLst>
              <a:gd name="adj1" fmla="val -12282"/>
              <a:gd name="adj2" fmla="val 33840"/>
            </a:avLst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动静结合</a:t>
            </a:r>
            <a:endParaRPr lang="zh-CN" altLang="en-US" sz="2800" b="1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4"/>
          <p:cNvSpPr txBox="1"/>
          <p:nvPr/>
        </p:nvSpPr>
        <p:spPr>
          <a:xfrm>
            <a:off x="755576" y="369628"/>
            <a:ext cx="7637608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    学习了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京剧趣谈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这篇文章后，你对京剧之美有什么更深的体会吗？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010451" y="123478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圆角矩形 18"/>
          <p:cNvSpPr/>
          <p:nvPr/>
        </p:nvSpPr>
        <p:spPr>
          <a:xfrm>
            <a:off x="2267744" y="1698109"/>
            <a:ext cx="1051842" cy="576064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道具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3563888" y="1841578"/>
            <a:ext cx="648072" cy="288032"/>
          </a:xfrm>
          <a:prstGeom prst="rightArrow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716016" y="1670252"/>
            <a:ext cx="1944216" cy="576064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虚实相生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2267744" y="2621215"/>
            <a:ext cx="1051842" cy="576064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亮相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3563888" y="2764684"/>
            <a:ext cx="648072" cy="288032"/>
          </a:xfrm>
          <a:prstGeom prst="rightArrow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716016" y="2593358"/>
            <a:ext cx="1944216" cy="576064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动静结合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1115616" y="3363838"/>
            <a:ext cx="6840760" cy="1080120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京剧的历史、道具、服饰、唱腔等美还需要我们一起去探究和发掘</a:t>
            </a: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流程图: 可选过程 6"/>
          <p:cNvSpPr/>
          <p:nvPr/>
        </p:nvSpPr>
        <p:spPr>
          <a:xfrm>
            <a:off x="1115615" y="2499742"/>
            <a:ext cx="1776109" cy="522411"/>
          </a:xfrm>
          <a:prstGeom prst="flowChartAlternateProcess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道具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131840" y="699542"/>
            <a:ext cx="1793439" cy="718490"/>
          </a:xfrm>
          <a:prstGeom prst="roundRect">
            <a:avLst/>
          </a:prstGeom>
          <a:solidFill>
            <a:srgbClr val="00B050"/>
          </a:solidFill>
          <a:ln w="2540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京剧趣谈</a:t>
            </a:r>
            <a:endParaRPr lang="zh-CN" altLang="en-US" sz="2800" b="1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10" name="左大括号 9"/>
          <p:cNvSpPr/>
          <p:nvPr/>
        </p:nvSpPr>
        <p:spPr>
          <a:xfrm rot="5400000">
            <a:off x="3849835" y="-505733"/>
            <a:ext cx="236374" cy="4088275"/>
          </a:xfrm>
          <a:prstGeom prst="leftBrac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对话气泡: 圆角矩形 14"/>
          <p:cNvSpPr/>
          <p:nvPr/>
        </p:nvSpPr>
        <p:spPr>
          <a:xfrm>
            <a:off x="1479479" y="1788559"/>
            <a:ext cx="1048384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chemeClr val="accent5">
              <a:lumMod val="50000"/>
            </a:schemeClr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马鞭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对话气泡: 圆角矩形 14"/>
          <p:cNvSpPr/>
          <p:nvPr/>
        </p:nvSpPr>
        <p:spPr>
          <a:xfrm>
            <a:off x="5330586" y="1716551"/>
            <a:ext cx="1440159" cy="528114"/>
          </a:xfrm>
          <a:prstGeom prst="wedgeRoundRectCallout">
            <a:avLst>
              <a:gd name="adj1" fmla="val 21164"/>
              <a:gd name="adj2" fmla="val 38273"/>
              <a:gd name="adj3" fmla="val 16667"/>
            </a:avLst>
          </a:prstGeom>
          <a:solidFill>
            <a:schemeClr val="accent3">
              <a:lumMod val="75000"/>
            </a:schemeClr>
          </a:solidFill>
          <a:ln w="25400"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亮相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流程图: 可选过程 13"/>
          <p:cNvSpPr/>
          <p:nvPr/>
        </p:nvSpPr>
        <p:spPr>
          <a:xfrm>
            <a:off x="5176343" y="2447783"/>
            <a:ext cx="1983740" cy="584508"/>
          </a:xfrm>
          <a:prstGeom prst="flowChartAlternateProcess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表演方式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2003670" y="3182288"/>
            <a:ext cx="0" cy="36004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5176343" y="1058787"/>
            <a:ext cx="2083839" cy="0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7350561" y="666227"/>
            <a:ext cx="1181879" cy="992647"/>
          </a:xfrm>
          <a:prstGeom prst="roundRect">
            <a:avLst/>
          </a:prstGeom>
          <a:solidFill>
            <a:srgbClr val="FF0000"/>
          </a:solidFill>
          <a:ln w="25400">
            <a:solidFill>
              <a:schemeClr val="bg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喜爱</a:t>
            </a:r>
            <a:endParaRPr lang="zh-CN" altLang="en-US" sz="2800" b="1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22" name="流程图: 可选过程 21"/>
          <p:cNvSpPr/>
          <p:nvPr/>
        </p:nvSpPr>
        <p:spPr>
          <a:xfrm>
            <a:off x="1070046" y="3651870"/>
            <a:ext cx="1821678" cy="504056"/>
          </a:xfrm>
          <a:prstGeom prst="flowChartAlternateProcess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虚实相生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H="1">
            <a:off x="6156176" y="3188952"/>
            <a:ext cx="0" cy="36004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流程图: 可选过程 24"/>
          <p:cNvSpPr/>
          <p:nvPr/>
        </p:nvSpPr>
        <p:spPr>
          <a:xfrm>
            <a:off x="5205310" y="3651891"/>
            <a:ext cx="1954773" cy="504035"/>
          </a:xfrm>
          <a:prstGeom prst="flowChartAlternateProcess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动静结合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03800" y="242670"/>
            <a:ext cx="2268000" cy="69257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236612"/>
            <a:ext cx="450000" cy="559756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83568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4" grpId="0" animBg="1"/>
      <p:bldP spid="21" grpId="0" animBg="1"/>
      <p:bldP spid="22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1328735"/>
            <a:ext cx="833755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</a:t>
            </a:r>
            <a:r>
              <a:rPr lang="zh-CN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本文通过介绍京剧中“</a:t>
            </a:r>
            <a:r>
              <a:rPr lang="zh-CN" altLang="zh-CN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  </a:t>
            </a:r>
            <a:r>
              <a:rPr lang="zh-CN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”和“</a:t>
            </a:r>
            <a:r>
              <a:rPr lang="zh-CN" altLang="zh-CN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  </a:t>
            </a:r>
            <a:r>
              <a:rPr lang="zh-CN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”这两种艺术表现形式的特点和独特魅力，表达了作者对于京剧的</a:t>
            </a:r>
            <a:r>
              <a:rPr lang="zh-CN" altLang="zh-CN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  </a:t>
            </a:r>
            <a:r>
              <a:rPr lang="zh-CN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之情和对</a:t>
            </a:r>
            <a:r>
              <a:rPr lang="zh-CN" altLang="zh-CN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          </a:t>
            </a:r>
            <a:r>
              <a:rPr lang="zh-CN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的强烈自豪感。</a:t>
            </a:r>
            <a:endParaRPr lang="zh-CN" altLang="zh-CN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</a:endParaRPr>
          </a:p>
        </p:txBody>
      </p:sp>
      <p:sp>
        <p:nvSpPr>
          <p:cNvPr id="12" name="文本框 4"/>
          <p:cNvSpPr txBox="1"/>
          <p:nvPr/>
        </p:nvSpPr>
        <p:spPr>
          <a:xfrm>
            <a:off x="4860032" y="1359107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马鞭</a:t>
            </a:r>
            <a:endParaRPr lang="zh-CN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  <a:sym typeface="+mn-ea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7068061" y="1376041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亮相</a:t>
            </a:r>
            <a:endParaRPr lang="zh-CN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  <a:sym typeface="+mn-ea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2797264" y="2641597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喜爱</a:t>
            </a:r>
            <a:endParaRPr lang="zh-CN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  <a:sym typeface="+mn-ea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5318214" y="2666998"/>
            <a:ext cx="232791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  <a:sym typeface="+mn-ea"/>
              </a:rPr>
              <a:t>祖国传统文化</a:t>
            </a:r>
            <a:endParaRPr lang="zh-CN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7816" y="314678"/>
            <a:ext cx="2268000" cy="69257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308620"/>
            <a:ext cx="450000" cy="559756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主题概括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58" y="1191399"/>
            <a:ext cx="792088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脸谱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，是中国传统戏曲演员脸上的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绘画，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用于舞台演出时的化妆造型艺术。不同行当的脸谱，情况不一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净行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面部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绘画比较复杂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，都是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重施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油彩的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，图案复杂，因此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称“花脸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“丑”因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其扮演戏剧角色，故在鼻梁上抹一小块白粉，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俗称“小花脸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7694" y="45089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脸谱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7538" y="227232"/>
            <a:ext cx="2268000" cy="692577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8662" y="227232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467544" y="195486"/>
            <a:ext cx="2376264" cy="677566"/>
          </a:xfrm>
        </p:spPr>
        <p:txBody>
          <a:bodyPr>
            <a:noAutofit/>
          </a:bodyPr>
          <a:lstStyle>
            <a:lvl1pPr algn="ctr" defTabSz="6858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资料链接</a:t>
            </a:r>
            <a:endParaRPr lang="zh-CN" altLang="en-US" sz="3200" b="1" smtClean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0261" y="987574"/>
            <a:ext cx="788829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京剧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，曾称平剧，是中国五大戏曲剧种之一，被视为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中国国粹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。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徽剧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是京剧的前身。清代乾隆五十五年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(1790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年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)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起，四大徽班陆续进入北京，他们与来自湖北的汉调艺人合作，同时又接受了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昆曲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、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秦腔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的部分剧目、曲调和表演方法，民间曲调，通过不断的交流、融合，最终形成京剧。京剧形成后在清朝宫廷内开始快速发展，直至民国时期空前繁荣。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2010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年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11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月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16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日，京剧被列入</a:t>
            </a:r>
            <a:r>
              <a:rPr lang="en-US" altLang="zh-CN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“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人类非物质文化遗产代表作名录</a:t>
            </a:r>
            <a:r>
              <a:rPr lang="en-US" altLang="zh-CN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”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</a:endParaRPr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226800" y="12407900"/>
            <a:ext cx="3683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39552" y="1077659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说说你从下列加点词中感受到了什么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085908" y="2553715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3568" y="1689619"/>
            <a:ext cx="78090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京剧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继承、发展了中国传统戏曲的表现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手段，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终于战胜了这种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尴尬</a:t>
            </a: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用一根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小小的马鞭就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彻底解决了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而且解决得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无比漂亮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55714" y="2985763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484106" y="3002606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838712" y="3002867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23105" y="3003798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564226" y="3003798"/>
            <a:ext cx="72008" cy="72008"/>
          </a:xfrm>
          <a:prstGeom prst="ellipse">
            <a:avLst/>
          </a:prstGeom>
          <a:solidFill>
            <a:srgbClr val="FF0000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smtClean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" name="圆角矩形标注 18"/>
          <p:cNvSpPr/>
          <p:nvPr/>
        </p:nvSpPr>
        <p:spPr>
          <a:xfrm>
            <a:off x="617300" y="3219822"/>
            <a:ext cx="7555775" cy="1080123"/>
          </a:xfrm>
          <a:prstGeom prst="wedgeRoundRectCallout">
            <a:avLst>
              <a:gd name="adj1" fmla="val -50193"/>
              <a:gd name="adj2" fmla="val 13307"/>
              <a:gd name="adj3" fmla="val 16667"/>
            </a:avLst>
          </a:prstGeom>
          <a:solidFill>
            <a:srgbClr val="CAFAFE"/>
          </a:solidFill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</a:pPr>
            <a:r>
              <a:rPr lang="zh-CN" altLang="en-US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“马鞭”的出现不仅完全解决马没办法在舞台上表现的尴尬，而且极具艺术美感。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29512" y="222989"/>
            <a:ext cx="2268000" cy="692577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810877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22720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592" y="1707654"/>
            <a:ext cx="7320876" cy="119571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寻找并欣赏你喜欢的京剧片段，和同学分享你的收获。</a:t>
            </a:r>
            <a:endParaRPr lang="en-US" altLang="zh-CN" sz="32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568" y="294997"/>
            <a:ext cx="2268000" cy="692577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864933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584" y="299208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383868" y="670048"/>
            <a:ext cx="2376264" cy="677566"/>
          </a:xfrm>
        </p:spPr>
        <p:txBody>
          <a:bodyPr>
            <a:no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京剧常识</a:t>
            </a:r>
            <a:endParaRPr lang="zh-CN" altLang="en-US" sz="3200" b="1" dirty="0" smtClean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3287" y="1347614"/>
            <a:ext cx="7337425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京剧表演的四种艺术手法：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唱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、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念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、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做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、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打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，也是京剧表演的四项基本功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。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    舞台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上的角色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划分为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生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、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旦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、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净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、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丑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pitchFamily="49" charset="-122"/>
              </a:rPr>
              <a:t>四种类型。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966840" y="1166917"/>
            <a:ext cx="7421584" cy="1651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自由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读课文，读准字音，读通句子。思考：两篇短文分别介绍了关于京剧的哪两方面内容？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195044" y="987574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1967880" y="2859782"/>
            <a:ext cx="5166320" cy="921009"/>
            <a:chOff x="1967880" y="2859782"/>
            <a:chExt cx="5166320" cy="921009"/>
          </a:xfrm>
        </p:grpSpPr>
        <p:sp>
          <p:nvSpPr>
            <p:cNvPr id="8" name="圆角矩形 7"/>
            <p:cNvSpPr/>
            <p:nvPr/>
          </p:nvSpPr>
          <p:spPr>
            <a:xfrm>
              <a:off x="2648032" y="2859782"/>
              <a:ext cx="4300232" cy="792088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44500" dist="254000" dir="8100000" algn="tr" rotWithShape="0">
                <a:schemeClr val="bg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pic>
          <p:nvPicPr>
            <p:cNvPr id="3081" name="Picture 9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967880" y="3092416"/>
              <a:ext cx="1557536" cy="688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2" name="Picture 10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74296" y="3350712"/>
              <a:ext cx="659904" cy="428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矩形 14"/>
            <p:cNvSpPr/>
            <p:nvPr/>
          </p:nvSpPr>
          <p:spPr>
            <a:xfrm>
              <a:off x="3059832" y="2980406"/>
              <a:ext cx="325367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32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马鞭</a:t>
              </a:r>
              <a:r>
                <a:rPr lang="en-US" altLang="zh-CN" sz="32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32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：道具</a:t>
              </a:r>
              <a:endPara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967880" y="3867894"/>
            <a:ext cx="5166320" cy="902099"/>
            <a:chOff x="1967880" y="3939902"/>
            <a:chExt cx="5166320" cy="902099"/>
          </a:xfrm>
        </p:grpSpPr>
        <p:sp>
          <p:nvSpPr>
            <p:cNvPr id="21" name="圆角矩形 20"/>
            <p:cNvSpPr/>
            <p:nvPr/>
          </p:nvSpPr>
          <p:spPr>
            <a:xfrm>
              <a:off x="2648032" y="3939902"/>
              <a:ext cx="4300232" cy="792088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444500" dist="254000" dir="8100000" algn="tr" rotWithShape="0">
                <a:schemeClr val="bg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967880" y="4055535"/>
              <a:ext cx="1557536" cy="688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10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474296" y="4413063"/>
              <a:ext cx="659904" cy="428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矩形 23"/>
            <p:cNvSpPr/>
            <p:nvPr/>
          </p:nvSpPr>
          <p:spPr>
            <a:xfrm>
              <a:off x="2962672" y="4017705"/>
              <a:ext cx="384157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32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亮相</a:t>
              </a:r>
              <a:r>
                <a:rPr lang="en-US" altLang="zh-CN" sz="32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3200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：表演方式</a:t>
              </a:r>
              <a:endPara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3929" y="294423"/>
            <a:ext cx="2269879" cy="693151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792925" y="27492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3528" y="302893"/>
            <a:ext cx="443315" cy="5514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480605"/>
            <a:ext cx="7800482" cy="23083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驰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骋</a:t>
            </a: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尴尬</a:t>
            </a: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仆</a:t>
            </a: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 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锣</a:t>
            </a: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鼓  金玉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奴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戛</a:t>
            </a:r>
            <a:r>
              <a:rPr lang="zh-CN" altLang="en-US" sz="3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然而止</a:t>
            </a: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36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04" y="1549793"/>
            <a:ext cx="53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pú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1474786"/>
            <a:ext cx="60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luó</a:t>
            </a:r>
            <a:endParaRPr lang="zh-CN" altLang="en-US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1935" y="1534020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nú</a:t>
            </a:r>
            <a:endParaRPr lang="en-US" altLang="zh-CN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64006" y="1558418"/>
            <a:ext cx="1047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chěng</a:t>
            </a:r>
            <a:endParaRPr lang="en-US" altLang="zh-CN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91362" y="1534021"/>
            <a:ext cx="139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gān gà </a:t>
            </a:r>
            <a:endParaRPr lang="en-US" altLang="zh-CN" sz="2400" err="1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4184" y="2634767"/>
            <a:ext cx="587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jiá</a:t>
            </a:r>
            <a:endParaRPr lang="en-US" altLang="zh-CN" sz="24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21284" y="283739"/>
            <a:ext cx="431626" cy="558077"/>
          </a:xfrm>
          <a:prstGeom prst="rect">
            <a:avLst/>
          </a:prstGeom>
        </p:spPr>
      </p:pic>
      <p:sp>
        <p:nvSpPr>
          <p:cNvPr id="14" name="文本框 15"/>
          <p:cNvSpPr txBox="1"/>
          <p:nvPr/>
        </p:nvSpPr>
        <p:spPr>
          <a:xfrm>
            <a:off x="827584" y="195486"/>
            <a:ext cx="225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学认字</a:t>
            </a:r>
            <a:endParaRPr kumimoji="1"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66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66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3" grpId="0"/>
      <p:bldP spid="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763688" y="2351981"/>
            <a:ext cx="5953551" cy="2163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4"/>
          <p:cNvSpPr txBox="1"/>
          <p:nvPr/>
        </p:nvSpPr>
        <p:spPr>
          <a:xfrm>
            <a:off x="1115616" y="1153539"/>
            <a:ext cx="7421584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    我们一起来看一看这节课的学习任务吧。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370491" y="907389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接连接符 4"/>
          <p:cNvCxnSpPr/>
          <p:nvPr/>
        </p:nvCxnSpPr>
        <p:spPr>
          <a:xfrm flipV="1">
            <a:off x="4740463" y="3576117"/>
            <a:ext cx="2625913" cy="180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090986" y="4008165"/>
            <a:ext cx="196302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198024" y="4003803"/>
            <a:ext cx="3168352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090986" y="4368205"/>
            <a:ext cx="2649477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7504" y="222989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738869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互动课堂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227232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966840" y="1153539"/>
            <a:ext cx="7421584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    默读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马鞭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自然段，根据表格圈画相关内容。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221715" y="907389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131840" y="0"/>
            <a:ext cx="2483173" cy="136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3849417" y="389756"/>
            <a:ext cx="1048017" cy="584775"/>
          </a:xfrm>
          <a:prstGeom prst="rect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b="1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马鞭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562062" y="2571750"/>
          <a:ext cx="6096000" cy="17281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7301"/>
                <a:gridCol w="2664296"/>
                <a:gridCol w="2944403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lang="en-US" altLang="zh-CN" sz="2400" b="1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4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马鞭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出现原因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好处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70992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308794" y="123478"/>
            <a:ext cx="6071518" cy="311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56866" y="501520"/>
            <a:ext cx="42484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5557266" y="843558"/>
            <a:ext cx="1584176" cy="180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543651" y="1181535"/>
            <a:ext cx="310878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748954" y="1851670"/>
            <a:ext cx="122413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382230" y="1824236"/>
            <a:ext cx="759212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596826" y="2211710"/>
            <a:ext cx="3312368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596826" y="2499742"/>
            <a:ext cx="2484276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765178" y="2859782"/>
            <a:ext cx="2376264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1331640" y="3241321"/>
          <a:ext cx="6264696" cy="17281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786"/>
                <a:gridCol w="2738026"/>
                <a:gridCol w="3025884"/>
              </a:tblGrid>
              <a:tr h="313184">
                <a:tc rowSpan="2">
                  <a:txBody>
                    <a:bodyPr/>
                    <a:lstStyle/>
                    <a:p>
                      <a:pPr algn="ctr"/>
                      <a:endParaRPr lang="en-US" altLang="zh-CN" sz="2400" b="1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4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马鞭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出现原因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好处</a:t>
                      </a:r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70992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圆角矩形 11"/>
          <p:cNvSpPr/>
          <p:nvPr/>
        </p:nvSpPr>
        <p:spPr>
          <a:xfrm>
            <a:off x="377731" y="285496"/>
            <a:ext cx="1165920" cy="576064"/>
          </a:xfrm>
          <a:prstGeom prst="round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原因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236296" y="1970431"/>
            <a:ext cx="1165920" cy="576064"/>
          </a:xfrm>
          <a:prstGeom prst="round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好处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70415" y="3696583"/>
            <a:ext cx="2573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古人时常骑马，舞台太小，无法表现。</a:t>
            </a:r>
            <a:endParaRPr lang="en-US" altLang="zh-CN" sz="2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演员怕真马失去控制。 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15879" y="3693227"/>
            <a:ext cx="30084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符合中国的美学。</a:t>
            </a:r>
            <a:endParaRPr lang="en-US" altLang="zh-CN" sz="2000" b="1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可以展现骑马人的姿态。</a:t>
            </a:r>
            <a:endParaRPr lang="en-US" altLang="zh-CN" sz="2000" b="1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0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拥有表演的自由。</a:t>
            </a:r>
            <a:endParaRPr lang="en-US" altLang="zh-CN" sz="2000" b="1" smtClean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0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本身具有装饰的美。</a:t>
            </a:r>
            <a:endParaRPr lang="zh-CN" altLang="en-US" sz="200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547664" y="1542139"/>
            <a:ext cx="6071518" cy="311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4319972" y="3939902"/>
            <a:ext cx="30603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4"/>
          <p:cNvSpPr txBox="1"/>
          <p:nvPr/>
        </p:nvSpPr>
        <p:spPr>
          <a:xfrm>
            <a:off x="966840" y="369628"/>
            <a:ext cx="7421584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文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中是怎样体现马鞭可以给演员无穷无尽的表演自由的？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9" name="Picture 2" descr="E:\本地磁盘F\全是宝贝啊\苹果、土豆等形象\8224437086c03fd917e58e58abba5f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221715" y="123478"/>
            <a:ext cx="642377" cy="8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直接连接符 20"/>
          <p:cNvCxnSpPr/>
          <p:nvPr/>
        </p:nvCxnSpPr>
        <p:spPr>
          <a:xfrm>
            <a:off x="1864092" y="4286676"/>
            <a:ext cx="30603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对话气泡: 圆角矩形 14"/>
          <p:cNvSpPr/>
          <p:nvPr/>
        </p:nvSpPr>
        <p:spPr>
          <a:xfrm>
            <a:off x="752094" y="1707654"/>
            <a:ext cx="3567878" cy="1510250"/>
          </a:xfrm>
          <a:prstGeom prst="wedgeRoundRectCallout">
            <a:avLst>
              <a:gd name="adj1" fmla="val 53587"/>
              <a:gd name="adj2" fmla="val 87225"/>
              <a:gd name="adj3" fmla="val 16667"/>
            </a:avLst>
          </a:prstGeom>
          <a:solidFill>
            <a:schemeClr val="lt1"/>
          </a:solidFill>
          <a:ln w="254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“可以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”给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人足够的想象空间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Arial"/>
      </a:majorFont>
      <a:minorFont>
        <a:latin typeface="Times New Roman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 w="12700">
          <a:solidFill>
            <a:schemeClr val="tx1">
              <a:lumMod val="50000"/>
              <a:lumOff val="50000"/>
            </a:schemeClr>
          </a:solidFill>
        </a:ln>
        <a:effectLst>
          <a:outerShdw blurRad="444500" dist="254000" dir="8100000" algn="tr" rotWithShape="0">
            <a:schemeClr val="bg1">
              <a:alpha val="50000"/>
            </a:schemeClr>
          </a:outerShdw>
        </a:effectLst>
      </a:spPr>
      <a:bodyPr rtlCol="0" anchor="ctr"/>
      <a:lstStyle>
        <a:defPPr>
          <a:defRPr sz="2400" dirty="0" smtClean="0">
            <a:solidFill>
              <a:srgbClr val="FF0000"/>
            </a:solidFill>
            <a:latin typeface="华文楷体" panose="02010600040101010101" pitchFamily="2" charset="-122"/>
            <a:ea typeface="华文楷体" panose="02010600040101010101" pitchFamily="2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1531</Words>
  <Application>WPS 演示</Application>
  <PresentationFormat>全屏显示(16:9)</PresentationFormat>
  <Paragraphs>245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8" baseType="lpstr">
      <vt:lpstr>Arial</vt:lpstr>
      <vt:lpstr>宋体</vt:lpstr>
      <vt:lpstr>Wingdings</vt:lpstr>
      <vt:lpstr>华文楷体</vt:lpstr>
      <vt:lpstr>黑体</vt:lpstr>
      <vt:lpstr>微软雅黑</vt:lpstr>
      <vt:lpstr>楷体</vt:lpstr>
      <vt:lpstr>楷体_GB2312</vt:lpstr>
      <vt:lpstr>新宋体</vt:lpstr>
      <vt:lpstr>汉语拼音</vt:lpstr>
      <vt:lpstr>RomanS</vt:lpstr>
      <vt:lpstr>Times New Roman</vt:lpstr>
      <vt:lpstr>Arial Unicode MS</vt:lpstr>
      <vt:lpstr>Calibri</vt:lpstr>
      <vt:lpstr>Tahoma</vt:lpstr>
      <vt:lpstr>Arial</vt:lpstr>
      <vt:lpstr>第一PPT模板网-WWW.1PPT.COM​</vt:lpstr>
      <vt:lpstr>PowerPoint 演示文稿</vt:lpstr>
      <vt:lpstr>PowerPoint 演示文稿</vt:lpstr>
      <vt:lpstr>京剧常识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</cp:revision>
  <cp:lastPrinted>2021-06-05T10:38:00Z</cp:lastPrinted>
  <dcterms:created xsi:type="dcterms:W3CDTF">2021-06-05T10:38:00Z</dcterms:created>
  <dcterms:modified xsi:type="dcterms:W3CDTF">2023-10-26T02:56:48Z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FF4AA3FE6DD3463E973824A5EA479800_12</vt:lpwstr>
  </property>
  <property fmtid="{D5CDD505-2E9C-101B-9397-08002B2CF9AE}" pid="3" name="KSOProductBuildVer">
    <vt:lpwstr>2052-12.1.0.15712</vt:lpwstr>
  </property>
</Properties>
</file>