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265" r:id="rId3"/>
    <p:sldId id="309" r:id="rId5"/>
    <p:sldId id="358" r:id="rId6"/>
    <p:sldId id="321" r:id="rId7"/>
    <p:sldId id="323" r:id="rId8"/>
    <p:sldId id="360" r:id="rId9"/>
    <p:sldId id="361" r:id="rId10"/>
    <p:sldId id="350" r:id="rId11"/>
    <p:sldId id="351" r:id="rId12"/>
    <p:sldId id="353" r:id="rId13"/>
    <p:sldId id="352" r:id="rId14"/>
    <p:sldId id="356" r:id="rId15"/>
    <p:sldId id="355" r:id="rId16"/>
    <p:sldId id="354" r:id="rId17"/>
  </p:sldIdLst>
  <p:sldSz cx="9144000" cy="5143500" type="screen16x9"/>
  <p:notesSz cx="6858000" cy="9144000"/>
  <p:custDataLst>
    <p:tags r:id="rId2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SzPct val="100000"/>
      <a:defRPr sz="1600"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sz="1600"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sz="1600"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sz="1600"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sz="1600"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6" autoAdjust="0"/>
    <p:restoredTop sz="95411" autoAdjust="0"/>
  </p:normalViewPr>
  <p:slideViewPr>
    <p:cSldViewPr>
      <p:cViewPr>
        <p:scale>
          <a:sx n="130" d="100"/>
          <a:sy n="130" d="100"/>
        </p:scale>
        <p:origin x="-1074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0483" name="日期占位符 2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fld id="{B3D81C9D-FAA3-4908-B85E-4D155955BFC6}" type="datetime1">
              <a:rPr lang="zh-CN" altLang="en-US"/>
            </a:fld>
            <a:endParaRPr lang="zh-CN" altLang="en-US"/>
          </a:p>
        </p:txBody>
      </p:sp>
      <p:sp>
        <p:nvSpPr>
          <p:cNvPr id="20484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0485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2190FA5A-78C9-40F4-A888-C11D3EEC269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</a:defRPr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buFont typeface="Arial" panose="020B0604020202020204" pitchFamily="34" charset="0"/>
              <a:buNone/>
              <a:defRPr sz="1200"/>
            </a:lvl1pPr>
          </a:lstStyle>
          <a:p>
            <a:fld id="{1776B054-A983-435A-B785-D9C36C5C13C8}" type="datetime1">
              <a:rPr lang="zh-CN" altLang="en-US"/>
            </a:fld>
            <a:endParaRPr lang="en-US" altLang="zh-CN"/>
          </a:p>
        </p:txBody>
      </p:sp>
      <p:sp>
        <p:nvSpPr>
          <p:cNvPr id="19460" name="Rectangle 4"/>
          <p:cNvSpPr>
            <a:spLocks noGrp="1" noRot="1" noChangeArrowheads="1"/>
          </p:cNvSpPr>
          <p:nvPr>
            <p:ph type="sldImg" idx="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9461" name="Rectangle 5"/>
          <p:cNvSpPr>
            <a:spLocks noGrp="1" noRot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buFont typeface="Arial" panose="020B0604020202020204" pitchFamily="34" charset="0"/>
              <a:buNone/>
              <a:defRPr sz="1200"/>
            </a:lvl1pPr>
          </a:lstStyle>
          <a:p>
            <a:r>
              <a:rPr lang="zh-CN" altLang="en-US"/>
              <a:t> 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buFont typeface="Arial" panose="020B0604020202020204" pitchFamily="34" charset="0"/>
              <a:buNone/>
              <a:defRPr sz="1200"/>
            </a:lvl1pPr>
          </a:lstStyle>
          <a:p>
            <a:fld id="{A852BA3B-533C-49F1-A1E5-9353F65A3957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sp>
      <p:sp>
        <p:nvSpPr>
          <p:cNvPr id="21507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/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21508" name="页脚占位符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en-US" altLang="zh-CN"/>
          </a:p>
        </p:txBody>
      </p:sp>
      <p:sp>
        <p:nvSpPr>
          <p:cNvPr id="21509" name="页眉占位符 5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 eaLnBrk="0" hangingPunct="0"/>
            <a:r>
              <a:rPr lang="zh-CN" altLang="en-US">
                <a:latin typeface="Arial" panose="020B0604020202020204" pitchFamily="34" charset="0"/>
              </a:rPr>
              <a:t> </a:t>
            </a:r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9"/>
          <p:cNvSpPr>
            <a:spLocks noChangeArrowheads="1"/>
          </p:cNvSpPr>
          <p:nvPr/>
        </p:nvSpPr>
        <p:spPr bwMode="auto">
          <a:xfrm rot="360000">
            <a:off x="10453688" y="90646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49"/>
          <p:cNvSpPr>
            <a:spLocks noChangeArrowheads="1"/>
          </p:cNvSpPr>
          <p:nvPr/>
        </p:nvSpPr>
        <p:spPr bwMode="auto">
          <a:xfrm rot="20640000">
            <a:off x="10633075" y="2143125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49"/>
          <p:cNvSpPr>
            <a:spLocks noChangeArrowheads="1"/>
          </p:cNvSpPr>
          <p:nvPr/>
        </p:nvSpPr>
        <p:spPr bwMode="auto">
          <a:xfrm rot="480000">
            <a:off x="10741025" y="391001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9"/>
          <p:cNvSpPr>
            <a:spLocks noChangeArrowheads="1"/>
          </p:cNvSpPr>
          <p:nvPr/>
        </p:nvSpPr>
        <p:spPr bwMode="auto">
          <a:xfrm rot="20640000">
            <a:off x="10920413" y="5146675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49"/>
          <p:cNvSpPr>
            <a:spLocks noChangeArrowheads="1"/>
          </p:cNvSpPr>
          <p:nvPr/>
        </p:nvSpPr>
        <p:spPr bwMode="auto">
          <a:xfrm rot="21060000">
            <a:off x="7672388" y="584676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9"/>
          <p:cNvSpPr>
            <a:spLocks noChangeArrowheads="1"/>
          </p:cNvSpPr>
          <p:nvPr/>
        </p:nvSpPr>
        <p:spPr bwMode="auto">
          <a:xfrm rot="21060000">
            <a:off x="4741863" y="608965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49"/>
          <p:cNvSpPr>
            <a:spLocks noChangeArrowheads="1"/>
          </p:cNvSpPr>
          <p:nvPr/>
        </p:nvSpPr>
        <p:spPr bwMode="auto">
          <a:xfrm rot="21300000">
            <a:off x="1201738" y="584676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49"/>
          <p:cNvSpPr>
            <a:spLocks noChangeArrowheads="1"/>
          </p:cNvSpPr>
          <p:nvPr/>
        </p:nvSpPr>
        <p:spPr bwMode="auto">
          <a:xfrm rot="20820000">
            <a:off x="-1620838" y="492283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49"/>
          <p:cNvSpPr>
            <a:spLocks noChangeArrowheads="1"/>
          </p:cNvSpPr>
          <p:nvPr/>
        </p:nvSpPr>
        <p:spPr bwMode="auto">
          <a:xfrm rot="360000">
            <a:off x="-2116138" y="254635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49"/>
          <p:cNvSpPr>
            <a:spLocks noChangeArrowheads="1"/>
          </p:cNvSpPr>
          <p:nvPr/>
        </p:nvSpPr>
        <p:spPr bwMode="auto">
          <a:xfrm rot="360000">
            <a:off x="-1816100" y="78263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49"/>
          <p:cNvSpPr>
            <a:spLocks noChangeArrowheads="1"/>
          </p:cNvSpPr>
          <p:nvPr/>
        </p:nvSpPr>
        <p:spPr bwMode="auto">
          <a:xfrm rot="360000">
            <a:off x="-1544638" y="-979488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49"/>
          <p:cNvSpPr>
            <a:spLocks noChangeArrowheads="1"/>
          </p:cNvSpPr>
          <p:nvPr/>
        </p:nvSpPr>
        <p:spPr bwMode="auto">
          <a:xfrm rot="21300000">
            <a:off x="2627313" y="-1408113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49"/>
          <p:cNvSpPr>
            <a:spLocks noChangeArrowheads="1"/>
          </p:cNvSpPr>
          <p:nvPr/>
        </p:nvSpPr>
        <p:spPr bwMode="auto">
          <a:xfrm rot="20880000">
            <a:off x="6792913" y="-1177925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sz="4400" kern="12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标题 1"/>
          <p:cNvGrpSpPr/>
          <p:nvPr/>
        </p:nvGrpSpPr>
        <p:grpSpPr bwMode="auto">
          <a:xfrm>
            <a:off x="0" y="1419622"/>
            <a:ext cx="9144000" cy="936104"/>
            <a:chOff x="964" y="1190"/>
            <a:chExt cx="3832" cy="484"/>
          </a:xfrm>
        </p:grpSpPr>
        <p:pic>
          <p:nvPicPr>
            <p:cNvPr id="3075" name="标题 1"/>
            <p:cNvPicPr>
              <a:picLocks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64" y="1190"/>
              <a:ext cx="3832" cy="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</p:pic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969" y="1192"/>
              <a:ext cx="3822" cy="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defTabSz="850900">
                <a:buFont typeface="Arial" panose="020B0604020202020204" pitchFamily="34" charset="0"/>
                <a:buNone/>
              </a:pPr>
              <a:r>
                <a:rPr lang="zh-CN" altLang="en-US" sz="4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口语交际：聊聊书法</a:t>
              </a:r>
              <a:endPara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077" name="图片 2"/>
          <p:cNvPicPr>
            <a:picLocks noChangeAspect="1" noChangeArrowheads="1"/>
          </p:cNvPicPr>
          <p:nvPr/>
        </p:nvPicPr>
        <p:blipFill>
          <a:blip r:embed="rId2" cstate="email"/>
          <a:srcRect b="-6342"/>
          <a:stretch>
            <a:fillRect/>
          </a:stretch>
        </p:blipFill>
        <p:spPr bwMode="auto">
          <a:xfrm>
            <a:off x="683568" y="483518"/>
            <a:ext cx="22717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"/>
          <p:cNvSpPr/>
          <p:nvPr/>
        </p:nvSpPr>
        <p:spPr>
          <a:xfrm>
            <a:off x="552450" y="1227138"/>
            <a:ext cx="8039100" cy="25638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状状：柳公权是我国唐代著名的书法家。他的书法以楷书著称。他汲取各种书法之长，融汇新意，自创独树一帜的“柳体”，以骨力遒劲见长。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5" name="矩形 4"/>
          <p:cNvSpPr>
            <a:spLocks noChangeArrowheads="1"/>
          </p:cNvSpPr>
          <p:nvPr/>
        </p:nvSpPr>
        <p:spPr bwMode="auto">
          <a:xfrm>
            <a:off x="436563" y="209550"/>
            <a:ext cx="198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/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交际示范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/>
          <p:nvPr/>
        </p:nvSpPr>
        <p:spPr>
          <a:xfrm>
            <a:off x="527050" y="1066800"/>
            <a:ext cx="8089900" cy="35607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菲菲：四年前，爸爸在碑林少年宫给我报了一个书法班。起初我学得很认真，进步也很快。但时间长了，不免觉得书法枯燥、单调。后来在爸爸的鼓励下，我坚持下来了。现在，我的书法越写越好了，书法丰富了我的课余生活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3" name="矩形 4"/>
          <p:cNvSpPr>
            <a:spLocks noChangeArrowheads="1"/>
          </p:cNvSpPr>
          <p:nvPr/>
        </p:nvSpPr>
        <p:spPr bwMode="auto">
          <a:xfrm>
            <a:off x="436563" y="209550"/>
            <a:ext cx="198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/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交际示范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"/>
          <p:cNvSpPr/>
          <p:nvPr/>
        </p:nvSpPr>
        <p:spPr>
          <a:xfrm>
            <a:off x="544513" y="965200"/>
            <a:ext cx="8054975" cy="35607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才才：我的爷爷是一个书法爱好者。在爷爷的熏陶下，我也爱上了书法。爷爷经常带我去参观各种书法艺术作品展：婉转流畅、瘦劲挺拔的篆书，结构方整、笔画分明的楷书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这些书法艺术作品美化了我的生活，陶冶了我的情操。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1" name="矩形 4"/>
          <p:cNvSpPr>
            <a:spLocks noChangeArrowheads="1"/>
          </p:cNvSpPr>
          <p:nvPr/>
        </p:nvSpPr>
        <p:spPr bwMode="auto">
          <a:xfrm>
            <a:off x="436563" y="209550"/>
            <a:ext cx="198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/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交际示范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90563" y="715963"/>
            <a:ext cx="8016875" cy="256222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书法作为一门历史悠久的传统艺术，是艺术长廊中的珍宝。“聊聊书法”这个话题不仅贴近生活，而且对于了解我国书法文化艺术，感受书法艺术魅力有启迪作用。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5123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 rot="21420000">
            <a:off x="3268663" y="3338513"/>
            <a:ext cx="2606675" cy="148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矩形 4"/>
          <p:cNvSpPr>
            <a:spLocks noChangeArrowheads="1"/>
          </p:cNvSpPr>
          <p:nvPr/>
        </p:nvSpPr>
        <p:spPr bwMode="auto">
          <a:xfrm>
            <a:off x="436563" y="209550"/>
            <a:ext cx="198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/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</a:rPr>
              <a:t>交际内容</a:t>
            </a:r>
            <a:endParaRPr lang="en-US" altLang="zh-CN" sz="32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timgsa.baidu.com/timg?image&amp;quality=80&amp;size=b9999_10000&amp;sec=1558782357346&amp;di=067c57666df119fbfc149ba6d63c45f7&amp;imgtype=0&amp;src=http%3A%2F%2Fwww.yczihua.com%2Fimages%2Fupload%2Fimage%2F20131122%2F20131122064246_56170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46225" y="2571750"/>
            <a:ext cx="5640388" cy="237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57325" y="328613"/>
            <a:ext cx="5772150" cy="220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/>
          <p:nvPr/>
        </p:nvSpPr>
        <p:spPr>
          <a:xfrm>
            <a:off x="550863" y="958850"/>
            <a:ext cx="8042275" cy="3817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一、确定交际话题，明确交际要求。</a:t>
            </a:r>
            <a:endParaRPr lang="zh-CN" altLang="en-US" sz="3200" b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确定交流话题，搜集相关资料，做好交流准备。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明确口语交际的要求和要点。在表达方面，一要清楚，有条理；二要生动。在交流方面，可以就共同感兴趣的话题进行深入交谈。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1" name="矩形 4"/>
          <p:cNvSpPr>
            <a:spLocks noChangeArrowheads="1"/>
          </p:cNvSpPr>
          <p:nvPr/>
        </p:nvSpPr>
        <p:spPr bwMode="auto">
          <a:xfrm>
            <a:off x="436563" y="209550"/>
            <a:ext cx="198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/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</a:rPr>
              <a:t>交际指导</a:t>
            </a:r>
            <a:endParaRPr lang="en-US" altLang="zh-CN" sz="32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3"/>
          <p:cNvSpPr/>
          <p:nvPr/>
        </p:nvSpPr>
        <p:spPr>
          <a:xfrm>
            <a:off x="785813" y="793750"/>
            <a:ext cx="7753350" cy="41259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二、搜集整理资料，讨论发言方式。</a:t>
            </a:r>
            <a:endParaRPr lang="zh-CN" altLang="en-US" sz="3200" b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要表述清楚，有条理，如分点说明，可以先表明自己的观点，再围绕观点举例子或说故事。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要表达生动，需要对自己要交流的内容比较熟悉，可以结合搜集的图片、实物来讲。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5" name="矩形 4"/>
          <p:cNvSpPr>
            <a:spLocks noChangeArrowheads="1"/>
          </p:cNvSpPr>
          <p:nvPr/>
        </p:nvSpPr>
        <p:spPr bwMode="auto">
          <a:xfrm>
            <a:off x="436563" y="209550"/>
            <a:ext cx="198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/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交际指导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3"/>
          <p:cNvSpPr/>
          <p:nvPr/>
        </p:nvSpPr>
        <p:spPr>
          <a:xfrm>
            <a:off x="506413" y="869950"/>
            <a:ext cx="8066087" cy="37385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三、分层展开交流，及时互动评价。</a:t>
            </a:r>
            <a:endParaRPr lang="zh-CN" altLang="en-US" sz="3200" b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以小组为单位，人人发言交流。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小组代表在全班交流，师生共同评议。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设计评议标准，紧扣教材中口语交际的几点要求，聚焦表达是否有条理，讲述是否生动这几个要点。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19" name="矩形 4"/>
          <p:cNvSpPr>
            <a:spLocks noChangeArrowheads="1"/>
          </p:cNvSpPr>
          <p:nvPr/>
        </p:nvSpPr>
        <p:spPr bwMode="auto">
          <a:xfrm>
            <a:off x="436563" y="209550"/>
            <a:ext cx="198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/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交际指导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3"/>
          <p:cNvSpPr/>
          <p:nvPr/>
        </p:nvSpPr>
        <p:spPr>
          <a:xfrm>
            <a:off x="785813" y="1050925"/>
            <a:ext cx="7753350" cy="30416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四、针对不同问题，分类进行指导。</a:t>
            </a:r>
            <a:endParaRPr lang="zh-CN" altLang="en-US" sz="3200" b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针对聊不同的话题时出现的问题进行有针对性的点评及指导。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在发言后提问，培养质疑精神和互动交流习惯。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3" name="矩形 4"/>
          <p:cNvSpPr>
            <a:spLocks noChangeArrowheads="1"/>
          </p:cNvSpPr>
          <p:nvPr/>
        </p:nvSpPr>
        <p:spPr bwMode="auto">
          <a:xfrm>
            <a:off x="436563" y="209550"/>
            <a:ext cx="198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/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交际指导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2"/>
          <p:cNvSpPr/>
          <p:nvPr/>
        </p:nvSpPr>
        <p:spPr>
          <a:xfrm>
            <a:off x="619125" y="1260475"/>
            <a:ext cx="8162925" cy="32035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路路：王羲之是东晋时期著名的书法家，有“书圣”之称。他的书法汲取隶书、草书、楷书、行书各体所长，风格平和自然，笔势委婉含蓄，遒美隽秀。其代表作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兰亭集序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被誉为“天下第一行书”。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7" name="矩形 3"/>
          <p:cNvSpPr>
            <a:spLocks noChangeArrowheads="1"/>
          </p:cNvSpPr>
          <p:nvPr/>
        </p:nvSpPr>
        <p:spPr bwMode="auto">
          <a:xfrm>
            <a:off x="436563" y="209550"/>
            <a:ext cx="198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/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交际示范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903</Words>
  <Application>WPS 演示</Application>
  <PresentationFormat>全屏显示(16:9)</PresentationFormat>
  <Paragraphs>47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楷体</vt:lpstr>
      <vt:lpstr>Calibri</vt:lpstr>
      <vt:lpstr>微软雅黑</vt:lpstr>
      <vt:lpstr>Arial</vt:lpstr>
      <vt:lpstr>Arial Unicode MS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2021-05-29T13:51:00Z</cp:lastPrinted>
  <dcterms:created xsi:type="dcterms:W3CDTF">2021-05-29T13:51:00Z</dcterms:created>
  <dcterms:modified xsi:type="dcterms:W3CDTF">2023-10-26T02:57:55Z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2E8A23F049484D0AACC0699399719591_12</vt:lpwstr>
  </property>
  <property fmtid="{D5CDD505-2E9C-101B-9397-08002B2CF9AE}" pid="3" name="KSOProductBuildVer">
    <vt:lpwstr>2052-12.1.0.15712</vt:lpwstr>
  </property>
</Properties>
</file>