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476" r:id="rId3"/>
    <p:sldId id="474" r:id="rId5"/>
    <p:sldId id="475" r:id="rId6"/>
    <p:sldId id="484" r:id="rId7"/>
    <p:sldId id="493" r:id="rId8"/>
    <p:sldId id="494" r:id="rId9"/>
    <p:sldId id="499" r:id="rId10"/>
    <p:sldId id="495" r:id="rId11"/>
    <p:sldId id="496" r:id="rId12"/>
    <p:sldId id="500" r:id="rId13"/>
    <p:sldId id="501" r:id="rId14"/>
    <p:sldId id="482" r:id="rId15"/>
    <p:sldId id="473" r:id="rId16"/>
  </p:sldIdLst>
  <p:sldSz cx="9144000" cy="5143500" type="screen16x9"/>
  <p:notesSz cx="6858000" cy="9144000"/>
  <p:custDataLst>
    <p:tags r:id="rId2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8A54"/>
    <a:srgbClr val="E8B5A7"/>
    <a:srgbClr val="E97C6D"/>
    <a:srgbClr val="F56161"/>
    <a:srgbClr val="E37373"/>
    <a:srgbClr val="CE8C89"/>
    <a:srgbClr val="FDFFF7"/>
    <a:srgbClr val="DC907B"/>
    <a:srgbClr val="E86F6F"/>
    <a:srgbClr val="E480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6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-102" y="-702"/>
      </p:cViewPr>
      <p:guideLst>
        <p:guide orient="horz"/>
        <p:guide pos="21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8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CCA6-6EA6-4EEA-A4EB-59FEDC1331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2F81C-2361-4BA1-92F9-893FB93F8C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696A1-F1FD-4BC5-BE3A-DA0F8782AFD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jpe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6.xml"/><Relationship Id="rId7" Type="http://schemas.openxmlformats.org/officeDocument/2006/relationships/image" Target="../media/image3.jpeg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1" Type="http://schemas.openxmlformats.org/officeDocument/2006/relationships/notesSlide" Target="../notesSlides/notesSlide2.xml"/><Relationship Id="rId10" Type="http://schemas.openxmlformats.org/officeDocument/2006/relationships/vmlDrawing" Target="../drawings/vmlDrawing1.v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jpe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jpe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0fcf6258cc480637afe74e2bba587ed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" y="0"/>
            <a:ext cx="9144476" cy="51435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22220" y="1061812"/>
            <a:ext cx="4100036" cy="1938338"/>
          </a:xfrm>
          <a:prstGeom prst="rect">
            <a:avLst/>
          </a:prstGeom>
          <a:solidFill>
            <a:srgbClr val="948A54">
              <a:alpha val="50196"/>
            </a:srgbClr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习 作</a:t>
            </a:r>
            <a:endParaRPr lang="zh-CN" alt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我的拿手好戏</a:t>
            </a:r>
            <a:endParaRPr lang="zh-CN" alt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2423" y="194310"/>
            <a:ext cx="8549164" cy="4632960"/>
          </a:xfrm>
          <a:prstGeom prst="rect">
            <a:avLst/>
          </a:prstGeom>
          <a:noFill/>
          <a:ln w="3492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90563" y="442437"/>
            <a:ext cx="1171099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58691" y="408623"/>
            <a:ext cx="961549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 dirty="0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学习提纲</a:t>
            </a:r>
            <a:endParaRPr lang="zh-CN" altLang="en-US" sz="1500" b="1" dirty="0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56210" y="1700212"/>
            <a:ext cx="2780348" cy="1763078"/>
            <a:chOff x="525" y="3256"/>
            <a:chExt cx="5838" cy="3702"/>
          </a:xfrm>
        </p:grpSpPr>
        <p:sp>
          <p:nvSpPr>
            <p:cNvPr id="23" name="矩形 22"/>
            <p:cNvSpPr/>
            <p:nvPr/>
          </p:nvSpPr>
          <p:spPr>
            <a:xfrm rot="5400000" flipH="1">
              <a:off x="1593" y="4056"/>
              <a:ext cx="3702" cy="210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 b="1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25" y="3863"/>
              <a:ext cx="5838" cy="2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3300" b="1" spc="-75" dirty="0">
                  <a:latin typeface="+中文正文" charset="0"/>
                  <a:cs typeface="+mn-ea"/>
                  <a:sym typeface="+mn-ea"/>
                </a:rPr>
                <a:t>你的拿手好戏是什么？</a:t>
              </a:r>
              <a:endParaRPr lang="zh-CN" altLang="en-US" sz="3300" b="1" spc="-75" dirty="0">
                <a:latin typeface="+中文正文" charset="0"/>
                <a:cs typeface="+mn-ea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418046" y="1194435"/>
            <a:ext cx="4903470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tabLst>
                <a:tab pos="4566285" algn="l"/>
              </a:tabLst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你的拿手好戏是怎样练成的？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tabLst>
                <a:tab pos="4566285" algn="l"/>
              </a:tabLst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关于拿手好戏，有哪些有趣的故事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?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18047" y="2142173"/>
            <a:ext cx="5598319" cy="88011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10000"/>
              </a:lnSpc>
              <a:tabLst>
                <a:tab pos="4566285" algn="l"/>
              </a:tabLst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怎样来写你的拿手好戏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?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哪些内容先写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?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  <a:tabLst>
                <a:tab pos="4566285" algn="l"/>
              </a:tabLst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哪些内容后写？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18047" y="3162777"/>
            <a:ext cx="3751421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tabLst>
                <a:tab pos="4566285" algn="l"/>
              </a:tabLst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哪些内容要写得详细些？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tabLst>
                <a:tab pos="4566285" algn="l"/>
              </a:tabLst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哪些内容可以写得简略些？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8" name="椭圆 17"/>
          <p:cNvSpPr/>
          <p:nvPr/>
        </p:nvSpPr>
        <p:spPr>
          <a:xfrm flipV="1">
            <a:off x="3323749" y="2307907"/>
            <a:ext cx="94298" cy="9429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 flipV="1">
            <a:off x="3323749" y="1386840"/>
            <a:ext cx="94298" cy="9429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 flipV="1">
            <a:off x="3323749" y="3321844"/>
            <a:ext cx="94298" cy="9429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8" grpId="0" animBg="1"/>
      <p:bldP spid="6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90563" y="442437"/>
            <a:ext cx="1171099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42555" y="408623"/>
            <a:ext cx="969617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 dirty="0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学习提纲</a:t>
            </a:r>
            <a:endParaRPr lang="zh-CN" altLang="en-US" sz="1500" b="1" dirty="0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65272" y="1000601"/>
            <a:ext cx="1464469" cy="498634"/>
            <a:chOff x="704" y="1870"/>
            <a:chExt cx="3075" cy="1047"/>
          </a:xfrm>
        </p:grpSpPr>
        <p:sp>
          <p:nvSpPr>
            <p:cNvPr id="20" name="文本框 19"/>
            <p:cNvSpPr txBox="1"/>
            <p:nvPr/>
          </p:nvSpPr>
          <p:spPr>
            <a:xfrm>
              <a:off x="704" y="1870"/>
              <a:ext cx="3075" cy="1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10000"/>
                </a:lnSpc>
              </a:pPr>
              <a:r>
                <a:rPr lang="zh-CN" altLang="en-US" sz="2400" b="1" dirty="0">
                  <a:latin typeface="+mn-ea"/>
                  <a:cs typeface="+mn-ea"/>
                  <a:sym typeface="+mn-ea"/>
                </a:rPr>
                <a:t>提纲示例</a:t>
              </a:r>
              <a:endParaRPr lang="zh-CN" altLang="en-US" sz="2400" b="1" dirty="0">
                <a:latin typeface="+mn-ea"/>
                <a:cs typeface="+mn-ea"/>
                <a:sym typeface="+mn-ea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841" y="2782"/>
              <a:ext cx="2938" cy="12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42875" y="2252186"/>
            <a:ext cx="1774984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tabLst>
                <a:tab pos="4566285" algn="l"/>
              </a:tabLst>
            </a:pPr>
            <a:r>
              <a:rPr lang="en-US" altLang="zh-CN" sz="2100" b="1">
                <a:latin typeface="楷体" panose="02010609060101010101" charset="-122"/>
                <a:ea typeface="楷体" panose="02010609060101010101" charset="-122"/>
                <a:sym typeface="+mn-ea"/>
              </a:rPr>
              <a:t>《</a:t>
            </a:r>
            <a:r>
              <a:rPr lang="zh-CN" altLang="en-US" sz="2100" b="1">
                <a:latin typeface="楷体" panose="02010609060101010101" charset="-122"/>
                <a:ea typeface="楷体" panose="02010609060101010101" charset="-122"/>
                <a:sym typeface="+mn-ea"/>
              </a:rPr>
              <a:t>三招挑西瓜</a:t>
            </a:r>
            <a:r>
              <a:rPr lang="en-US" altLang="zh-CN" sz="2100" b="1">
                <a:latin typeface="楷体" panose="02010609060101010101" charset="-122"/>
                <a:ea typeface="楷体" panose="02010609060101010101" charset="-122"/>
                <a:sym typeface="+mn-ea"/>
              </a:rPr>
              <a:t>》</a:t>
            </a:r>
            <a:endParaRPr lang="en-US" altLang="zh-CN" sz="21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56486" y="1903572"/>
            <a:ext cx="2882741" cy="71485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tabLst>
                <a:tab pos="4566285" algn="l"/>
              </a:tabLst>
            </a:pPr>
            <a:r>
              <a:rPr lang="zh-CN" altLang="en-US" sz="2100" b="1">
                <a:latin typeface="楷体" panose="02010609060101010101" charset="-122"/>
                <a:ea typeface="楷体" panose="02010609060101010101" charset="-122"/>
                <a:sym typeface="+mn-ea"/>
              </a:rPr>
              <a:t>简单介绍：是怎样练成挑西瓜的拿手好戏的。</a:t>
            </a:r>
            <a:endParaRPr lang="zh-CN" altLang="en-US" sz="21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56486" y="1170622"/>
            <a:ext cx="2905601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tabLst>
                <a:tab pos="4566285" algn="l"/>
              </a:tabLst>
            </a:pPr>
            <a:r>
              <a:rPr lang="zh-CN" altLang="en-US" sz="2100" b="1">
                <a:latin typeface="楷体" panose="02010609060101010101" charset="-122"/>
                <a:ea typeface="楷体" panose="02010609060101010101" charset="-122"/>
                <a:sym typeface="+mn-ea"/>
              </a:rPr>
              <a:t>点明拿手好戏是挑西瓜。</a:t>
            </a:r>
            <a:endParaRPr lang="zh-CN" altLang="en-US" sz="21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358390" y="3118962"/>
            <a:ext cx="2904173" cy="71485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tabLst>
                <a:tab pos="4566285" algn="l"/>
              </a:tabLst>
            </a:pPr>
            <a:r>
              <a:rPr lang="zh-CN" altLang="en-US" sz="2100" b="1">
                <a:latin typeface="楷体" panose="02010609060101010101" charset="-122"/>
                <a:ea typeface="楷体" panose="02010609060101010101" charset="-122"/>
                <a:sym typeface="+mn-ea"/>
              </a:rPr>
              <a:t>详细写：周末和同学挑西瓜、吃西瓜的趣事。</a:t>
            </a:r>
            <a:endParaRPr lang="zh-CN" altLang="en-US" sz="21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725478" y="1425893"/>
            <a:ext cx="3152299" cy="71485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tabLst>
                <a:tab pos="4566285" algn="l"/>
              </a:tabLst>
            </a:pPr>
            <a:r>
              <a:rPr lang="zh-CN" altLang="en-US" sz="2100" b="1">
                <a:latin typeface="楷体" panose="02010609060101010101" charset="-122"/>
                <a:ea typeface="楷体" panose="02010609060101010101" charset="-122"/>
                <a:sym typeface="+mn-ea"/>
              </a:rPr>
              <a:t>我用</a:t>
            </a:r>
            <a:r>
              <a:rPr lang="en-US" altLang="zh-CN" sz="2100" b="1"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2100" b="1">
                <a:latin typeface="楷体" panose="02010609060101010101" charset="-122"/>
                <a:ea typeface="楷体" panose="02010609060101010101" charset="-122"/>
                <a:sym typeface="+mn-ea"/>
              </a:rPr>
              <a:t>看、听、拍</a:t>
            </a:r>
            <a:r>
              <a:rPr lang="en-US" altLang="zh-CN" sz="2100" b="1"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altLang="en-US" sz="2100" b="1">
                <a:latin typeface="楷体" panose="02010609060101010101" charset="-122"/>
                <a:ea typeface="楷体" panose="02010609060101010101" charset="-122"/>
                <a:sym typeface="+mn-ea"/>
              </a:rPr>
              <a:t>三招，自信地挑了两个大西瓜。</a:t>
            </a:r>
            <a:endParaRPr lang="zh-CN" altLang="en-US" sz="21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53100" y="2643664"/>
            <a:ext cx="3009900" cy="71485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tabLst>
                <a:tab pos="4566285" algn="l"/>
              </a:tabLst>
            </a:pPr>
            <a:r>
              <a:rPr lang="zh-CN" altLang="en-US" sz="2100" b="1">
                <a:latin typeface="楷体" panose="02010609060101010101" charset="-122"/>
                <a:ea typeface="楷体" panose="02010609060101010101" charset="-122"/>
                <a:sym typeface="+mn-ea"/>
              </a:rPr>
              <a:t>第一个西瓜很好，得到同学的夸赞，我很得意。</a:t>
            </a:r>
            <a:endParaRPr lang="zh-CN" altLang="en-US" sz="21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743099" y="3923824"/>
            <a:ext cx="2897505" cy="103774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tabLst>
                <a:tab pos="4566285" algn="l"/>
              </a:tabLst>
            </a:pPr>
            <a:r>
              <a:rPr lang="zh-CN" altLang="en-US" sz="2100" b="1">
                <a:latin typeface="楷体" panose="02010609060101010101" charset="-122"/>
                <a:ea typeface="楷体" panose="02010609060101010101" charset="-122"/>
                <a:sym typeface="+mn-ea"/>
              </a:rPr>
              <a:t>第二个西瓜没熟，</a:t>
            </a:r>
            <a:endParaRPr lang="zh-CN" altLang="en-US" sz="2100" b="1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tabLst>
                <a:tab pos="4566285" algn="l"/>
              </a:tabLst>
            </a:pPr>
            <a:r>
              <a:rPr lang="zh-CN" altLang="en-US" sz="2100" b="1">
                <a:latin typeface="楷体" panose="02010609060101010101" charset="-122"/>
                <a:ea typeface="楷体" panose="02010609060101010101" charset="-122"/>
                <a:sym typeface="+mn-ea"/>
              </a:rPr>
              <a:t>我很尴尬</a:t>
            </a:r>
            <a:r>
              <a:rPr lang="en-US" altLang="zh-CN" sz="2100" b="1"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2100" b="1">
                <a:latin typeface="楷体" panose="02010609060101010101" charset="-122"/>
                <a:ea typeface="楷体" panose="02010609060101010101" charset="-122"/>
                <a:sym typeface="+mn-ea"/>
              </a:rPr>
              <a:t>拿手好戏演砸啦！</a:t>
            </a:r>
            <a:endParaRPr lang="zh-CN" altLang="en-US" sz="21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6" name="右大括号 15"/>
          <p:cNvSpPr/>
          <p:nvPr/>
        </p:nvSpPr>
        <p:spPr>
          <a:xfrm flipH="1">
            <a:off x="2219325" y="1425893"/>
            <a:ext cx="139065" cy="2023110"/>
          </a:xfrm>
          <a:prstGeom prst="rightBrace">
            <a:avLst>
              <a:gd name="adj1" fmla="val 8333"/>
              <a:gd name="adj2" fmla="val 50012"/>
            </a:avLst>
          </a:prstGeom>
          <a:ln w="47625">
            <a:solidFill>
              <a:srgbClr val="E3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右大括号 16"/>
          <p:cNvSpPr/>
          <p:nvPr/>
        </p:nvSpPr>
        <p:spPr>
          <a:xfrm flipH="1">
            <a:off x="5413534" y="1903571"/>
            <a:ext cx="160973" cy="2572703"/>
          </a:xfrm>
          <a:prstGeom prst="rightBrace">
            <a:avLst>
              <a:gd name="adj1" fmla="val 8333"/>
              <a:gd name="adj2" fmla="val 60440"/>
            </a:avLst>
          </a:prstGeom>
          <a:ln w="47625">
            <a:solidFill>
              <a:srgbClr val="E8B5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 descr="abe6b2e2911ad6af1423ba15f56f652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65271" y="3645218"/>
            <a:ext cx="1376363" cy="90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3" grpId="0"/>
      <p:bldP spid="14" grpId="0"/>
      <p:bldP spid="15" grpId="0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778193" y="542449"/>
            <a:ext cx="1732121" cy="522446"/>
          </a:xfrm>
        </p:spPr>
        <p:txBody>
          <a:bodyPr>
            <a:noAutofit/>
          </a:bodyPr>
          <a:lstStyle/>
          <a:p>
            <a:r>
              <a:rPr lang="zh-CN" altLang="en-US" sz="3000" dirty="0">
                <a:solidFill>
                  <a:schemeClr val="tx2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课堂小结</a:t>
            </a:r>
            <a:endParaRPr lang="zh-CN" altLang="en-US" sz="3000" dirty="0">
              <a:solidFill>
                <a:schemeClr val="tx2">
                  <a:lumMod val="5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图片 5" descr="e8b24d3b17f6846f0484be95927f3e8a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77165"/>
            <a:ext cx="1064419" cy="1066800"/>
          </a:xfrm>
          <a:prstGeom prst="rect">
            <a:avLst/>
          </a:prstGeom>
        </p:spPr>
      </p:pic>
      <p:pic>
        <p:nvPicPr>
          <p:cNvPr id="25" name="图片 24" descr="5627275244409090409cde2705ba575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">
            <a:off x="654844" y="130969"/>
            <a:ext cx="362426" cy="364331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848202" y="1009650"/>
            <a:ext cx="1607344" cy="0"/>
          </a:xfrm>
          <a:prstGeom prst="line">
            <a:avLst/>
          </a:prstGeom>
          <a:ln w="31750">
            <a:solidFill>
              <a:srgbClr val="E3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1301830" y="1385411"/>
            <a:ext cx="6540341" cy="2316957"/>
            <a:chOff x="2734" y="2909"/>
            <a:chExt cx="13733" cy="4865"/>
          </a:xfrm>
        </p:grpSpPr>
        <p:sp>
          <p:nvSpPr>
            <p:cNvPr id="9" name="文本框 8"/>
            <p:cNvSpPr txBox="1"/>
            <p:nvPr/>
          </p:nvSpPr>
          <p:spPr>
            <a:xfrm>
              <a:off x="5894" y="2909"/>
              <a:ext cx="7412" cy="1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  <a:tabLst>
                  <a:tab pos="4566285" algn="l"/>
                </a:tabLst>
              </a:pPr>
              <a:r>
                <a:rPr lang="zh-CN" altLang="en-US" sz="2700" b="1" dirty="0">
                  <a:solidFill>
                    <a:schemeClr val="tx2">
                      <a:lumMod val="50000"/>
                    </a:schemeClr>
                  </a:solidFill>
                  <a:latin typeface="+mn-ea"/>
                  <a:cs typeface="+mn-ea"/>
                  <a:sym typeface="+mn-ea"/>
                </a:rPr>
                <a:t>习 作：</a:t>
              </a:r>
              <a:r>
                <a:rPr lang="zh-CN" altLang="en-US" sz="2700" b="1" dirty="0">
                  <a:solidFill>
                    <a:schemeClr val="tx2">
                      <a:lumMod val="50000"/>
                    </a:schemeClr>
                  </a:solidFill>
                  <a:latin typeface="+mn-ea"/>
                  <a:sym typeface="+mn-ea"/>
                </a:rPr>
                <a:t>我的拿手好戏</a:t>
              </a:r>
              <a:endParaRPr lang="zh-CN" altLang="en-US" sz="2700" b="1" dirty="0">
                <a:solidFill>
                  <a:schemeClr val="tx2">
                    <a:lumMod val="50000"/>
                  </a:schemeClr>
                </a:solidFill>
                <a:latin typeface="+mn-ea"/>
                <a:cs typeface="+mn-ea"/>
                <a:sym typeface="+mn-ea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734" y="6271"/>
              <a:ext cx="13733" cy="1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2700" b="1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2.</a:t>
              </a:r>
              <a:r>
                <a:rPr lang="zh-CN" altLang="en-US" sz="2700" b="1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注意写作内容的先后顺序、详略搭配等。</a:t>
              </a:r>
              <a:endParaRPr lang="zh-CN" altLang="en-US" sz="2700" b="1" dirty="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826" y="4819"/>
              <a:ext cx="11548" cy="1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2700" b="1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1.</a:t>
              </a:r>
              <a:r>
                <a:rPr lang="zh-CN" altLang="en-US" sz="2700" b="1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写作前可以先列提纲，理清思绪。</a:t>
              </a:r>
              <a:endParaRPr lang="zh-CN" altLang="en-US" sz="2700" b="1" dirty="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48526" y="1940719"/>
            <a:ext cx="2677656" cy="830997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5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谢谢观赏</a:t>
            </a:r>
            <a:endParaRPr lang="zh-CN" altLang="en-US" sz="50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任意多边形 49"/>
          <p:cNvSpPr/>
          <p:nvPr>
            <p:custDataLst>
              <p:tags r:id="rId1"/>
            </p:custDataLst>
          </p:nvPr>
        </p:nvSpPr>
        <p:spPr bwMode="auto">
          <a:xfrm>
            <a:off x="848202" y="1466374"/>
            <a:ext cx="213836" cy="20240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55000" lnSpcReduction="20000"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graphicFrame>
        <p:nvGraphicFramePr>
          <p:cNvPr id="8" name="对象 7">
            <a:hlinkClick r:id="" action="ppaction://ole?verb=0"/>
          </p:cNvPr>
          <p:cNvGraphicFramePr/>
          <p:nvPr/>
        </p:nvGraphicFramePr>
        <p:xfrm>
          <a:off x="4229100" y="2490788"/>
          <a:ext cx="6858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2" imgW="2743200" imgH="5181600" progId="Equation.3">
                  <p:embed/>
                </p:oleObj>
              </mc:Choice>
              <mc:Fallback>
                <p:oleObj name="" r:id="rId2" imgW="2743200" imgH="5181600" progId="Equation.3">
                  <p:embed/>
                  <p:pic>
                    <p:nvPicPr>
                      <p:cNvPr id="0" name="图片 1024" descr="image1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29100" y="2490788"/>
                        <a:ext cx="685800" cy="1619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任意多边形 11"/>
          <p:cNvSpPr/>
          <p:nvPr>
            <p:custDataLst>
              <p:tags r:id="rId4"/>
            </p:custDataLst>
          </p:nvPr>
        </p:nvSpPr>
        <p:spPr bwMode="auto">
          <a:xfrm>
            <a:off x="824389" y="2360772"/>
            <a:ext cx="213836" cy="20240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rgbClr val="8B8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55000" lnSpcReduction="20000"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3" name="任意多边形 12"/>
          <p:cNvSpPr/>
          <p:nvPr>
            <p:custDataLst>
              <p:tags r:id="rId5"/>
            </p:custDataLst>
          </p:nvPr>
        </p:nvSpPr>
        <p:spPr bwMode="auto">
          <a:xfrm>
            <a:off x="824389" y="3590926"/>
            <a:ext cx="213836" cy="20240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55000" lnSpcReduction="20000"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标题 14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778193" y="542449"/>
            <a:ext cx="1732121" cy="522446"/>
          </a:xfrm>
        </p:spPr>
        <p:txBody>
          <a:bodyPr>
            <a:noAutofit/>
          </a:bodyPr>
          <a:lstStyle/>
          <a:p>
            <a:r>
              <a:rPr lang="zh-CN" altLang="en-US" sz="3000" dirty="0">
                <a:solidFill>
                  <a:schemeClr val="tx2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教学目标</a:t>
            </a:r>
            <a:endParaRPr lang="zh-CN" altLang="en-US" sz="3000" dirty="0">
              <a:solidFill>
                <a:schemeClr val="tx2">
                  <a:lumMod val="5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848202" y="1009650"/>
            <a:ext cx="1607344" cy="0"/>
          </a:xfrm>
          <a:prstGeom prst="line">
            <a:avLst/>
          </a:prstGeom>
          <a:ln w="31750">
            <a:solidFill>
              <a:srgbClr val="E3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 descr="timg (18)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0008" y="145732"/>
            <a:ext cx="866775" cy="919163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307306" y="1363028"/>
            <a:ext cx="6797040" cy="7148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/>
              <a:t>1.</a:t>
            </a:r>
            <a:r>
              <a:rPr lang="zh-CN" altLang="en-US" sz="2100" dirty="0"/>
              <a:t>能够正确认识自我，发现并介绍自己的“拿手好戏”，</a:t>
            </a:r>
            <a:endParaRPr lang="zh-CN" altLang="en-US" sz="2100" dirty="0"/>
          </a:p>
          <a:p>
            <a:r>
              <a:rPr lang="zh-CN" altLang="en-US" sz="2100" dirty="0"/>
              <a:t>不断提升自信心。</a:t>
            </a:r>
            <a:endParaRPr lang="zh-CN" altLang="en-US" sz="2100" dirty="0"/>
          </a:p>
        </p:txBody>
      </p:sp>
      <p:sp>
        <p:nvSpPr>
          <p:cNvPr id="19" name="文本框 18"/>
          <p:cNvSpPr txBox="1"/>
          <p:nvPr/>
        </p:nvSpPr>
        <p:spPr>
          <a:xfrm>
            <a:off x="1307307" y="2259330"/>
            <a:ext cx="7225189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/>
              <a:t>2.能够具体完整地写出自己是如何练成“那些本领”，有哪些与至相关联的趣事，并能够在自主评价过程中提升修改习作的能力。</a:t>
            </a:r>
            <a:endParaRPr lang="zh-CN" altLang="en-US" sz="2100" dirty="0"/>
          </a:p>
        </p:txBody>
      </p:sp>
      <p:sp>
        <p:nvSpPr>
          <p:cNvPr id="21" name="文本框 20"/>
          <p:cNvSpPr txBox="1"/>
          <p:nvPr/>
        </p:nvSpPr>
        <p:spPr>
          <a:xfrm>
            <a:off x="1307306" y="3478531"/>
            <a:ext cx="7145655" cy="7148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/>
              <a:t>3</a:t>
            </a:r>
            <a:r>
              <a:rPr lang="zh-CN" altLang="en-US" sz="2100" dirty="0"/>
              <a:t>.能够按照教材中的范例学写习作提纲，同时准确进行习作材料的详略安排。</a:t>
            </a:r>
            <a:endParaRPr lang="zh-CN" altLang="en-US" sz="2100" dirty="0"/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0563" y="442437"/>
            <a:ext cx="1171099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953452" y="417195"/>
            <a:ext cx="108781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 dirty="0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情境导入</a:t>
            </a:r>
            <a:endParaRPr lang="zh-CN" altLang="en-US" sz="1500" b="1" dirty="0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8603" y="1134428"/>
            <a:ext cx="4311491" cy="5253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700" b="1" dirty="0">
                <a:latin typeface="+mn-ea"/>
                <a:sym typeface="+mn-ea"/>
              </a:rPr>
              <a:t>十八般武艺，样样是好戏！</a:t>
            </a:r>
            <a:endParaRPr lang="zh-CN" altLang="en-US" sz="2700" b="1" dirty="0">
              <a:latin typeface="+mn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8151" y="1779746"/>
            <a:ext cx="4543901" cy="246792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跳舞，唱歌，画画，变魔术；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剪纸，捏泥人，做标本，做航模；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挑西瓜，做面包，炒拿手菜；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吹口哨，玩魔方，钓鱼，爬树；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8" name="椭圆 17"/>
          <p:cNvSpPr/>
          <p:nvPr/>
        </p:nvSpPr>
        <p:spPr>
          <a:xfrm flipV="1">
            <a:off x="343852" y="2038826"/>
            <a:ext cx="94298" cy="9429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 flipV="1">
            <a:off x="343852" y="2490311"/>
            <a:ext cx="94298" cy="9429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 flipV="1">
            <a:off x="343852" y="2966561"/>
            <a:ext cx="94298" cy="9429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 flipV="1">
            <a:off x="343852" y="3466147"/>
            <a:ext cx="94298" cy="9429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882640" y="736283"/>
            <a:ext cx="2511743" cy="3670935"/>
            <a:chOff x="12352" y="1211"/>
            <a:chExt cx="5274" cy="7708"/>
          </a:xfrm>
        </p:grpSpPr>
        <p:pic>
          <p:nvPicPr>
            <p:cNvPr id="10" name="图片 9" descr="95a4c105f5387b92f0fb19d3dc50e64a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2353" y="1211"/>
              <a:ext cx="5272" cy="3728"/>
            </a:xfrm>
            <a:prstGeom prst="rect">
              <a:avLst/>
            </a:prstGeom>
          </p:spPr>
        </p:pic>
        <p:pic>
          <p:nvPicPr>
            <p:cNvPr id="12" name="图片 11" descr="8f74c3f0c751f8af3263d0660e8609ef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2352" y="5189"/>
              <a:ext cx="5274" cy="373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90563" y="442437"/>
            <a:ext cx="1171099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58691" y="408623"/>
            <a:ext cx="1000737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 dirty="0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例文展示</a:t>
            </a:r>
            <a:endParaRPr lang="zh-CN" altLang="en-US" sz="1500" b="1" dirty="0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343275" y="808672"/>
            <a:ext cx="2537460" cy="600075"/>
            <a:chOff x="7769" y="1642"/>
            <a:chExt cx="5328" cy="1260"/>
          </a:xfrm>
        </p:grpSpPr>
        <p:sp>
          <p:nvSpPr>
            <p:cNvPr id="14" name="文本框 13"/>
            <p:cNvSpPr txBox="1"/>
            <p:nvPr/>
          </p:nvSpPr>
          <p:spPr>
            <a:xfrm>
              <a:off x="7769" y="1642"/>
              <a:ext cx="5328" cy="1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  <a:tabLst>
                  <a:tab pos="4566285" algn="l"/>
                </a:tabLst>
              </a:pPr>
              <a:r>
                <a:rPr lang="zh-CN" altLang="en-US" sz="3000" b="1" dirty="0">
                  <a:solidFill>
                    <a:schemeClr val="tx2">
                      <a:lumMod val="50000"/>
                    </a:schemeClr>
                  </a:solidFill>
                  <a:latin typeface="+mn-ea"/>
                </a:rPr>
                <a:t>我的拿手好戏</a:t>
              </a:r>
              <a:endParaRPr lang="zh-CN" altLang="en-US" sz="3000" b="1" dirty="0">
                <a:solidFill>
                  <a:schemeClr val="tx2">
                    <a:lumMod val="50000"/>
                  </a:schemeClr>
                </a:solidFill>
                <a:latin typeface="+mn-ea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8187" y="2768"/>
              <a:ext cx="4324" cy="12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49092" y="1751648"/>
            <a:ext cx="8446294" cy="142446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40000"/>
              </a:lnSpc>
              <a:tabLst>
                <a:tab pos="4566285" algn="l"/>
              </a:tabLst>
            </a:pPr>
            <a:r>
              <a:rPr lang="en-US" sz="21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2100" b="1" dirty="0" err="1">
                <a:latin typeface="楷体" panose="02010609060101010101" charset="-122"/>
                <a:ea typeface="楷体" panose="02010609060101010101" charset="-122"/>
              </a:rPr>
              <a:t>我相信每个人都有自己的拿手好戏，我的拿手好戏又是什么呢？嗨，还是让我亲自告诉你们吧，那就是就是</a:t>
            </a:r>
            <a:r>
              <a:rPr sz="2100" b="1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sz="2100" b="1" dirty="0" err="1">
                <a:latin typeface="楷体" panose="02010609060101010101" charset="-122"/>
                <a:ea typeface="楷体" panose="02010609060101010101" charset="-122"/>
              </a:rPr>
              <a:t>跳健美操。我跳健美操，曾经拿过我们省健美操锦标赛第三名的佳绩</a:t>
            </a:r>
            <a:r>
              <a:rPr sz="21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sz="21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534478" y="3310889"/>
            <a:ext cx="6075045" cy="577691"/>
            <a:chOff x="577" y="6477"/>
            <a:chExt cx="12756" cy="1213"/>
          </a:xfrm>
        </p:grpSpPr>
        <p:sp>
          <p:nvSpPr>
            <p:cNvPr id="16" name="矩形 15"/>
            <p:cNvSpPr/>
            <p:nvPr/>
          </p:nvSpPr>
          <p:spPr>
            <a:xfrm>
              <a:off x="577" y="6477"/>
              <a:ext cx="12756" cy="121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80" y="6585"/>
              <a:ext cx="12550" cy="1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10000"/>
                </a:lnSpc>
              </a:pPr>
              <a:r>
                <a:rPr lang="zh-CN" altLang="en-US" sz="2400" b="1" dirty="0">
                  <a:latin typeface="+mn-ea"/>
                  <a:cs typeface="+mn-ea"/>
                  <a:sym typeface="+mn-ea"/>
                </a:rPr>
                <a:t>习作开头以设疑激趣，激发了读者的想象。</a:t>
              </a:r>
              <a:endParaRPr lang="zh-CN" altLang="en-US" sz="2400" b="1" dirty="0">
                <a:latin typeface="+mn-ea"/>
                <a:cs typeface="+mn-ea"/>
                <a:sym typeface="+mn-ea"/>
              </a:endParaRPr>
            </a:p>
          </p:txBody>
        </p:sp>
      </p:grpSp>
      <p:pic>
        <p:nvPicPr>
          <p:cNvPr id="29" name="图片 28" descr="e0cff293a66bbbf0a3837d4f56ac0fbf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9020000">
            <a:off x="7792402" y="20479"/>
            <a:ext cx="1372553" cy="1076801"/>
          </a:xfrm>
          <a:prstGeom prst="rect">
            <a:avLst/>
          </a:prstGeom>
        </p:spPr>
      </p:pic>
      <p:pic>
        <p:nvPicPr>
          <p:cNvPr id="26" name="图片 25" descr="e8b24d3b17f6846f0484be95927f3e8a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-89058" y="3494723"/>
            <a:ext cx="779621" cy="16497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90563" y="442437"/>
            <a:ext cx="1171099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58691" y="408623"/>
            <a:ext cx="993822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 dirty="0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例文展示</a:t>
            </a:r>
            <a:endParaRPr lang="zh-CN" altLang="en-US" sz="1500" b="1" dirty="0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5280" y="976313"/>
            <a:ext cx="8446294" cy="20064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tabLst>
                <a:tab pos="4566285" algn="l"/>
              </a:tabLst>
            </a:pPr>
            <a:r>
              <a:rPr lang="en-US" sz="21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2100" b="1" dirty="0">
                <a:latin typeface="楷体" panose="02010609060101010101" charset="-122"/>
                <a:ea typeface="楷体" panose="02010609060101010101" charset="-122"/>
              </a:rPr>
              <a:t>说起来，练健美操可是要付出很多辛劳的。几乎每天早上、下午都要练习。刚开始我的动作不到位，而且还有些偷懒，被张老师看见了，她常会非常严厉地批评我，不仅让我重练，还让我比别人多练几遍呢，搞得我都打退堂鼓了。幸好妈妈给我鼓劲，我才有树立信心继续下去，后来终于练得像模像样了，张老师对我翘起了大拇指。</a:t>
            </a:r>
            <a:endParaRPr sz="21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85061" y="3108006"/>
            <a:ext cx="8146733" cy="1087279"/>
            <a:chOff x="704" y="6526"/>
            <a:chExt cx="17106" cy="2283"/>
          </a:xfrm>
        </p:grpSpPr>
        <p:sp>
          <p:nvSpPr>
            <p:cNvPr id="19" name="矩形 18"/>
            <p:cNvSpPr/>
            <p:nvPr/>
          </p:nvSpPr>
          <p:spPr>
            <a:xfrm>
              <a:off x="704" y="6526"/>
              <a:ext cx="17106" cy="228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282" y="6744"/>
              <a:ext cx="15950" cy="1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10000"/>
                </a:lnSpc>
              </a:pPr>
              <a:r>
                <a:rPr lang="zh-CN" altLang="en-US" sz="2400" b="1" dirty="0">
                  <a:latin typeface="+mn-ea"/>
                  <a:cs typeface="+mn-ea"/>
                  <a:sym typeface="+mn-ea"/>
                </a:rPr>
                <a:t>略写自己学习健美操时的辛苦，同时写出了自己是如何练成“跳健美操”的简单经过。</a:t>
              </a:r>
              <a:endParaRPr lang="zh-CN" altLang="en-US" sz="2400" b="1" dirty="0">
                <a:latin typeface="+mn-ea"/>
                <a:cs typeface="+mn-ea"/>
                <a:sym typeface="+mn-ea"/>
              </a:endParaRPr>
            </a:p>
          </p:txBody>
        </p:sp>
      </p:grpSp>
      <p:pic>
        <p:nvPicPr>
          <p:cNvPr id="28" name="图片 27" descr="eeadddcc8469173a8da94b3caa3dd6f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9620000">
            <a:off x="7938135" y="-343853"/>
            <a:ext cx="971074" cy="1148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90563" y="442437"/>
            <a:ext cx="1171099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58691" y="408623"/>
            <a:ext cx="969617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 dirty="0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例文展示</a:t>
            </a:r>
            <a:endParaRPr lang="zh-CN" altLang="en-US" sz="1500" b="1" dirty="0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2423" y="953453"/>
            <a:ext cx="8446294" cy="32327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40000"/>
              </a:lnSpc>
              <a:tabLst>
                <a:tab pos="4566285" algn="l"/>
              </a:tabLst>
            </a:pPr>
            <a:r>
              <a:rPr lang="en-US" sz="21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2100" b="1" dirty="0">
                <a:latin typeface="楷体" panose="02010609060101010101" charset="-122"/>
                <a:ea typeface="楷体" panose="02010609060101010101" charset="-122"/>
              </a:rPr>
              <a:t>后来我越跳越有感觉，被张老师任命为副队长，还经常代表学习体操队去县里参加各种活动和演出呢。通过这些活动，增加我的胆量，并让我的技能越来越好。</a:t>
            </a:r>
            <a:endParaRPr sz="21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40000"/>
              </a:lnSpc>
              <a:tabLst>
                <a:tab pos="4566285" algn="l"/>
              </a:tabLst>
            </a:pPr>
            <a:r>
              <a:rPr sz="2100" b="1" dirty="0">
                <a:latin typeface="楷体" panose="02010609060101010101" charset="-122"/>
                <a:ea typeface="楷体" panose="02010609060101010101" charset="-122"/>
              </a:rPr>
              <a:t>去年秋天，我还被市少年宫选去参加全省健美操锦标赛。比赛之前，看到很多观众，心里顿时感到十分紧张，总怕自己会突然忘掉动作。看到我这个样子，张老师搂住我的肩膀，鼓励我说“晓蕾，不要紧张，只要你把动作跳规范，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跳</a:t>
            </a:r>
            <a:r>
              <a:rPr sz="2100" b="1" dirty="0" err="1">
                <a:latin typeface="楷体" panose="02010609060101010101" charset="-122"/>
                <a:ea typeface="楷体" panose="02010609060101010101" charset="-122"/>
              </a:rPr>
              <a:t>出力度，面带微笑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就</a:t>
            </a:r>
            <a:r>
              <a:rPr sz="2100" b="1" dirty="0" err="1">
                <a:latin typeface="楷体" panose="02010609060101010101" charset="-122"/>
                <a:ea typeface="楷体" panose="02010609060101010101" charset="-122"/>
              </a:rPr>
              <a:t>算成功啦</a:t>
            </a:r>
            <a:r>
              <a:rPr sz="2100" b="1" dirty="0">
                <a:latin typeface="楷体" panose="02010609060101010101" charset="-122"/>
                <a:ea typeface="楷体" panose="02010609060101010101" charset="-122"/>
              </a:rPr>
              <a:t>。”</a:t>
            </a:r>
            <a:endParaRPr sz="21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图片 3" descr="faa9ccb0027fd2d774df5c5b101598d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519035" y="350044"/>
            <a:ext cx="797719" cy="500063"/>
          </a:xfrm>
          <a:prstGeom prst="rect">
            <a:avLst/>
          </a:prstGeom>
        </p:spPr>
      </p:pic>
      <p:pic>
        <p:nvPicPr>
          <p:cNvPr id="2" name="图片 1" descr="faa9ccb0027fd2d774df5c5b101598d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-60007" y="3444716"/>
            <a:ext cx="537686" cy="337185"/>
          </a:xfrm>
          <a:prstGeom prst="rect">
            <a:avLst/>
          </a:prstGeom>
        </p:spPr>
      </p:pic>
      <p:pic>
        <p:nvPicPr>
          <p:cNvPr id="3" name="图片 2" descr="faa9ccb0027fd2d774df5c5b101598d8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316754" y="3884295"/>
            <a:ext cx="943451" cy="5915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90563" y="442437"/>
            <a:ext cx="1171099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42555" y="416691"/>
            <a:ext cx="937343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 dirty="0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例文展示</a:t>
            </a:r>
            <a:endParaRPr lang="zh-CN" altLang="en-US" sz="1500" b="1" dirty="0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55608" y="1238251"/>
            <a:ext cx="5811679" cy="278177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  <a:tabLst>
                <a:tab pos="4566285" algn="l"/>
              </a:tabLst>
            </a:pPr>
            <a:r>
              <a:rPr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听了张老师的话，我的紧张一下子就轻了许多。过了一会儿，我们就像一棵棵挺拔的小树进场了，个个精神饱满，面带微笑，动作既规范又非常有劲，队形也很整齐……</a:t>
            </a:r>
            <a:endParaRPr sz="21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  <a:tabLst>
                <a:tab pos="4566285" algn="l"/>
              </a:tabLst>
            </a:pPr>
            <a:r>
              <a:rPr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sz="2100" b="1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听到主持人说出我们得了第三名时，我们都跳起来，个个心情非常激动，因为我们不仅为校争光、为班级争光、也为自己争了荣誉</a:t>
            </a:r>
            <a:r>
              <a:rPr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21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3" name="图片 2" descr="aaa709ef17378eec986e2bedaddca54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29553" y="1379697"/>
            <a:ext cx="2583180" cy="2498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90563" y="442437"/>
            <a:ext cx="1171099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58691" y="408623"/>
            <a:ext cx="961549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 dirty="0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例文展示</a:t>
            </a:r>
            <a:endParaRPr lang="zh-CN" altLang="en-US" sz="1500" b="1" dirty="0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79646" y="1237060"/>
            <a:ext cx="3323749" cy="2576036"/>
            <a:chOff x="1347" y="1952"/>
            <a:chExt cx="6979" cy="5409"/>
          </a:xfrm>
        </p:grpSpPr>
        <p:sp>
          <p:nvSpPr>
            <p:cNvPr id="19" name="矩形 18"/>
            <p:cNvSpPr/>
            <p:nvPr/>
          </p:nvSpPr>
          <p:spPr>
            <a:xfrm>
              <a:off x="1347" y="1952"/>
              <a:ext cx="6979" cy="540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749" y="2413"/>
              <a:ext cx="6175" cy="4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40000"/>
                </a:lnSpc>
              </a:pPr>
              <a:r>
                <a:rPr lang="zh-CN" altLang="en-US" sz="2400" b="1" dirty="0">
                  <a:latin typeface="+mn-ea"/>
                  <a:cs typeface="+mn-ea"/>
                  <a:sym typeface="+mn-ea"/>
                </a:rPr>
                <a:t>具体介绍了自己参加</a:t>
              </a:r>
              <a:endParaRPr lang="zh-CN" altLang="en-US" sz="2400" b="1" dirty="0">
                <a:latin typeface="+mn-ea"/>
                <a:cs typeface="+mn-ea"/>
                <a:sym typeface="+mn-ea"/>
              </a:endParaRPr>
            </a:p>
            <a:p>
              <a:pPr algn="l">
                <a:lnSpc>
                  <a:spcPct val="140000"/>
                </a:lnSpc>
              </a:pPr>
              <a:r>
                <a:rPr lang="zh-CN" altLang="en-US" sz="2400" b="1" dirty="0">
                  <a:latin typeface="+mn-ea"/>
                  <a:cs typeface="+mn-ea"/>
                  <a:sym typeface="+mn-ea"/>
                </a:rPr>
                <a:t>省健美操锦标赛</a:t>
              </a:r>
              <a:endParaRPr lang="zh-CN" altLang="en-US" sz="2400" b="1" dirty="0">
                <a:latin typeface="+mn-ea"/>
                <a:cs typeface="+mn-ea"/>
                <a:sym typeface="+mn-ea"/>
              </a:endParaRPr>
            </a:p>
            <a:p>
              <a:pPr algn="l">
                <a:lnSpc>
                  <a:spcPct val="140000"/>
                </a:lnSpc>
              </a:pPr>
              <a:r>
                <a:rPr lang="zh-CN" altLang="en-US" sz="2400" b="1" dirty="0">
                  <a:latin typeface="+mn-ea"/>
                  <a:cs typeface="+mn-ea"/>
                  <a:sym typeface="+mn-ea"/>
                </a:rPr>
                <a:t>是如何战胜紧张</a:t>
              </a:r>
              <a:endParaRPr lang="zh-CN" altLang="en-US" sz="2400" b="1" dirty="0">
                <a:latin typeface="+mn-ea"/>
                <a:cs typeface="+mn-ea"/>
                <a:sym typeface="+mn-ea"/>
              </a:endParaRPr>
            </a:p>
            <a:p>
              <a:pPr algn="l">
                <a:lnSpc>
                  <a:spcPct val="140000"/>
                </a:lnSpc>
              </a:pPr>
              <a:r>
                <a:rPr lang="zh-CN" altLang="en-US" sz="2400" b="1" dirty="0">
                  <a:latin typeface="+mn-ea"/>
                  <a:cs typeface="+mn-ea"/>
                  <a:sym typeface="+mn-ea"/>
                </a:rPr>
                <a:t>并获得荣誉的。</a:t>
              </a:r>
              <a:endParaRPr lang="zh-CN" altLang="en-US" sz="2400" b="1" dirty="0">
                <a:latin typeface="+mn-ea"/>
                <a:cs typeface="+mn-ea"/>
                <a:sym typeface="+mn-ea"/>
              </a:endParaRPr>
            </a:p>
          </p:txBody>
        </p:sp>
      </p:grpSp>
      <p:pic>
        <p:nvPicPr>
          <p:cNvPr id="4" name="图片 3" descr="71f5e867fd0704773b2761ba6c93dcb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585812" y="830104"/>
            <a:ext cx="3638074" cy="3389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90563" y="442437"/>
            <a:ext cx="1171099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58691" y="408623"/>
            <a:ext cx="90507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 dirty="0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例文展示</a:t>
            </a:r>
            <a:endParaRPr lang="zh-CN" altLang="en-US" sz="1500" b="1" dirty="0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4352" y="1090613"/>
            <a:ext cx="8026718" cy="84343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  <a:tabLst>
                <a:tab pos="4566285" algn="l"/>
              </a:tabLst>
            </a:pPr>
            <a:r>
              <a:rPr sz="2100" b="1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怎么样，我的拿手好戏还拿得出手吧？你的拿手好戏又是什么呢？我期待你的分享哟</a:t>
            </a:r>
            <a:r>
              <a:rPr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！ </a:t>
            </a:r>
            <a:endParaRPr sz="21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17447" y="2265997"/>
            <a:ext cx="8060531" cy="754380"/>
            <a:chOff x="1019" y="6575"/>
            <a:chExt cx="16925" cy="1584"/>
          </a:xfrm>
        </p:grpSpPr>
        <p:sp>
          <p:nvSpPr>
            <p:cNvPr id="19" name="矩形 18"/>
            <p:cNvSpPr/>
            <p:nvPr/>
          </p:nvSpPr>
          <p:spPr>
            <a:xfrm>
              <a:off x="1020" y="6575"/>
              <a:ext cx="16924" cy="158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019" y="6869"/>
              <a:ext cx="16925" cy="1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10000"/>
                </a:lnSpc>
              </a:pPr>
              <a:r>
                <a:rPr lang="zh-CN" altLang="en-US" sz="2400" b="1">
                  <a:latin typeface="+mn-ea"/>
                  <a:cs typeface="+mn-ea"/>
                  <a:sym typeface="+mn-ea"/>
                </a:rPr>
                <a:t>结尾简单总结全文，同时激发了读者分享拿手好戏的欲望。</a:t>
              </a:r>
              <a:endParaRPr lang="zh-CN" altLang="en-US" sz="2400" b="1">
                <a:latin typeface="+mn-ea"/>
                <a:cs typeface="+mn-ea"/>
                <a:sym typeface="+mn-ea"/>
              </a:endParaRPr>
            </a:p>
          </p:txBody>
        </p:sp>
      </p:grpSp>
      <p:pic>
        <p:nvPicPr>
          <p:cNvPr id="5" name="图片 4" descr="dffab450d99f197a3003731a6f42382d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450306" y="2786062"/>
            <a:ext cx="4194810" cy="2357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1"/>
  <p:tag name="KSO_WM_UNIT_ID" val="custom160394_10*l_i*1_1"/>
  <p:tag name="KSO_WM_UNIT_CLEAR" val="1"/>
  <p:tag name="KSO_WM_UNIT_LAYERLEVEL" val="1_1"/>
  <p:tag name="KSO_WM_DIAGRAM_GROUP_CODE" val="l1-1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1"/>
  <p:tag name="KSO_WM_UNIT_ID" val="custom160394_10*l_i*1_1"/>
  <p:tag name="KSO_WM_UNIT_CLEAR" val="1"/>
  <p:tag name="KSO_WM_UNIT_LAYERLEVEL" val="1_1"/>
  <p:tag name="KSO_WM_DIAGRAM_GROUP_CODE" val="l1-1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1"/>
  <p:tag name="KSO_WM_UNIT_ID" val="custom160394_10*l_i*1_1"/>
  <p:tag name="KSO_WM_UNIT_CLEAR" val="1"/>
  <p:tag name="KSO_WM_UNIT_LAYERLEVEL" val="1_1"/>
  <p:tag name="KSO_WM_DIAGRAM_GROUP_CODE" val="l1-1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a"/>
  <p:tag name="KSO_WM_UNIT_INDEX" val="1"/>
  <p:tag name="KSO_WM_UNIT_ID" val="custom160394_2*a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6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a"/>
  <p:tag name="KSO_WM_UNIT_INDEX" val="1"/>
  <p:tag name="KSO_WM_UNIT_ID" val="custom160394_2*a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8.xml><?xml version="1.0" encoding="utf-8"?>
<p:tagLst xmlns:p="http://schemas.openxmlformats.org/presentationml/2006/main">
  <p:tag name="KSO_WM_DOC_GUID" val="{de9e77fd-3039-462b-b014-6f960b576bc7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1234</Words>
  <Application>WPS 演示</Application>
  <PresentationFormat>全屏显示(16:9)</PresentationFormat>
  <Paragraphs>101</Paragraphs>
  <Slides>13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楷体</vt:lpstr>
      <vt:lpstr>+中文正文</vt:lpstr>
      <vt:lpstr>RomanS</vt:lpstr>
      <vt:lpstr>Arial</vt:lpstr>
      <vt:lpstr>Calibri</vt:lpstr>
      <vt:lpstr>Arial Unicode MS</vt:lpstr>
      <vt:lpstr>第一PPT模板网-WWW.1PPT.COM</vt:lpstr>
      <vt:lpstr>Equation.3</vt:lpstr>
      <vt:lpstr>PowerPoint 演示文稿</vt:lpstr>
      <vt:lpstr>教学目标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课堂小结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1891</cp:revision>
  <dcterms:created xsi:type="dcterms:W3CDTF">2015-04-02T07:05:00Z</dcterms:created>
  <dcterms:modified xsi:type="dcterms:W3CDTF">2023-10-26T02:58:54Z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59E3AAB408E34A2D8845FA5EE03D3191_12</vt:lpwstr>
  </property>
</Properties>
</file>