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9" r:id="rId5"/>
    <p:sldId id="260" r:id="rId6"/>
    <p:sldId id="261" r:id="rId7"/>
    <p:sldId id="263" r:id="rId8"/>
    <p:sldId id="280" r:id="rId9"/>
    <p:sldId id="281" r:id="rId10"/>
    <p:sldId id="265" r:id="rId11"/>
    <p:sldId id="282" r:id="rId12"/>
    <p:sldId id="267" r:id="rId13"/>
    <p:sldId id="283" r:id="rId14"/>
    <p:sldId id="269" r:id="rId15"/>
    <p:sldId id="268" r:id="rId16"/>
    <p:sldId id="284" r:id="rId17"/>
    <p:sldId id="285" r:id="rId18"/>
    <p:sldId id="286" r:id="rId19"/>
    <p:sldId id="288" r:id="rId20"/>
    <p:sldId id="289" r:id="rId21"/>
    <p:sldId id="291" r:id="rId22"/>
    <p:sldId id="293" r:id="rId23"/>
    <p:sldId id="294" r:id="rId24"/>
    <p:sldId id="296" r:id="rId25"/>
    <p:sldId id="295" r:id="rId26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62" autoAdjust="0"/>
    <p:restoredTop sz="94660"/>
  </p:normalViewPr>
  <p:slideViewPr>
    <p:cSldViewPr snapToGrid="0">
      <p:cViewPr>
        <p:scale>
          <a:sx n="80" d="100"/>
          <a:sy n="80" d="100"/>
        </p:scale>
        <p:origin x="-2196" y="-8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686A8-2068-4855-A5A9-35DE50324A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3B4D7-08B1-4B53-9FFB-91B83688ED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686A8-2068-4855-A5A9-35DE50324A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3B4D7-08B1-4B53-9FFB-91B83688ED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686A8-2068-4855-A5A9-35DE50324A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3B4D7-08B1-4B53-9FFB-91B83688ED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686A8-2068-4855-A5A9-35DE50324A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3B4D7-08B1-4B53-9FFB-91B83688ED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686A8-2068-4855-A5A9-35DE50324A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3B4D7-08B1-4B53-9FFB-91B83688ED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686A8-2068-4855-A5A9-35DE50324A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3B4D7-08B1-4B53-9FFB-91B83688ED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686A8-2068-4855-A5A9-35DE50324A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3B4D7-08B1-4B53-9FFB-91B83688ED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686A8-2068-4855-A5A9-35DE50324A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3B4D7-08B1-4B53-9FFB-91B83688ED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686A8-2068-4855-A5A9-35DE50324A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3B4D7-08B1-4B53-9FFB-91B83688ED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686A8-2068-4855-A5A9-35DE50324A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3B4D7-08B1-4B53-9FFB-91B83688ED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686A8-2068-4855-A5A9-35DE50324A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3B4D7-08B1-4B53-9FFB-91B83688ED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686A8-2068-4855-A5A9-35DE50324A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3B4D7-08B1-4B53-9FFB-91B83688ED23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GIF"/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microsoft.com/office/2007/relationships/hdphoto" Target="../media/image18.wdp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microsoft.com/office/2007/relationships/hdphoto" Target="../media/image18.wdp"/><Relationship Id="rId1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microsoft.com/office/2007/relationships/hdphoto" Target="../media/image20.wdp"/><Relationship Id="rId1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microsoft.com/office/2007/relationships/hdphoto" Target="../media/image22.wdp"/><Relationship Id="rId1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microsoft.com/office/2007/relationships/hdphoto" Target="../media/image26.wdp"/><Relationship Id="rId3" Type="http://schemas.openxmlformats.org/officeDocument/2006/relationships/image" Target="../media/image25.png"/><Relationship Id="rId2" Type="http://schemas.microsoft.com/office/2007/relationships/hdphoto" Target="../media/image24.wdp"/><Relationship Id="rId1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microsoft.com/office/2007/relationships/hdphoto" Target="../media/image28.wdp"/><Relationship Id="rId1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00674" y="1258269"/>
            <a:ext cx="6200870" cy="443671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79487" y="2272808"/>
            <a:ext cx="43449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6000">
                <a:latin typeface="南宋书局体" panose="02000000000000000000" pitchFamily="2" charset="-122"/>
                <a:ea typeface="南宋书局体" panose="02000000000000000000" pitchFamily="2" charset="-122"/>
              </a:rPr>
              <a:t>少年闰土</a:t>
            </a:r>
            <a:endParaRPr lang="zh-CN" altLang="en-US" sz="6000"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89358" y="3645700"/>
            <a:ext cx="23252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语文六年级上册</a:t>
            </a:r>
            <a:endParaRPr lang="zh-CN" altLang="en-US" sz="2000">
              <a:solidFill>
                <a:schemeClr val="tx1">
                  <a:lumMod val="75000"/>
                  <a:lumOff val="25000"/>
                </a:schemeClr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2" name="Rectangle 3"/>
          <p:cNvSpPr txBox="1">
            <a:spLocks noChangeArrowheads="1"/>
          </p:cNvSpPr>
          <p:nvPr/>
        </p:nvSpPr>
        <p:spPr>
          <a:xfrm>
            <a:off x="1722755" y="791210"/>
            <a:ext cx="9511665" cy="873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2400" b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学习活动二：快速浏览课文，根据学习单提示梳理课文内容。</a:t>
            </a:r>
            <a:endParaRPr lang="zh-CN" altLang="en-US" sz="2400" b="1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5212" y="1831818"/>
            <a:ext cx="3000375" cy="41657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475" y="1831975"/>
            <a:ext cx="8039100" cy="43249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5133975" y="3062605"/>
            <a:ext cx="4368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1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71865" y="3106420"/>
            <a:ext cx="582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2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396095" y="3106420"/>
            <a:ext cx="582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5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84470" y="5352415"/>
            <a:ext cx="582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6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75045" y="5352415"/>
            <a:ext cx="7797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18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813165" y="5352415"/>
            <a:ext cx="7600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19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build="p"/>
      <p:bldP spid="4" grpId="0"/>
      <p:bldP spid="5" grpId="0"/>
      <p:bldP spid="6" grpId="0"/>
      <p:bldP spid="7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174211" y="199988"/>
            <a:ext cx="21933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课文讨论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sp>
        <p:nvSpPr>
          <p:cNvPr id="82" name="Rectangle 3"/>
          <p:cNvSpPr txBox="1">
            <a:spLocks noChangeArrowheads="1"/>
          </p:cNvSpPr>
          <p:nvPr/>
        </p:nvSpPr>
        <p:spPr>
          <a:xfrm>
            <a:off x="1467485" y="1263650"/>
            <a:ext cx="10724515" cy="17887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学习活动三：1.自学第2至5自然段，填写人物信息卡。</a:t>
            </a:r>
            <a:endParaRPr sz="2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2.小组交流：看信息卡，介绍闰土。</a:t>
            </a:r>
            <a:endParaRPr sz="2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144586" y="3052543"/>
            <a:ext cx="5703889" cy="2768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外貌描写：</a:t>
            </a:r>
            <a:endParaRPr lang="en-US" altLang="zh-CN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他正在厨房里，紫色的圆脸，头戴一顶小毡帽，颈上套一个明晃晃的银项圈。</a:t>
            </a:r>
            <a:endParaRPr lang="en-US" altLang="zh-CN" sz="24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描写了闰土的健康、可爱。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76595" y="3131431"/>
            <a:ext cx="3672380" cy="26624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uiExpand="1" build="p"/>
      <p:bldP spid="10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2" name="Rectangle 3"/>
          <p:cNvSpPr txBox="1">
            <a:spLocks noChangeArrowheads="1"/>
          </p:cNvSpPr>
          <p:nvPr/>
        </p:nvSpPr>
        <p:spPr>
          <a:xfrm>
            <a:off x="755015" y="2023745"/>
            <a:ext cx="6192050" cy="26841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我吃了一吓,赶忙抬起头,却见一个凸颧骨,薄嘴唇,五十岁上下的女人站在我面前,两手搭在髀间,没有系裙,张着两脚,正像一个画图仪器里细脚伶仃的圆规。</a:t>
            </a:r>
            <a:endParaRPr sz="2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97550" y="1809996"/>
            <a:ext cx="3672380" cy="26624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0" name="文本框 99"/>
          <p:cNvSpPr txBox="1"/>
          <p:nvPr/>
        </p:nvSpPr>
        <p:spPr>
          <a:xfrm>
            <a:off x="755015" y="4989195"/>
            <a:ext cx="988949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抓住人物主要特征，只用寥寥数笔，就让一个刻薄的女人的形象跃然纸上。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build="p"/>
      <p:bldP spid="10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174211" y="199988"/>
            <a:ext cx="21933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课文讨论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sp>
        <p:nvSpPr>
          <p:cNvPr id="82" name="Rectangle 3"/>
          <p:cNvSpPr txBox="1">
            <a:spLocks noChangeArrowheads="1"/>
          </p:cNvSpPr>
          <p:nvPr/>
        </p:nvSpPr>
        <p:spPr>
          <a:xfrm>
            <a:off x="1019810" y="1345565"/>
            <a:ext cx="10304780" cy="15398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学习活动一：学生默读第6-18自然段，照样子用小标题概括“新鲜事”，并说说新鲜在哪儿。</a:t>
            </a:r>
            <a:endParaRPr sz="2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811386" y="5173209"/>
            <a:ext cx="2017540" cy="6319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雪地捕鸟</a:t>
            </a:r>
            <a:endParaRPr lang="zh-CN" altLang="en-US" sz="24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Group 11"/>
          <p:cNvGrpSpPr/>
          <p:nvPr/>
        </p:nvGrpSpPr>
        <p:grpSpPr>
          <a:xfrm>
            <a:off x="859510" y="2980344"/>
            <a:ext cx="2493464" cy="2049990"/>
            <a:chOff x="703" y="1071"/>
            <a:chExt cx="2813" cy="2313"/>
          </a:xfrm>
        </p:grpSpPr>
        <p:pic>
          <p:nvPicPr>
            <p:cNvPr id="11" name="Picture 4" descr="pic_30169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884" y="1253"/>
              <a:ext cx="2405" cy="1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6" descr="x1pIuxx1VYmtQtN0XzG83IKmYdbYBDTsJqoZ556Fzs-HXsKj8gf5-WHUcZrHlidH8CiCyKTKM4Pwbv_ClzqtcIkqhjnZ7Eyh1fvxsfBmPfyKBs7Do1vf1mPoCan74pVNPLW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703" y="1071"/>
              <a:ext cx="2813" cy="2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 16"/>
          <p:cNvGrpSpPr/>
          <p:nvPr/>
        </p:nvGrpSpPr>
        <p:grpSpPr>
          <a:xfrm>
            <a:off x="6228131" y="2980343"/>
            <a:ext cx="2476047" cy="2035671"/>
            <a:chOff x="2562" y="1389"/>
            <a:chExt cx="2813" cy="2313"/>
          </a:xfrm>
        </p:grpSpPr>
        <p:pic>
          <p:nvPicPr>
            <p:cNvPr id="14" name="Picture 13" descr="pic_270744b"/>
            <p:cNvPicPr>
              <a:picLocks noChangeAspect="1" noChangeArrowheads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2789" y="1661"/>
              <a:ext cx="2304" cy="1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0" descr="x1pIuxx1VYmtQtN0XzG83IKmYdbYBDTsJqoZ556Fzs-HXsKj8gf5-WHUcZrHlidH8CiCyKTKM4Pwbv_ClzqtcIkqhjnZ7Eyh1fvxsfBmPfyKBs7Do1vf1mPoCan74pVNPLW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2562" y="1389"/>
              <a:ext cx="2813" cy="2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19"/>
          <p:cNvGrpSpPr/>
          <p:nvPr/>
        </p:nvGrpSpPr>
        <p:grpSpPr>
          <a:xfrm>
            <a:off x="3543821" y="2966024"/>
            <a:ext cx="2493464" cy="2049991"/>
            <a:chOff x="748" y="2642"/>
            <a:chExt cx="2041" cy="1678"/>
          </a:xfrm>
        </p:grpSpPr>
        <p:pic>
          <p:nvPicPr>
            <p:cNvPr id="19" name="Picture 18" descr="cj3-002"/>
            <p:cNvPicPr>
              <a:picLocks noChangeAspect="1" noChangeArrowheads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793" y="2704"/>
              <a:ext cx="1996" cy="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5" descr="x1pIuxx1VYmtQtN0XzG83IKmYdbYBDTsJqoZ556Fzs-HXsKj8gf5-WHUcZrHlidH8CiCyKTKM4Pwbv_ClzqtcIkqhjnZ7Eyh1fvxsfBmPfyKBs7Do1vf1mPoCan74pVNPLW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748" y="2642"/>
              <a:ext cx="2041" cy="1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Group 27"/>
          <p:cNvGrpSpPr/>
          <p:nvPr/>
        </p:nvGrpSpPr>
        <p:grpSpPr>
          <a:xfrm>
            <a:off x="8903883" y="2975437"/>
            <a:ext cx="2476047" cy="2035672"/>
            <a:chOff x="612" y="2432"/>
            <a:chExt cx="2041" cy="1678"/>
          </a:xfrm>
        </p:grpSpPr>
        <p:pic>
          <p:nvPicPr>
            <p:cNvPr id="22" name="Picture 23" descr="U1043P1T1D14574489F21DT20071221145214"/>
            <p:cNvPicPr>
              <a:picLocks noChangeAspect="1" noChangeArrowheads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703" y="2614"/>
              <a:ext cx="1905" cy="1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6" descr="x1pIuxx1VYmtQtN0XzG83IKmYdbYBDTsJqoZ556Fzs-HXsKj8gf5-WHUcZrHlidH8CiCyKTKM4Pwbv_ClzqtcIkqhjnZ7Eyh1fvxsfBmPfyKBs7Do1vf1mPoCan74pVNPLW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612" y="2432"/>
              <a:ext cx="2041" cy="1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3543821" y="5173208"/>
            <a:ext cx="2017540" cy="6319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海边拾贝</a:t>
            </a:r>
            <a:endParaRPr lang="zh-CN" altLang="en-US" sz="24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>
          <a:xfrm>
            <a:off x="6224242" y="5173208"/>
            <a:ext cx="2017540" cy="6319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看瓜刺猹</a:t>
            </a:r>
            <a:endParaRPr lang="zh-CN" altLang="en-US" sz="24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>
          <a:xfrm>
            <a:off x="8910774" y="5176131"/>
            <a:ext cx="2017540" cy="6319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看跳鱼儿</a:t>
            </a:r>
            <a:endParaRPr lang="zh-CN" altLang="en-US" sz="240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10" grpId="0"/>
      <p:bldP spid="25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174211" y="199988"/>
            <a:ext cx="21933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课文讨论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sp>
        <p:nvSpPr>
          <p:cNvPr id="82" name="Rectangle 3"/>
          <p:cNvSpPr txBox="1">
            <a:spLocks noChangeArrowheads="1"/>
          </p:cNvSpPr>
          <p:nvPr/>
        </p:nvSpPr>
        <p:spPr>
          <a:xfrm>
            <a:off x="1581941" y="4395229"/>
            <a:ext cx="9028114" cy="18055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在这几件希奇事中，你对哪件事最感兴趣？为什么？</a:t>
            </a:r>
            <a:b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请说出你最感兴趣的那件事，然后有声有色地朗读你喜欢的段落，读出你的感悟。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2878136" y="1380112"/>
            <a:ext cx="2541589" cy="2768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雪地捕鸟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海边拾贝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看瓜刺猹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看跳鱼儿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957765" y="1438275"/>
            <a:ext cx="3367086" cy="252531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build="p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287655" y="359410"/>
            <a:ext cx="11241405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/>
            <a:r>
              <a:rPr lang="en-US" altLang="zh-CN" sz="32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sz="32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我那时并不知道这所谓猹的是怎么一件东西——便是现在也没有知道——只是无端的觉得状如小狗而很凶猛。  
</a:t>
            </a:r>
            <a:endParaRPr lang="zh-CN" sz="32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66700"/>
            <a:r>
              <a:rPr lang="zh-CN" sz="32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我素不知道天下有这许多新鲜事：海边有如许五色的贝壳；西瓜有这样危险的经历，我先前单知道他在水果店里出卖罢了。   
</a:t>
            </a:r>
            <a:endParaRPr lang="zh-CN" sz="32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66700"/>
            <a:r>
              <a:rPr lang="zh-CN" sz="32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阿！闰土的心里有无穷无尽的希奇的事，都是我往常的朋友所不知道的。他们不知道一些事，闰土在海边时，他们都和我一样只看见院子里高墙上的四角的天空。</a:t>
            </a:r>
            <a:endParaRPr lang="zh-CN" altLang="en-US" sz="32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9885" y="4882515"/>
            <a:ext cx="1097089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这种边叙述边议论的写法叫作夹叙夹议。这里通过“我”和闰土鲜明的对比，把少年闰土见多识广、机智勇敢的形象鲜活地刻画了出来。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174211" y="199988"/>
            <a:ext cx="21933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课文理解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566863" y="1553011"/>
            <a:ext cx="9210676" cy="1790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啊！闰土的心里有无穷无尽的希奇的事，都是我往常的朋友所不知道的。他们不知道一些事，闰土在海边时，</a:t>
            </a:r>
            <a:r>
              <a:rPr lang="zh-CN" altLang="en-US" sz="2400" b="1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他们都和我一样只看见院子里高墙上的四角的天空。 </a:t>
            </a:r>
            <a:endParaRPr lang="en-US" altLang="zh-CN" sz="2400" b="1" u="sng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029075" y="3724275"/>
            <a:ext cx="6748464" cy="1790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“我”和“往常的朋友”是些“少爷”，整天生活在大院里，不能广泛地接触大自然，像井底之蛙，眼界狭窄。这句话表达了“我”对自己所处环境的不满，流露了对农村丰富多彩生活的向往。</a:t>
            </a:r>
            <a:endParaRPr lang="en-US" altLang="zh-CN" sz="2400" b="1" u="sng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566863" y="3933825"/>
            <a:ext cx="2332181" cy="19240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06425" y="420413"/>
            <a:ext cx="2926080" cy="119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eaLnBrk="0" hangingPunct="0">
              <a:defRPr sz="2400">
                <a:solidFill>
                  <a:srgbClr val="0033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50000"/>
              </a:lnSpc>
            </a:pPr>
            <a:r>
              <a:rPr lang="zh-CN" altLang="en-US" sz="4800" spc="600" noProof="1">
                <a:solidFill>
                  <a:srgbClr val="0070C0"/>
                </a:solidFill>
                <a:latin typeface="+mn-ea"/>
                <a:ea typeface="+mn-ea"/>
                <a:sym typeface="+mn-ea"/>
              </a:rPr>
              <a:t>景物描写</a:t>
            </a:r>
            <a:endParaRPr lang="zh-CN" altLang="en-US" sz="4800" b="1" spc="600" noProof="1">
              <a:solidFill>
                <a:srgbClr val="0070C0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26525" y="1830854"/>
            <a:ext cx="6759050" cy="396938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800" spc="300" noProof="1">
                <a:latin typeface="+mn-ea"/>
              </a:rPr>
              <a:t>    </a:t>
            </a:r>
            <a:r>
              <a:rPr lang="zh-CN" altLang="en-US" sz="2800" spc="300" noProof="1">
                <a:solidFill>
                  <a:srgbClr val="FF0000"/>
                </a:solidFill>
                <a:latin typeface="+mn-ea"/>
              </a:rPr>
              <a:t>深蓝</a:t>
            </a:r>
            <a:r>
              <a:rPr lang="zh-CN" altLang="en-US" sz="2800" spc="300" noProof="1">
                <a:latin typeface="+mn-ea"/>
              </a:rPr>
              <a:t>的天空中挂</a:t>
            </a:r>
            <a:r>
              <a:rPr lang="zh-CN" altLang="en-US" sz="2800" spc="300" noProof="1">
                <a:solidFill>
                  <a:schemeClr val="tx1"/>
                </a:solidFill>
                <a:latin typeface="+mn-ea"/>
              </a:rPr>
              <a:t>着一轮</a:t>
            </a:r>
            <a:r>
              <a:rPr lang="zh-CN" altLang="en-US" sz="2800" spc="300" noProof="1">
                <a:solidFill>
                  <a:srgbClr val="FF0000"/>
                </a:solidFill>
                <a:latin typeface="+mn-ea"/>
              </a:rPr>
              <a:t>金黄</a:t>
            </a:r>
            <a:r>
              <a:rPr lang="zh-CN" altLang="en-US" sz="2800" spc="300" noProof="1">
                <a:solidFill>
                  <a:schemeClr val="tx1"/>
                </a:solidFill>
                <a:latin typeface="+mn-ea"/>
              </a:rPr>
              <a:t>的圆月，</a:t>
            </a:r>
            <a:r>
              <a:rPr lang="zh-CN" altLang="en-US" sz="2800" spc="300" noProof="1">
                <a:latin typeface="+mn-ea"/>
              </a:rPr>
              <a:t>下面是海边的沙地，都种着一望无际的碧绿的西瓜。</a:t>
            </a:r>
            <a:r>
              <a:rPr lang="zh-CN" altLang="en-US" sz="2800" spc="300" noProof="1">
                <a:solidFill>
                  <a:schemeClr val="tx1"/>
                </a:solidFill>
                <a:latin typeface="+mn-ea"/>
              </a:rPr>
              <a:t>其间有一个十一二岁的少年，</a:t>
            </a:r>
            <a:r>
              <a:rPr lang="zh-CN" altLang="en-US" sz="2800" spc="300" noProof="1">
                <a:latin typeface="+mn-ea"/>
              </a:rPr>
              <a:t>项带银圈，手</a:t>
            </a:r>
            <a:r>
              <a:rPr lang="zh-CN" altLang="en-US" sz="2800" spc="300" noProof="1">
                <a:solidFill>
                  <a:schemeClr val="accent1"/>
                </a:solidFill>
                <a:latin typeface="+mn-ea"/>
              </a:rPr>
              <a:t>捏</a:t>
            </a:r>
            <a:r>
              <a:rPr lang="zh-CN" altLang="en-US" sz="2800" spc="300" noProof="1">
                <a:latin typeface="+mn-ea"/>
              </a:rPr>
              <a:t>一柄钢叉，</a:t>
            </a:r>
            <a:r>
              <a:rPr lang="zh-CN" altLang="en-US" sz="2800" u="sng" spc="300" noProof="1">
                <a:solidFill>
                  <a:schemeClr val="tx1"/>
                </a:solidFill>
                <a:latin typeface="+mn-ea"/>
              </a:rPr>
              <a:t>向一匹猹尽力的</a:t>
            </a:r>
            <a:r>
              <a:rPr lang="zh-CN" altLang="en-US" sz="2800" u="sng" spc="300" noProof="1">
                <a:solidFill>
                  <a:schemeClr val="accent1"/>
                </a:solidFill>
                <a:latin typeface="+mn-ea"/>
              </a:rPr>
              <a:t>刺</a:t>
            </a:r>
            <a:r>
              <a:rPr lang="zh-CN" altLang="en-US" sz="2800" u="sng" spc="300" noProof="1">
                <a:solidFill>
                  <a:schemeClr val="tx1"/>
                </a:solidFill>
                <a:latin typeface="+mn-ea"/>
              </a:rPr>
              <a:t>去。那猹却将身一</a:t>
            </a:r>
            <a:r>
              <a:rPr lang="zh-CN" altLang="en-US" sz="2800" u="sng" spc="300" noProof="1">
                <a:solidFill>
                  <a:srgbClr val="FFC000"/>
                </a:solidFill>
                <a:latin typeface="+mn-ea"/>
              </a:rPr>
              <a:t>扭</a:t>
            </a:r>
            <a:r>
              <a:rPr lang="zh-CN" altLang="en-US" sz="2800" u="sng" spc="300" noProof="1">
                <a:solidFill>
                  <a:schemeClr val="tx1"/>
                </a:solidFill>
                <a:latin typeface="+mn-ea"/>
              </a:rPr>
              <a:t>，反从他的胯下逃走了。</a:t>
            </a:r>
            <a:endParaRPr lang="zh-CN" altLang="en-US" sz="2800" u="sng" spc="300" noProof="1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6" name="图片 3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606425" y="1830855"/>
            <a:ext cx="3756538" cy="2778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23020" y="1456204"/>
            <a:ext cx="6759050" cy="452310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400" spc="300" noProof="1">
                <a:latin typeface="+mn-ea"/>
              </a:rPr>
              <a:t> 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“不是。走路的人口渴了摘一个瓜吃，我们这里是不算偷的。要管的是獾猪，刺猬，猹。月亮地下，你听，啦啦地响了，猹在咬瓜了。你便捏了胡叉，轻轻地走去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……”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他不咬人吗？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“有胡叉呢。走到了，看见猹了，你便刺。这畜生很伶俐，倒向你奔来，反从胯下窜了。它的皮毛是油一般的滑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……”</a:t>
            </a:r>
            <a:endParaRPr lang="zh-CN" altLang="en-US" sz="2400" u="sng" spc="300" noProof="1">
              <a:solidFill>
                <a:srgbClr val="FF0000"/>
              </a:solidFill>
              <a:latin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23843" y="4700869"/>
            <a:ext cx="3839120" cy="167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spc="300">
                <a:latin typeface="+mn-ea"/>
              </a:rPr>
              <a:t>从这段描写中，</a:t>
            </a:r>
            <a:r>
              <a:rPr lang="zh-CN" altLang="en-US" sz="2400" spc="300">
                <a:solidFill>
                  <a:srgbClr val="00B050"/>
                </a:solidFill>
                <a:latin typeface="+mn-ea"/>
              </a:rPr>
              <a:t>可以看出闰土</a:t>
            </a:r>
            <a:r>
              <a:rPr lang="zh-CN" altLang="en-US" sz="2400" spc="300">
                <a:latin typeface="+mn-ea"/>
              </a:rPr>
              <a:t>是个</a:t>
            </a:r>
            <a:r>
              <a:rPr lang="zh-CN" altLang="en-US" sz="2400" spc="300">
                <a:solidFill>
                  <a:srgbClr val="0070C0"/>
                </a:solidFill>
                <a:latin typeface="+mn-ea"/>
              </a:rPr>
              <a:t>勇敢、机敏、活泼可爱</a:t>
            </a:r>
            <a:r>
              <a:rPr lang="zh-CN" altLang="en-US" sz="2400" spc="300">
                <a:latin typeface="+mn-ea"/>
              </a:rPr>
              <a:t>的农村少年，</a:t>
            </a:r>
            <a:endParaRPr lang="zh-CN" altLang="en-US" sz="2400" spc="300">
              <a:latin typeface="+mn-ea"/>
            </a:endParaRPr>
          </a:p>
        </p:txBody>
      </p:sp>
      <p:pic>
        <p:nvPicPr>
          <p:cNvPr id="6" name="图片 3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606425" y="1830855"/>
            <a:ext cx="3756538" cy="2778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06425" y="420413"/>
            <a:ext cx="2926080" cy="119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eaLnBrk="0" hangingPunct="0">
              <a:defRPr sz="2400">
                <a:solidFill>
                  <a:srgbClr val="0033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50000"/>
              </a:lnSpc>
            </a:pPr>
            <a:r>
              <a:rPr lang="zh-CN" altLang="en-US" sz="4800" spc="600" noProof="1">
                <a:solidFill>
                  <a:srgbClr val="0070C0"/>
                </a:solidFill>
                <a:latin typeface="+mn-ea"/>
                <a:ea typeface="+mn-ea"/>
                <a:sym typeface="+mn-ea"/>
              </a:rPr>
              <a:t>对话描写</a:t>
            </a:r>
            <a:endParaRPr lang="zh-CN" altLang="en-US" sz="4800" b="1" spc="600" noProof="1">
              <a:solidFill>
                <a:srgbClr val="0070C0"/>
              </a:solidFill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690053" y="593667"/>
            <a:ext cx="6805262" cy="526297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800" spc="300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“不是。走路的人口渴了摘一个瓜吃，我们这里是不算偷的。要管的是獾猪，刺猬，猹。月亮地下，你听，啦啦地响了，猹在咬瓜了。你便捏了胡叉，轻轻地走去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……”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他不咬人吗？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“有胡叉呢。走到了，看见猹了，你便刺。这畜生很伶俐，倒向你奔来，反从胯下窜了。它的皮毛是油一般的滑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……”</a:t>
            </a:r>
            <a:endParaRPr lang="zh-CN" altLang="en-US" sz="2800" u="sng" spc="300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3515" y="561975"/>
            <a:ext cx="4229100" cy="590804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None/>
            </a:pPr>
            <a:r>
              <a:rPr lang="zh-CN" altLang="en-US" sz="2800" spc="300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800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深蓝的天空中挂</a:t>
            </a:r>
            <a:r>
              <a:rPr lang="zh-CN" altLang="en-US" sz="2800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着一轮</a:t>
            </a:r>
            <a:r>
              <a:rPr lang="zh-CN" altLang="en-US" sz="2800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金黄</a:t>
            </a:r>
            <a:r>
              <a:rPr lang="zh-CN" altLang="en-US" sz="2800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的圆月，</a:t>
            </a:r>
            <a:r>
              <a:rPr lang="zh-CN" altLang="en-US" sz="2800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下面是海边的沙地，都种着一望无际的碧绿的西瓜。</a:t>
            </a:r>
            <a:r>
              <a:rPr lang="zh-CN" altLang="en-US" sz="2800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其间有一个十一二岁的少年，</a:t>
            </a:r>
            <a:r>
              <a:rPr lang="zh-CN" altLang="en-US" sz="2800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项带银圈，手捏一柄钢叉，</a:t>
            </a:r>
            <a:r>
              <a:rPr lang="zh-CN" altLang="en-US" sz="2800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向一匹猹尽力的</a:t>
            </a:r>
            <a:r>
              <a:rPr lang="zh-CN" altLang="en-US" sz="2800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刺</a:t>
            </a:r>
            <a:r>
              <a:rPr lang="zh-CN" altLang="en-US" sz="2800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去。那猹却将身一</a:t>
            </a:r>
            <a:r>
              <a:rPr lang="zh-CN" altLang="en-US" sz="2800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扭</a:t>
            </a:r>
            <a:r>
              <a:rPr lang="zh-CN" altLang="en-US" sz="2800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，反从他的胯下逃走了。</a:t>
            </a:r>
            <a:endParaRPr lang="zh-CN" altLang="en-US" sz="2800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174211" y="199988"/>
            <a:ext cx="21933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作者介绍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57286" y="1569022"/>
            <a:ext cx="7015563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他，时常穿一件朴素的中式长衫，短短的头发刷子似的直竖着，浓密的胡子呈一个隶书的“一”字。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29432" y="1619250"/>
            <a:ext cx="3129784" cy="4437753"/>
            <a:chOff x="672282" y="1647825"/>
            <a:chExt cx="3129784" cy="4437753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72282" y="1647825"/>
              <a:ext cx="3129784" cy="443775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10800000">
              <a:off x="758007" y="5625731"/>
              <a:ext cx="737417" cy="331965"/>
            </a:xfrm>
            <a:custGeom>
              <a:avLst/>
              <a:gdLst>
                <a:gd name="connsiteX0" fmla="*/ 0 w 1057275"/>
                <a:gd name="connsiteY0" fmla="*/ 0 h 581025"/>
                <a:gd name="connsiteX1" fmla="*/ 1057275 w 1057275"/>
                <a:gd name="connsiteY1" fmla="*/ 0 h 581025"/>
                <a:gd name="connsiteX2" fmla="*/ 1057275 w 1057275"/>
                <a:gd name="connsiteY2" fmla="*/ 581025 h 581025"/>
                <a:gd name="connsiteX3" fmla="*/ 0 w 1057275"/>
                <a:gd name="connsiteY3" fmla="*/ 581025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7275" h="581025">
                  <a:moveTo>
                    <a:pt x="0" y="0"/>
                  </a:moveTo>
                  <a:lnTo>
                    <a:pt x="1057275" y="0"/>
                  </a:lnTo>
                  <a:lnTo>
                    <a:pt x="1057275" y="581025"/>
                  </a:lnTo>
                  <a:lnTo>
                    <a:pt x="0" y="581025"/>
                  </a:lnTo>
                  <a:close/>
                </a:path>
              </a:pathLst>
            </a:custGeom>
          </p:spPr>
        </p:pic>
      </p:grpSp>
      <p:sp>
        <p:nvSpPr>
          <p:cNvPr id="2" name="矩形 1"/>
          <p:cNvSpPr/>
          <p:nvPr/>
        </p:nvSpPr>
        <p:spPr>
          <a:xfrm>
            <a:off x="4574540" y="2931160"/>
            <a:ext cx="7282180" cy="230695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鲁迅（1881--1936），字豫才，原名周树人，浙江绍兴人。中国现代伟大的文学家、思想家、革命家，中国现代文学的奠基人。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933022" y="958992"/>
            <a:ext cx="10368817" cy="2778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eaLnBrk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spc="600" dirty="0">
                <a:latin typeface="+mj-ea"/>
                <a:ea typeface="+mj-ea"/>
                <a:sym typeface="宋体" panose="02010600030101010101" pitchFamily="2" charset="-122"/>
              </a:rPr>
              <a:t>    第二日，我便要他捕鸟。他说：“这不能。须大雪下了才好。我们沙地上，下了雪，我</a:t>
            </a:r>
            <a:r>
              <a:rPr lang="zh-CN" altLang="en-US" sz="2400" spc="600" dirty="0">
                <a:solidFill>
                  <a:srgbClr val="FF0000"/>
                </a:solidFill>
                <a:latin typeface="+mj-ea"/>
                <a:ea typeface="+mj-ea"/>
                <a:sym typeface="宋体" panose="02010600030101010101" pitchFamily="2" charset="-122"/>
              </a:rPr>
              <a:t>扫出</a:t>
            </a:r>
            <a:r>
              <a:rPr lang="zh-CN" altLang="en-US" sz="2400" spc="600" dirty="0">
                <a:latin typeface="+mj-ea"/>
                <a:ea typeface="+mj-ea"/>
                <a:sym typeface="宋体" panose="02010600030101010101" pitchFamily="2" charset="-122"/>
              </a:rPr>
              <a:t>一块空地来，用短棒</a:t>
            </a:r>
            <a:r>
              <a:rPr lang="zh-CN" altLang="en-US" sz="2400" spc="600" dirty="0">
                <a:solidFill>
                  <a:srgbClr val="FF0000"/>
                </a:solidFill>
                <a:latin typeface="+mj-ea"/>
                <a:ea typeface="+mj-ea"/>
                <a:sym typeface="宋体" panose="02010600030101010101" pitchFamily="2" charset="-122"/>
              </a:rPr>
              <a:t>支起</a:t>
            </a:r>
            <a:r>
              <a:rPr lang="zh-CN" altLang="en-US" sz="2400" spc="600" dirty="0">
                <a:latin typeface="+mj-ea"/>
                <a:ea typeface="+mj-ea"/>
                <a:sym typeface="宋体" panose="02010600030101010101" pitchFamily="2" charset="-122"/>
              </a:rPr>
              <a:t>一个大竹匾，</a:t>
            </a:r>
            <a:r>
              <a:rPr lang="zh-CN" altLang="en-US" sz="2400" spc="600" dirty="0">
                <a:solidFill>
                  <a:srgbClr val="FF0000"/>
                </a:solidFill>
                <a:latin typeface="+mj-ea"/>
                <a:ea typeface="+mj-ea"/>
                <a:sym typeface="宋体" panose="02010600030101010101" pitchFamily="2" charset="-122"/>
              </a:rPr>
              <a:t>撒下</a:t>
            </a:r>
            <a:r>
              <a:rPr lang="zh-CN" altLang="en-US" sz="2400" spc="600" dirty="0">
                <a:latin typeface="+mj-ea"/>
                <a:ea typeface="+mj-ea"/>
                <a:sym typeface="宋体" panose="02010600030101010101" pitchFamily="2" charset="-122"/>
              </a:rPr>
              <a:t>秕谷，看鸟雀来吃时，我远远地将缚在棒上的绳子只</a:t>
            </a:r>
            <a:r>
              <a:rPr lang="zh-CN" altLang="en-US" sz="2400" spc="600" dirty="0">
                <a:solidFill>
                  <a:srgbClr val="FF0000"/>
                </a:solidFill>
                <a:latin typeface="+mj-ea"/>
                <a:ea typeface="+mj-ea"/>
                <a:sym typeface="宋体" panose="02010600030101010101" pitchFamily="2" charset="-122"/>
              </a:rPr>
              <a:t>一拉</a:t>
            </a:r>
            <a:r>
              <a:rPr lang="zh-CN" altLang="en-US" sz="2400" spc="600" dirty="0">
                <a:latin typeface="+mj-ea"/>
                <a:ea typeface="+mj-ea"/>
                <a:sym typeface="宋体" panose="02010600030101010101" pitchFamily="2" charset="-122"/>
              </a:rPr>
              <a:t>，那鸟雀就罩在竹匾下了。什么都有：稻鸡，角鸡，鹁鸪，蓝背……”我于是又很盼望下雪。</a:t>
            </a:r>
            <a:endParaRPr lang="zh-CN" altLang="zh-CN" sz="2400" b="1" spc="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816953" y="4004164"/>
            <a:ext cx="1697901" cy="23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eaLnBrk="0" hangingPunct="0">
              <a:defRPr sz="2400">
                <a:solidFill>
                  <a:srgbClr val="0033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50000"/>
              </a:lnSpc>
            </a:pPr>
            <a:r>
              <a:rPr lang="zh-CN" sz="5400" b="1" spc="600" noProof="1">
                <a:solidFill>
                  <a:srgbClr val="FF0000"/>
                </a:solidFill>
                <a:latin typeface="+mj-ea"/>
                <a:ea typeface="+mj-ea"/>
              </a:rPr>
              <a:t>雪地</a:t>
            </a:r>
            <a:endParaRPr lang="en-US" altLang="zh-CN" sz="5400" b="1" spc="600" noProof="1">
              <a:solidFill>
                <a:srgbClr val="FF0000"/>
              </a:solidFill>
              <a:latin typeface="+mj-ea"/>
              <a:ea typeface="+mj-ea"/>
            </a:endParaRPr>
          </a:p>
          <a:p>
            <a:pPr fontAlgn="auto">
              <a:lnSpc>
                <a:spcPct val="150000"/>
              </a:lnSpc>
            </a:pPr>
            <a:r>
              <a:rPr lang="zh-CN" sz="5400" b="1" spc="600" noProof="1">
                <a:solidFill>
                  <a:srgbClr val="FF0000"/>
                </a:solidFill>
                <a:latin typeface="+mj-ea"/>
                <a:ea typeface="+mj-ea"/>
              </a:rPr>
              <a:t>捕鸟</a:t>
            </a:r>
            <a:endParaRPr lang="zh-CN" sz="5400" b="1" spc="600" noProof="1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236334" y="4627411"/>
            <a:ext cx="4138766" cy="1150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u="sng" spc="600">
                <a:solidFill>
                  <a:srgbClr val="0070C0"/>
                </a:solidFill>
                <a:latin typeface="+mj-ea"/>
                <a:ea typeface="+mj-ea"/>
              </a:rPr>
              <a:t>捕鸟过程</a:t>
            </a:r>
            <a:endParaRPr lang="zh-CN" altLang="en-US" sz="5400" u="sng" spc="60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10" name="Freeform 24"/>
          <p:cNvSpPr>
            <a:spLocks noChangeArrowheads="1"/>
          </p:cNvSpPr>
          <p:nvPr/>
        </p:nvSpPr>
        <p:spPr bwMode="auto">
          <a:xfrm rot="6540000">
            <a:off x="4906663" y="3233162"/>
            <a:ext cx="1057544" cy="1542003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0" spc="600">
              <a:latin typeface="+mj-ea"/>
              <a:ea typeface="+mj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643870" y="3808921"/>
            <a:ext cx="2484763" cy="2787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7578452" y="1524065"/>
            <a:ext cx="4581313" cy="31921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3"/>
          <p:cNvSpPr txBox="1"/>
          <p:nvPr/>
        </p:nvSpPr>
        <p:spPr>
          <a:xfrm>
            <a:off x="2857500" y="1143000"/>
            <a:ext cx="2557463" cy="666750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pPr fontAlgn="auto"/>
            <a:r>
              <a:rPr lang="zh-CN" altLang="en-US" sz="3735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讲雪地捕鸟</a:t>
            </a:r>
            <a:endParaRPr lang="zh-CN" altLang="en-US" sz="3735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4" name="Freeform 24"/>
          <p:cNvSpPr>
            <a:spLocks noChangeArrowheads="1"/>
          </p:cNvSpPr>
          <p:nvPr/>
        </p:nvSpPr>
        <p:spPr bwMode="auto">
          <a:xfrm rot="-9351969">
            <a:off x="1916113" y="1649413"/>
            <a:ext cx="863600" cy="1171575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476250" y="2541588"/>
            <a:ext cx="1133475" cy="6651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fontAlgn="auto"/>
            <a:r>
              <a:rPr lang="zh-CN" altLang="en-US" sz="3735" noProof="1">
                <a:latin typeface="+mj-ea"/>
                <a:ea typeface="+mj-ea"/>
              </a:rPr>
              <a:t>雪天</a:t>
            </a:r>
            <a:endParaRPr lang="zh-CN" altLang="en-US" sz="3735" noProof="1">
              <a:latin typeface="+mj-ea"/>
              <a:ea typeface="+mj-ea"/>
            </a:endParaRPr>
          </a:p>
        </p:txBody>
      </p:sp>
      <p:sp>
        <p:nvSpPr>
          <p:cNvPr id="6" name="Freeform 24"/>
          <p:cNvSpPr>
            <a:spLocks noChangeArrowheads="1"/>
          </p:cNvSpPr>
          <p:nvPr/>
        </p:nvSpPr>
        <p:spPr bwMode="auto">
          <a:xfrm rot="10289944">
            <a:off x="2654300" y="1962150"/>
            <a:ext cx="863600" cy="1173163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905000" y="3208338"/>
            <a:ext cx="1608138" cy="665162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 fontAlgn="auto"/>
            <a:r>
              <a:rPr lang="zh-CN" altLang="en-US" sz="3735" noProof="1">
                <a:solidFill>
                  <a:schemeClr val="bg1"/>
                </a:solidFill>
                <a:latin typeface="+mj-ea"/>
                <a:ea typeface="+mj-ea"/>
              </a:rPr>
              <a:t>扫空地</a:t>
            </a:r>
            <a:endParaRPr lang="zh-CN" altLang="en-US" sz="3735" noProof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Freeform 24"/>
          <p:cNvSpPr>
            <a:spLocks noChangeArrowheads="1"/>
          </p:cNvSpPr>
          <p:nvPr/>
        </p:nvSpPr>
        <p:spPr bwMode="auto">
          <a:xfrm rot="9905494" flipH="1">
            <a:off x="4138613" y="1887538"/>
            <a:ext cx="752475" cy="1171575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4191000" y="3238500"/>
            <a:ext cx="1608138" cy="6667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fontAlgn="auto"/>
            <a:r>
              <a:rPr lang="zh-CN" altLang="en-US" sz="3735" noProof="1">
                <a:latin typeface="+mj-ea"/>
                <a:ea typeface="+mj-ea"/>
              </a:rPr>
              <a:t>支竹匾</a:t>
            </a:r>
            <a:endParaRPr lang="zh-CN" altLang="en-US" sz="3735" noProof="1">
              <a:latin typeface="+mj-ea"/>
              <a:ea typeface="+mj-ea"/>
            </a:endParaRPr>
          </a:p>
        </p:txBody>
      </p:sp>
      <p:sp>
        <p:nvSpPr>
          <p:cNvPr id="10" name="Freeform 24"/>
          <p:cNvSpPr>
            <a:spLocks noChangeArrowheads="1"/>
          </p:cNvSpPr>
          <p:nvPr/>
        </p:nvSpPr>
        <p:spPr bwMode="auto">
          <a:xfrm rot="9848999" flipH="1">
            <a:off x="4899025" y="1673225"/>
            <a:ext cx="1252538" cy="1171575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096000" y="2762250"/>
            <a:ext cx="2082800" cy="666750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pPr fontAlgn="auto"/>
            <a:r>
              <a:rPr lang="zh-CN" altLang="en-US" sz="3735" noProof="1">
                <a:solidFill>
                  <a:schemeClr val="bg1"/>
                </a:solidFill>
                <a:latin typeface="+mj-ea"/>
                <a:ea typeface="+mj-ea"/>
              </a:rPr>
              <a:t>撒下秕谷</a:t>
            </a:r>
            <a:endParaRPr lang="zh-CN" altLang="en-US" sz="3735" noProof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左大括号 12"/>
          <p:cNvSpPr/>
          <p:nvPr/>
        </p:nvSpPr>
        <p:spPr>
          <a:xfrm rot="16200000">
            <a:off x="3900519" y="363504"/>
            <a:ext cx="204727" cy="7881937"/>
          </a:xfrm>
          <a:prstGeom prst="leftBrace">
            <a:avLst/>
          </a:prstGeom>
          <a:noFill/>
          <a:ln w="412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/>
            <a:endParaRPr lang="zh-CN" altLang="en-US" sz="2400" noProof="1">
              <a:latin typeface="+mj-ea"/>
              <a:ea typeface="+mj-ea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234632" y="4667250"/>
            <a:ext cx="2286000" cy="952500"/>
            <a:chOff x="2571736" y="3500444"/>
            <a:chExt cx="1714512" cy="714380"/>
          </a:xfrm>
          <a:solidFill>
            <a:srgbClr val="00B050"/>
          </a:solidFill>
        </p:grpSpPr>
        <p:sp>
          <p:nvSpPr>
            <p:cNvPr id="16" name="圆角矩形 16"/>
            <p:cNvSpPr/>
            <p:nvPr/>
          </p:nvSpPr>
          <p:spPr>
            <a:xfrm>
              <a:off x="2571736" y="3500444"/>
              <a:ext cx="1714512" cy="714380"/>
            </a:xfrm>
            <a:prstGeom prst="roundRect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400" b="1" noProof="1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TextBox 14"/>
            <p:cNvSpPr txBox="1"/>
            <p:nvPr/>
          </p:nvSpPr>
          <p:spPr>
            <a:xfrm>
              <a:off x="2571736" y="3571882"/>
              <a:ext cx="1562111" cy="500066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pPr fontAlgn="auto"/>
              <a:r>
                <a:rPr lang="zh-CN" altLang="en-US" sz="3735" b="1" noProof="1">
                  <a:solidFill>
                    <a:schemeClr val="bg1"/>
                  </a:solidFill>
                  <a:latin typeface="+mj-ea"/>
                  <a:ea typeface="+mj-ea"/>
                </a:rPr>
                <a:t>口齿伶俐</a:t>
              </a:r>
              <a:endParaRPr lang="zh-CN" altLang="en-US" sz="3735" b="1" noProof="1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76195" y="4667250"/>
            <a:ext cx="2286000" cy="952500"/>
            <a:chOff x="4572000" y="3500444"/>
            <a:chExt cx="1714512" cy="714380"/>
          </a:xfrm>
          <a:solidFill>
            <a:srgbClr val="00B050"/>
          </a:solidFill>
        </p:grpSpPr>
        <p:sp>
          <p:nvSpPr>
            <p:cNvPr id="19" name="圆角矩形 17"/>
            <p:cNvSpPr/>
            <p:nvPr/>
          </p:nvSpPr>
          <p:spPr>
            <a:xfrm>
              <a:off x="4572000" y="3500444"/>
              <a:ext cx="1714512" cy="714380"/>
            </a:xfrm>
            <a:prstGeom prst="roundRect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400" b="1" noProof="1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TextBox 15"/>
            <p:cNvSpPr txBox="1"/>
            <p:nvPr/>
          </p:nvSpPr>
          <p:spPr>
            <a:xfrm>
              <a:off x="4572000" y="3571882"/>
              <a:ext cx="1562111" cy="500066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pPr fontAlgn="auto"/>
              <a:r>
                <a:rPr lang="zh-CN" altLang="en-US" sz="3735" b="1" noProof="1">
                  <a:solidFill>
                    <a:schemeClr val="bg1"/>
                  </a:solidFill>
                  <a:latin typeface="+mj-ea"/>
                  <a:ea typeface="+mj-ea"/>
                </a:rPr>
                <a:t>活泼可爱</a:t>
              </a:r>
              <a:endParaRPr lang="zh-CN" altLang="en-US" sz="3735" b="1" noProof="1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05606" y="1596373"/>
            <a:ext cx="7408863" cy="21966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en-US" altLang="zh-CN" sz="3200" spc="600" noProof="1">
                <a:latin typeface="+mj-ea"/>
                <a:ea typeface="+mj-ea"/>
                <a:cs typeface="楷体" panose="02010609060101010101" pitchFamily="49" charset="-122"/>
                <a:sym typeface="+mn-ea"/>
              </a:rPr>
              <a:t>   </a:t>
            </a:r>
            <a:r>
              <a:rPr lang="zh-CN" altLang="en-US" sz="3200" spc="600" noProof="1">
                <a:latin typeface="+mj-ea"/>
                <a:ea typeface="+mj-ea"/>
                <a:cs typeface="楷体" panose="02010609060101010101" pitchFamily="49" charset="-122"/>
                <a:sym typeface="+mn-ea"/>
              </a:rPr>
              <a:t>“我们沙地里，</a:t>
            </a:r>
            <a:r>
              <a:rPr lang="zh-CN" altLang="en-US" sz="3200" spc="600" noProof="1">
                <a:solidFill>
                  <a:srgbClr val="0070C0"/>
                </a:solidFill>
                <a:latin typeface="+mj-ea"/>
                <a:ea typeface="+mj-ea"/>
                <a:cs typeface="楷体" panose="02010609060101010101" pitchFamily="49" charset="-122"/>
                <a:sym typeface="+mn-ea"/>
              </a:rPr>
              <a:t>潮汛要来的时候，就有许</a:t>
            </a:r>
            <a:r>
              <a:rPr lang="zh-CN" altLang="en-US" sz="3200" spc="600" noProof="1">
                <a:latin typeface="+mj-ea"/>
                <a:ea typeface="+mj-ea"/>
                <a:cs typeface="楷体" panose="02010609060101010101" pitchFamily="49" charset="-122"/>
                <a:sym typeface="+mn-ea"/>
              </a:rPr>
              <a:t>多跳鱼儿只是跳，</a:t>
            </a:r>
            <a:r>
              <a:rPr lang="zh-CN" altLang="en-US" sz="3200" spc="600" noProof="1">
                <a:solidFill>
                  <a:srgbClr val="00B050"/>
                </a:solidFill>
                <a:latin typeface="+mj-ea"/>
                <a:ea typeface="+mj-ea"/>
                <a:cs typeface="楷体" panose="02010609060101010101" pitchFamily="49" charset="-122"/>
                <a:sym typeface="+mn-ea"/>
              </a:rPr>
              <a:t>都有青蛙似的两只脚……”</a:t>
            </a:r>
            <a:endParaRPr lang="zh-CN" altLang="en-US" sz="3200" spc="600" noProof="1">
              <a:solidFill>
                <a:srgbClr val="00B050"/>
              </a:solidFill>
              <a:latin typeface="+mj-ea"/>
              <a:ea typeface="+mj-ea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95300" y="4260429"/>
            <a:ext cx="9961562" cy="1762983"/>
          </a:xfrm>
          <a:prstGeom prst="rect">
            <a:avLst/>
          </a:prstGeom>
          <a:solidFill>
            <a:srgbClr val="00B050"/>
          </a:solidFill>
        </p:spPr>
        <p:txBody>
          <a:bodyPr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400" spc="600" noProof="1">
                <a:solidFill>
                  <a:schemeClr val="bg1"/>
                </a:solidFill>
                <a:latin typeface="+mj-ea"/>
                <a:ea typeface="+mj-ea"/>
                <a:sym typeface="+mn-ea"/>
              </a:rPr>
              <a:t>    啊！闰土的心里有</a:t>
            </a:r>
            <a:r>
              <a:rPr lang="zh-CN" altLang="en-US" sz="2800" spc="600" noProof="1">
                <a:solidFill>
                  <a:srgbClr val="FFFF00"/>
                </a:solidFill>
                <a:latin typeface="+mj-ea"/>
                <a:ea typeface="+mj-ea"/>
                <a:sym typeface="+mn-ea"/>
              </a:rPr>
              <a:t>无穷无尽的希奇的事</a:t>
            </a:r>
            <a:r>
              <a:rPr lang="zh-CN" altLang="en-US" sz="2400" spc="600" noProof="1">
                <a:solidFill>
                  <a:srgbClr val="FFFF00"/>
                </a:solidFill>
                <a:latin typeface="+mj-ea"/>
                <a:ea typeface="+mj-ea"/>
                <a:sym typeface="+mn-ea"/>
              </a:rPr>
              <a:t>，</a:t>
            </a:r>
            <a:r>
              <a:rPr lang="zh-CN" altLang="en-US" sz="2400" spc="600" noProof="1">
                <a:solidFill>
                  <a:schemeClr val="bg1"/>
                </a:solidFill>
                <a:latin typeface="+mj-ea"/>
                <a:ea typeface="+mj-ea"/>
                <a:sym typeface="+mn-ea"/>
              </a:rPr>
              <a:t>都是我往常的朋友所不知道的。他们不知道一些事，</a:t>
            </a:r>
            <a:r>
              <a:rPr lang="zh-CN" altLang="en-US" sz="2400" spc="600" noProof="1">
                <a:solidFill>
                  <a:srgbClr val="FFFF00"/>
                </a:solidFill>
                <a:latin typeface="+mj-ea"/>
                <a:ea typeface="+mj-ea"/>
                <a:sym typeface="+mn-ea"/>
              </a:rPr>
              <a:t>闰土在海边时，他们都和我一样只看见院</a:t>
            </a:r>
            <a:r>
              <a:rPr lang="zh-CN" altLang="en-US" sz="2400" spc="600" noProof="1">
                <a:solidFill>
                  <a:schemeClr val="bg1"/>
                </a:solidFill>
                <a:latin typeface="+mj-ea"/>
                <a:ea typeface="+mj-ea"/>
                <a:sym typeface="+mn-ea"/>
              </a:rPr>
              <a:t>子里高墙上的四角的天空。</a:t>
            </a:r>
            <a:endParaRPr lang="zh-CN" altLang="en-US" sz="2400" spc="600" noProof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05606" y="498129"/>
            <a:ext cx="2505814" cy="87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eaLnBrk="0" hangingPunct="0">
              <a:defRPr sz="2400">
                <a:solidFill>
                  <a:srgbClr val="0033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50000"/>
              </a:lnSpc>
            </a:pPr>
            <a:r>
              <a:rPr lang="zh-CN" sz="4000" b="1" spc="600" noProof="1">
                <a:solidFill>
                  <a:srgbClr val="FF0000"/>
                </a:solidFill>
                <a:latin typeface="+mj-ea"/>
                <a:ea typeface="+mj-ea"/>
              </a:rPr>
              <a:t>潮汛看鱼</a:t>
            </a:r>
            <a:endParaRPr lang="zh-CN" sz="4000" b="1" spc="600" noProof="1">
              <a:solidFill>
                <a:srgbClr val="FF0000"/>
              </a:solidFill>
              <a:latin typeface="+mj-ea"/>
              <a:ea typeface="+mj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563719" y="1855078"/>
            <a:ext cx="3128785" cy="19611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77965" y="2904521"/>
            <a:ext cx="2272496" cy="13559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-243231" y="394246"/>
            <a:ext cx="2974855" cy="5847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spc="600">
                <a:solidFill>
                  <a:schemeClr val="bg1"/>
                </a:solidFill>
                <a:latin typeface="+mj-ea"/>
                <a:ea typeface="+mj-ea"/>
              </a:rPr>
              <a:t>离别</a:t>
            </a:r>
            <a:endParaRPr lang="zh-CN" altLang="en-US" sz="3200" b="1" spc="60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699" y="1775449"/>
            <a:ext cx="2866109" cy="35115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7" name="组合 6"/>
          <p:cNvGrpSpPr/>
          <p:nvPr/>
        </p:nvGrpSpPr>
        <p:grpSpPr>
          <a:xfrm>
            <a:off x="6168293" y="4421816"/>
            <a:ext cx="2286000" cy="1191905"/>
            <a:chOff x="4193311" y="4646651"/>
            <a:chExt cx="1714512" cy="649380"/>
          </a:xfrm>
        </p:grpSpPr>
        <p:sp>
          <p:nvSpPr>
            <p:cNvPr id="8" name="云形 7"/>
            <p:cNvSpPr/>
            <p:nvPr/>
          </p:nvSpPr>
          <p:spPr>
            <a:xfrm>
              <a:off x="4193311" y="4646651"/>
              <a:ext cx="1714512" cy="649380"/>
            </a:xfrm>
            <a:prstGeom prst="cloud">
              <a:avLst/>
            </a:prstGeom>
            <a:solidFill>
              <a:srgbClr val="FF000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</a:pPr>
              <a:endParaRPr lang="zh-CN" altLang="en-US" sz="2400" spc="300" noProof="1">
                <a:latin typeface="+mj-ea"/>
                <a:ea typeface="+mj-ea"/>
              </a:endParaRPr>
            </a:p>
          </p:txBody>
        </p:sp>
        <p:sp>
          <p:nvSpPr>
            <p:cNvPr id="9" name="TextBox 10"/>
            <p:cNvSpPr txBox="1">
              <a:spLocks noChangeArrowheads="1"/>
            </p:cNvSpPr>
            <p:nvPr/>
          </p:nvSpPr>
          <p:spPr bwMode="auto">
            <a:xfrm>
              <a:off x="4369639" y="4752474"/>
              <a:ext cx="1460987" cy="391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 b="1" spc="300">
                  <a:solidFill>
                    <a:schemeClr val="bg1"/>
                  </a:solidFill>
                  <a:latin typeface="+mj-ea"/>
                  <a:ea typeface="+mj-ea"/>
                </a:rPr>
                <a:t>难舍难分</a:t>
              </a:r>
              <a:endParaRPr lang="zh-CN" altLang="en-US" sz="3200" b="1" spc="3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0" name="圆角矩形 11"/>
          <p:cNvSpPr/>
          <p:nvPr/>
        </p:nvSpPr>
        <p:spPr>
          <a:xfrm>
            <a:off x="4173597" y="1756402"/>
            <a:ext cx="7177703" cy="1982788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</a:pPr>
            <a:r>
              <a:rPr lang="en-US" altLang="zh-CN" sz="2800" spc="300" noProof="1">
                <a:solidFill>
                  <a:schemeClr val="bg1"/>
                </a:solidFill>
                <a:latin typeface="+mj-ea"/>
                <a:ea typeface="+mj-ea"/>
                <a:sym typeface="+mn-ea"/>
              </a:rPr>
              <a:t>    </a:t>
            </a:r>
            <a:r>
              <a:rPr lang="zh-CN" altLang="en-US" sz="2800" spc="300" noProof="1">
                <a:solidFill>
                  <a:schemeClr val="bg1"/>
                </a:solidFill>
                <a:latin typeface="+mj-ea"/>
                <a:ea typeface="+mj-ea"/>
                <a:sym typeface="+mn-ea"/>
              </a:rPr>
              <a:t>可惜正月过去了，闰土须回家里去。我急得大哭，他也躲到厨房里，哭着不肯出门。</a:t>
            </a:r>
            <a:endParaRPr lang="zh-CN" altLang="en-US" sz="1600" spc="300" noProof="1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391769" y="217716"/>
            <a:ext cx="2974855" cy="58356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spc="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重逢</a:t>
            </a:r>
            <a:endParaRPr lang="zh-CN" altLang="en-US" sz="3200" b="1" spc="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525" y="1000760"/>
            <a:ext cx="12182475" cy="5692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/>
            <a:r>
              <a:rPr lang="en-US" altLang="zh-CN" sz="28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sz="28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虽然我一见便知道是闰土，但又不是我这记忆上的闰土了。他身材增加了一倍；先前的紫色的圆脸，已经变作灰黄，而且加上了很深的皱纹；眼睛也像他父亲一样周围都肿得通红，这我知道，在海边种地的人，终日吹着海风，大抵是这样的。他头上是一顶破毡帽，身上只一件极薄的棉衣，浑身瑟索着；手里提着一个纸包和一支长烟管，那手也不是我所记得的红活圆实的手，却又粗又笨而且开裂，像是松树皮了。</a:t>
            </a:r>
            <a:endParaRPr lang="zh-CN" sz="28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66700"/>
            <a:r>
              <a:rPr lang="zh-CN" sz="28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我这时很兴奋，但不知道怎么说才好，只是说：“阿！闰土哥，——你来了？   我接着便有许多话，想要连珠一般涌出：角鸡，跳鱼儿，贝壳，猹……但又总觉得被什么挡着似的，单在脑里面回旋，吐不出口外去。他站住了，脸上现出欢喜和凄凉的神情；动着嘴唇，却没有作声。  他的态度终于恭敬起来了，分明的叫道：“老爷！……”我似乎打了一个寒噤；我就知道，我们之间已经隔了一层可悲的厚障壁了。我也说不出话。
</a:t>
            </a:r>
            <a:endParaRPr lang="zh-CN" altLang="en-US" sz="28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01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976100" y="112395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5701665" y="2446655"/>
            <a:ext cx="6025515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3200" dirty="0" err="1">
                <a:latin typeface="楷体" panose="02010609060101010101" pitchFamily="49" charset="-122"/>
                <a:ea typeface="楷体" panose="02010609060101010101" pitchFamily="49" charset="-122"/>
              </a:rPr>
              <a:t>学习活动一：快速浏览课文，画出有疑问的词语</a:t>
            </a:r>
            <a:r>
              <a:rPr 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71465" y="1548949"/>
            <a:ext cx="4743451" cy="33939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174211" y="199988"/>
            <a:ext cx="21933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字词乐园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2743198" y="1619250"/>
            <a:ext cx="67056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2743198" y="3329025"/>
            <a:ext cx="12192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niǔ</a:t>
            </a:r>
            <a:endParaRPr lang="en-US" altLang="zh-CN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扭动</a:t>
            </a:r>
            <a:endParaRPr lang="zh-CN" altLang="en-US" sz="3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2762248" y="4738725"/>
            <a:ext cx="12192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kuà</a:t>
            </a:r>
            <a:endParaRPr lang="en-US" altLang="zh-CN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胯下</a:t>
            </a:r>
            <a:endParaRPr lang="zh-CN" altLang="en-US" sz="3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4571998" y="3329025"/>
            <a:ext cx="12192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chú</a:t>
            </a:r>
            <a:endParaRPr lang="en-US" altLang="zh-CN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厨房</a:t>
            </a:r>
            <a:endParaRPr lang="zh-CN" altLang="en-US" sz="3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4362448" y="4738725"/>
            <a:ext cx="14478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tào</a:t>
            </a:r>
            <a:endParaRPr lang="en-US" altLang="zh-CN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圈套</a:t>
            </a:r>
            <a:endParaRPr lang="zh-CN" altLang="en-US" sz="3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6324598" y="3329025"/>
            <a:ext cx="1143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wèi</a:t>
            </a:r>
            <a:endParaRPr lang="en-US" altLang="zh-CN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刺猬</a:t>
            </a:r>
            <a:endParaRPr lang="zh-CN" altLang="en-US" sz="3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5962648" y="4738725"/>
            <a:ext cx="1905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chù</a:t>
            </a:r>
            <a:endParaRPr lang="en-US" altLang="zh-CN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畜生</a:t>
            </a:r>
            <a:endParaRPr lang="zh-CN" altLang="en-US" sz="3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8077198" y="3329025"/>
            <a:ext cx="12192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cuàn</a:t>
            </a:r>
            <a:endParaRPr lang="en-US" altLang="zh-CN" sz="32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逃窜</a:t>
            </a:r>
            <a:endParaRPr lang="zh-CN" altLang="en-US" sz="3200" b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174211" y="199988"/>
            <a:ext cx="21933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字词乐园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1981200" y="5147756"/>
            <a:ext cx="2807898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银项</a:t>
            </a:r>
            <a:r>
              <a:rPr lang="zh-CN" altLang="en-US" sz="480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圈</a:t>
            </a:r>
            <a:endParaRPr lang="zh-CN" altLang="en-US" sz="4800">
              <a:solidFill>
                <a:srgbClr val="FF33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3962400" y="2166431"/>
            <a:ext cx="1992702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允</a:t>
            </a:r>
            <a:r>
              <a:rPr lang="zh-CN" altLang="en-US" sz="48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许</a:t>
            </a:r>
            <a:endParaRPr lang="zh-CN" altLang="en-US" sz="480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5829299" y="2166431"/>
            <a:ext cx="221914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毡</a:t>
            </a:r>
            <a:r>
              <a:rPr lang="zh-CN" altLang="en-US" sz="48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帽</a:t>
            </a:r>
            <a:endParaRPr lang="zh-CN" altLang="en-US" sz="480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7581900" y="2166431"/>
            <a:ext cx="24003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颈</a:t>
            </a:r>
            <a:r>
              <a:rPr lang="zh-CN" altLang="en-US" sz="48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上</a:t>
            </a:r>
            <a:endParaRPr lang="zh-CN" altLang="en-US" sz="480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1981199" y="3657093"/>
            <a:ext cx="2083279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缚</a:t>
            </a:r>
            <a:r>
              <a:rPr lang="zh-CN" altLang="en-US" sz="48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在</a:t>
            </a:r>
            <a:endParaRPr lang="zh-CN" altLang="en-US" sz="480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3914774" y="3642806"/>
            <a:ext cx="2083279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畜</a:t>
            </a:r>
            <a:r>
              <a:rPr lang="zh-CN" altLang="en-US" sz="48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生</a:t>
            </a:r>
            <a:endParaRPr lang="zh-CN" altLang="en-US" sz="480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571999" y="5147756"/>
            <a:ext cx="3804249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五</a:t>
            </a:r>
            <a:r>
              <a:rPr lang="zh-CN" altLang="en-US" sz="480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行</a:t>
            </a:r>
            <a:r>
              <a:rPr lang="zh-CN" altLang="en-US" sz="48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缺土</a:t>
            </a:r>
            <a:endParaRPr lang="zh-CN" altLang="en-US" sz="480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2133599" y="2166431"/>
            <a:ext cx="1811547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正</a:t>
            </a:r>
            <a:r>
              <a:rPr lang="zh-CN" altLang="en-US" sz="48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月</a:t>
            </a:r>
            <a:endParaRPr lang="zh-CN" altLang="en-US" sz="4800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5886449" y="3642806"/>
            <a:ext cx="2083279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仿</a:t>
            </a:r>
            <a:r>
              <a:rPr lang="zh-CN" altLang="en-US" sz="480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佛</a:t>
            </a:r>
            <a:endParaRPr lang="zh-CN" altLang="en-US" sz="4800">
              <a:solidFill>
                <a:srgbClr val="FF33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7953375" y="3642806"/>
            <a:ext cx="172097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空</a:t>
            </a:r>
            <a:r>
              <a:rPr lang="zh-CN" altLang="en-US" sz="48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地</a:t>
            </a:r>
            <a:r>
              <a:rPr lang="zh-CN" altLang="en-US" sz="4800">
                <a:solidFill>
                  <a:schemeClr val="tx1"/>
                </a:solidFill>
                <a:latin typeface="宋体" panose="02010600030101010101" pitchFamily="2" charset="-122"/>
              </a:rPr>
              <a:t> </a:t>
            </a:r>
            <a:endParaRPr lang="zh-CN" altLang="en-US" sz="480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30" name="Text Box 16"/>
          <p:cNvSpPr txBox="1">
            <a:spLocks noChangeArrowheads="1"/>
          </p:cNvSpPr>
          <p:nvPr/>
        </p:nvSpPr>
        <p:spPr bwMode="auto">
          <a:xfrm>
            <a:off x="1905000" y="1613981"/>
            <a:ext cx="172097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zhēng</a:t>
            </a:r>
            <a:endParaRPr lang="en-US" altLang="zh-CN" sz="36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 Box 17"/>
          <p:cNvSpPr txBox="1">
            <a:spLocks noChangeArrowheads="1"/>
          </p:cNvSpPr>
          <p:nvPr/>
        </p:nvSpPr>
        <p:spPr bwMode="auto">
          <a:xfrm>
            <a:off x="3810000" y="1613981"/>
            <a:ext cx="172097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yǔn</a:t>
            </a:r>
            <a:endParaRPr lang="en-US" altLang="zh-CN" sz="36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auto">
          <a:xfrm>
            <a:off x="5791200" y="1613981"/>
            <a:ext cx="172097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zhān</a:t>
            </a:r>
            <a:endParaRPr lang="en-US" altLang="zh-CN" sz="36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 Box 19"/>
          <p:cNvSpPr txBox="1">
            <a:spLocks noChangeArrowheads="1"/>
          </p:cNvSpPr>
          <p:nvPr/>
        </p:nvSpPr>
        <p:spPr bwMode="auto">
          <a:xfrm>
            <a:off x="7543800" y="1613981"/>
            <a:ext cx="172097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jǐng</a:t>
            </a:r>
            <a:endParaRPr lang="en-US" altLang="zh-CN" sz="36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 Box 20"/>
          <p:cNvSpPr txBox="1">
            <a:spLocks noChangeArrowheads="1"/>
          </p:cNvSpPr>
          <p:nvPr/>
        </p:nvSpPr>
        <p:spPr bwMode="auto">
          <a:xfrm>
            <a:off x="1828800" y="3153856"/>
            <a:ext cx="172097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fù</a:t>
            </a:r>
            <a:endParaRPr lang="en-US" altLang="zh-CN" sz="36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 Box 21"/>
          <p:cNvSpPr txBox="1">
            <a:spLocks noChangeArrowheads="1"/>
          </p:cNvSpPr>
          <p:nvPr/>
        </p:nvSpPr>
        <p:spPr bwMode="auto">
          <a:xfrm>
            <a:off x="3762375" y="3153856"/>
            <a:ext cx="172097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chù</a:t>
            </a:r>
            <a:endParaRPr lang="en-US" altLang="zh-CN" sz="36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 Box 22"/>
          <p:cNvSpPr txBox="1">
            <a:spLocks noChangeArrowheads="1"/>
          </p:cNvSpPr>
          <p:nvPr/>
        </p:nvSpPr>
        <p:spPr bwMode="auto">
          <a:xfrm>
            <a:off x="6343650" y="3153856"/>
            <a:ext cx="172097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fú</a:t>
            </a:r>
            <a:endParaRPr lang="en-US" altLang="zh-CN" sz="36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 Box 23"/>
          <p:cNvSpPr txBox="1">
            <a:spLocks noChangeArrowheads="1"/>
          </p:cNvSpPr>
          <p:nvPr/>
        </p:nvSpPr>
        <p:spPr bwMode="auto">
          <a:xfrm>
            <a:off x="7724775" y="3153856"/>
            <a:ext cx="172097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kòng</a:t>
            </a:r>
            <a:endParaRPr lang="en-US" altLang="zh-CN" sz="36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 Box 24"/>
          <p:cNvSpPr txBox="1">
            <a:spLocks noChangeArrowheads="1"/>
          </p:cNvSpPr>
          <p:nvPr/>
        </p:nvSpPr>
        <p:spPr bwMode="auto">
          <a:xfrm>
            <a:off x="2971800" y="4614356"/>
            <a:ext cx="172097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quān</a:t>
            </a:r>
            <a:endParaRPr lang="en-US" altLang="zh-CN" sz="36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 Box 25"/>
          <p:cNvSpPr txBox="1">
            <a:spLocks noChangeArrowheads="1"/>
          </p:cNvSpPr>
          <p:nvPr/>
        </p:nvSpPr>
        <p:spPr bwMode="auto">
          <a:xfrm>
            <a:off x="5105400" y="4614356"/>
            <a:ext cx="172097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xíng</a:t>
            </a:r>
            <a:endParaRPr lang="en-US" altLang="zh-CN" sz="36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174211" y="199988"/>
            <a:ext cx="21933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字词乐园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sp>
        <p:nvSpPr>
          <p:cNvPr id="84" name="Rectangle 3"/>
          <p:cNvSpPr txBox="1">
            <a:spLocks noChangeArrowheads="1"/>
          </p:cNvSpPr>
          <p:nvPr/>
        </p:nvSpPr>
        <p:spPr>
          <a:xfrm>
            <a:off x="2545939" y="2124075"/>
            <a:ext cx="2590800" cy="3695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其间</a:t>
            </a:r>
            <a:endParaRPr lang="zh-CN" altLang="en-US" sz="32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2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无端</a:t>
            </a:r>
            <a:endParaRPr lang="zh-CN" altLang="en-US" sz="32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2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素不知道</a:t>
            </a:r>
            <a:endParaRPr lang="zh-CN" altLang="en-US" sz="32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2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如许</a:t>
            </a:r>
            <a:endParaRPr lang="zh-CN" altLang="en-US" sz="32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2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希奇</a:t>
            </a:r>
            <a:endParaRPr lang="zh-CN" altLang="en-US" sz="32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2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单知道</a:t>
            </a:r>
            <a:endParaRPr lang="zh-CN" altLang="en-US" sz="32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Text Box 6"/>
          <p:cNvSpPr txBox="1">
            <a:spLocks noChangeArrowheads="1"/>
          </p:cNvSpPr>
          <p:nvPr/>
        </p:nvSpPr>
        <p:spPr bwMode="auto">
          <a:xfrm>
            <a:off x="7229475" y="1876425"/>
            <a:ext cx="1676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solidFill>
                  <a:srgbClr val="CF3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只知道</a:t>
            </a:r>
            <a:endParaRPr lang="zh-CN" altLang="en-US" sz="3200">
              <a:solidFill>
                <a:srgbClr val="CF3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Text Box 7"/>
          <p:cNvSpPr txBox="1">
            <a:spLocks noChangeArrowheads="1"/>
          </p:cNvSpPr>
          <p:nvPr/>
        </p:nvSpPr>
        <p:spPr bwMode="auto">
          <a:xfrm>
            <a:off x="7156655" y="2486025"/>
            <a:ext cx="1600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solidFill>
                  <a:srgbClr val="CF3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稀奇</a:t>
            </a:r>
            <a:endParaRPr lang="zh-CN" altLang="en-US" sz="3200">
              <a:solidFill>
                <a:srgbClr val="CF3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Text Box 8"/>
          <p:cNvSpPr txBox="1">
            <a:spLocks noChangeArrowheads="1"/>
          </p:cNvSpPr>
          <p:nvPr/>
        </p:nvSpPr>
        <p:spPr bwMode="auto">
          <a:xfrm>
            <a:off x="7305675" y="3019425"/>
            <a:ext cx="1143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solidFill>
                  <a:srgbClr val="CF3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如此</a:t>
            </a:r>
            <a:endParaRPr lang="zh-CN" altLang="en-US" sz="3200">
              <a:solidFill>
                <a:srgbClr val="CF3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Text Box 9"/>
          <p:cNvSpPr txBox="1">
            <a:spLocks noChangeArrowheads="1"/>
          </p:cNvSpPr>
          <p:nvPr/>
        </p:nvSpPr>
        <p:spPr bwMode="auto">
          <a:xfrm>
            <a:off x="7305675" y="3629025"/>
            <a:ext cx="2286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solidFill>
                  <a:srgbClr val="CF3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从来不知道</a:t>
            </a:r>
            <a:endParaRPr lang="zh-CN" altLang="en-US" sz="3200">
              <a:solidFill>
                <a:srgbClr val="CF3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Text Box 10"/>
          <p:cNvSpPr txBox="1">
            <a:spLocks noChangeArrowheads="1"/>
          </p:cNvSpPr>
          <p:nvPr/>
        </p:nvSpPr>
        <p:spPr bwMode="auto">
          <a:xfrm>
            <a:off x="7305675" y="4238625"/>
            <a:ext cx="1143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solidFill>
                  <a:srgbClr val="CF3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其中</a:t>
            </a:r>
            <a:endParaRPr lang="zh-CN" altLang="en-US" sz="3200">
              <a:solidFill>
                <a:srgbClr val="CF3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Text Box 11"/>
          <p:cNvSpPr txBox="1">
            <a:spLocks noChangeArrowheads="1"/>
          </p:cNvSpPr>
          <p:nvPr/>
        </p:nvSpPr>
        <p:spPr bwMode="auto">
          <a:xfrm>
            <a:off x="7305675" y="4848225"/>
            <a:ext cx="1905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algn="ctr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FFFF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solidFill>
                  <a:srgbClr val="CF3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无缘无故</a:t>
            </a:r>
            <a:endParaRPr lang="zh-CN" altLang="en-US" sz="3200">
              <a:solidFill>
                <a:srgbClr val="CF3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Line 16"/>
          <p:cNvSpPr>
            <a:spLocks noChangeShapeType="1"/>
          </p:cNvSpPr>
          <p:nvPr/>
        </p:nvSpPr>
        <p:spPr bwMode="auto">
          <a:xfrm>
            <a:off x="5019675" y="3476625"/>
            <a:ext cx="2362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" name="Line 17"/>
          <p:cNvSpPr>
            <a:spLocks noChangeShapeType="1"/>
          </p:cNvSpPr>
          <p:nvPr/>
        </p:nvSpPr>
        <p:spPr bwMode="auto">
          <a:xfrm flipV="1">
            <a:off x="4638675" y="3400425"/>
            <a:ext cx="2743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3" name="Line 18"/>
          <p:cNvSpPr>
            <a:spLocks noChangeShapeType="1"/>
          </p:cNvSpPr>
          <p:nvPr/>
        </p:nvSpPr>
        <p:spPr bwMode="auto">
          <a:xfrm>
            <a:off x="4638675" y="2867025"/>
            <a:ext cx="274320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4" name="Line 19"/>
          <p:cNvSpPr>
            <a:spLocks noChangeShapeType="1"/>
          </p:cNvSpPr>
          <p:nvPr/>
        </p:nvSpPr>
        <p:spPr bwMode="auto">
          <a:xfrm flipV="1">
            <a:off x="4562475" y="2867025"/>
            <a:ext cx="28194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5" name="Line 20"/>
          <p:cNvSpPr>
            <a:spLocks noChangeShapeType="1"/>
          </p:cNvSpPr>
          <p:nvPr/>
        </p:nvSpPr>
        <p:spPr bwMode="auto">
          <a:xfrm flipV="1">
            <a:off x="4867275" y="2257425"/>
            <a:ext cx="251460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6" name="Line 22"/>
          <p:cNvSpPr>
            <a:spLocks noChangeShapeType="1"/>
          </p:cNvSpPr>
          <p:nvPr/>
        </p:nvSpPr>
        <p:spPr bwMode="auto">
          <a:xfrm>
            <a:off x="4638675" y="2333625"/>
            <a:ext cx="274320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8647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174211" y="199988"/>
            <a:ext cx="21933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字词乐园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40105" y="1181100"/>
            <a:ext cx="10596245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◇他和我</a:t>
            </a:r>
            <a:r>
              <a:rPr 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仿佛</a:t>
            </a:r>
            <a:r>
              <a:rPr lang="zh-CN" sz="32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年纪，闰月生的，五行缺土，所以他的父亲叫他闰土。◇他的父亲十分爱他，怕他死去，所以在神佛面前许下</a:t>
            </a:r>
            <a:r>
              <a:rPr 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愿心</a:t>
            </a:r>
            <a:r>
              <a:rPr lang="zh-CN" sz="32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，用圈子将他套住。◇我那时并不知道这所谓猹的是怎么一件东西——</a:t>
            </a:r>
            <a:r>
              <a:rPr 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便是</a:t>
            </a:r>
            <a:r>
              <a:rPr lang="zh-CN" sz="32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现在也没有知道——只是无端的觉得状如小狗而很凶猛。◇我</a:t>
            </a:r>
            <a:r>
              <a:rPr 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素不知道</a:t>
            </a:r>
            <a:r>
              <a:rPr lang="zh-CN" sz="32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天下有这许多新鲜事：海边有</a:t>
            </a:r>
            <a:r>
              <a:rPr 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如许</a:t>
            </a:r>
            <a:r>
              <a:rPr lang="zh-CN" sz="32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五色的贝壳；西瓜有这样危险的经历，我先前单知道他在水果店里出卖罢了。
</a:t>
            </a:r>
            <a:endParaRPr lang="zh-CN" altLang="en-US" sz="32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3" name="图片 8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8045" y="906145"/>
            <a:ext cx="3524885" cy="48939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0" name="文本框 99"/>
          <p:cNvSpPr txBox="1"/>
          <p:nvPr/>
        </p:nvSpPr>
        <p:spPr>
          <a:xfrm>
            <a:off x="4649470" y="1228725"/>
            <a:ext cx="7068185" cy="25533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4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项</a:t>
            </a:r>
            <a:r>
              <a:rPr lang="zh-CN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带</a:t>
            </a:r>
            <a:r>
              <a:rPr lang="zh-CN" sz="4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银圈  现在写作“戴”</a:t>
            </a:r>
            <a:endParaRPr lang="zh-CN" sz="40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/>
            <a:r>
              <a:rPr lang="zh-CN" sz="4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尽力</a:t>
            </a:r>
            <a:r>
              <a:rPr lang="zh-CN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</a:t>
            </a:r>
            <a:r>
              <a:rPr lang="zh-CN" sz="4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刺去  现在写作“地”</a:t>
            </a:r>
            <a:endParaRPr lang="zh-CN" sz="40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/>
            <a:r>
              <a:rPr lang="zh-CN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检</a:t>
            </a:r>
            <a:r>
              <a:rPr lang="zh-CN" sz="4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贝壳      现在写作“捡”</a:t>
            </a:r>
            <a:endParaRPr lang="zh-CN" sz="40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/>
            <a:r>
              <a:rPr lang="zh-CN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希</a:t>
            </a:r>
            <a:r>
              <a:rPr lang="zh-CN" sz="4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奇的事    现在写作“稀奇”</a:t>
            </a:r>
            <a:endParaRPr lang="zh-CN" altLang="en-US" sz="40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77435" y="4175760"/>
            <a:ext cx="684022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40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sz="40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这是文言文向白话文过渡的时期，文字还没有规范。</a:t>
            </a:r>
            <a:endParaRPr lang="zh-CN" altLang="en-US" sz="40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8012" y="123788"/>
            <a:ext cx="11995975" cy="6610424"/>
            <a:chOff x="98012" y="123788"/>
            <a:chExt cx="11995975" cy="6610424"/>
          </a:xfrm>
        </p:grpSpPr>
        <p:sp>
          <p:nvSpPr>
            <p:cNvPr id="3" name="矩形 2"/>
            <p:cNvSpPr/>
            <p:nvPr/>
          </p:nvSpPr>
          <p:spPr>
            <a:xfrm>
              <a:off x="98012" y="123788"/>
              <a:ext cx="11995975" cy="66104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74211" y="199988"/>
              <a:ext cx="11843575" cy="64580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2D42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2" name="Rectangle 3"/>
          <p:cNvSpPr txBox="1">
            <a:spLocks noChangeArrowheads="1"/>
          </p:cNvSpPr>
          <p:nvPr/>
        </p:nvSpPr>
        <p:spPr>
          <a:xfrm>
            <a:off x="1722755" y="791210"/>
            <a:ext cx="9511665" cy="873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学习活动二：快速浏览课文，根据学习单提示梳理课文内容。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5212" y="1831818"/>
            <a:ext cx="3000375" cy="41657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475" y="1831975"/>
            <a:ext cx="8039100" cy="43249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build="p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自定义 4">
      <a:dk1>
        <a:sysClr val="windowText" lastClr="000000"/>
      </a:dk1>
      <a:lt1>
        <a:sysClr val="window" lastClr="FFFFFF"/>
      </a:lt1>
      <a:dk2>
        <a:srgbClr val="262626"/>
      </a:dk2>
      <a:lt2>
        <a:srgbClr val="262626"/>
      </a:lt2>
      <a:accent1>
        <a:srgbClr val="4472C4"/>
      </a:accent1>
      <a:accent2>
        <a:srgbClr val="00B050"/>
      </a:accent2>
      <a:accent3>
        <a:srgbClr val="A5A5A5"/>
      </a:accent3>
      <a:accent4>
        <a:srgbClr val="0070C0"/>
      </a:accent4>
      <a:accent5>
        <a:srgbClr val="FF0000"/>
      </a:accent5>
      <a:accent6>
        <a:srgbClr val="70AD47"/>
      </a:accent6>
      <a:hlink>
        <a:srgbClr val="0563C1"/>
      </a:hlink>
      <a:folHlink>
        <a:srgbClr val="FF0000"/>
      </a:folHlink>
    </a:clrScheme>
    <a:fontScheme name="自定义 2">
      <a:majorFont>
        <a:latin typeface="等线 Light"/>
        <a:ea typeface="站酷快乐体2016修订版"/>
        <a:cs typeface="Arial"/>
      </a:majorFont>
      <a:minorFont>
        <a:latin typeface="等线"/>
        <a:ea typeface="站酷快乐体2016修订版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2604</Words>
  <Application>WPS 演示</Application>
  <PresentationFormat>自定义</PresentationFormat>
  <Paragraphs>229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2" baseType="lpstr">
      <vt:lpstr>Arial</vt:lpstr>
      <vt:lpstr>宋体</vt:lpstr>
      <vt:lpstr>Wingdings</vt:lpstr>
      <vt:lpstr>南宋书局体</vt:lpstr>
      <vt:lpstr>微软雅黑</vt:lpstr>
      <vt:lpstr>楷体</vt:lpstr>
      <vt:lpstr>Times New Roman</vt:lpstr>
      <vt:lpstr>楷体_GB2312</vt:lpstr>
      <vt:lpstr>等线</vt:lpstr>
      <vt:lpstr>Arial Unicode MS</vt:lpstr>
      <vt:lpstr>站酷快乐体2016修订版</vt:lpstr>
      <vt:lpstr>RomanS</vt:lpstr>
      <vt:lpstr>等线 Light</vt:lpstr>
      <vt:lpstr>Calibri</vt:lpstr>
      <vt:lpstr>黑体</vt:lpstr>
      <vt:lpstr>Arial</vt:lpstr>
      <vt:lpstr>新宋体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《少年闰土》PPT优质课件下载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2022-07-13T21:14:00Z</cp:lastPrinted>
  <dcterms:created xsi:type="dcterms:W3CDTF">2022-07-13T21:14:00Z</dcterms:created>
  <dcterms:modified xsi:type="dcterms:W3CDTF">2023-10-26T02:59:59Z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DBF7A8A07A5048B09B4489DAAFC45F3A_12</vt:lpwstr>
  </property>
  <property fmtid="{D5CDD505-2E9C-101B-9397-08002B2CF9AE}" pid="3" name="KSOProductBuildVer">
    <vt:lpwstr>2052-12.1.0.15712</vt:lpwstr>
  </property>
</Properties>
</file>