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360" r:id="rId5"/>
    <p:sldId id="362" r:id="rId6"/>
    <p:sldId id="363" r:id="rId7"/>
    <p:sldId id="320" r:id="rId8"/>
    <p:sldId id="365" r:id="rId9"/>
    <p:sldId id="367" r:id="rId10"/>
    <p:sldId id="366" r:id="rId11"/>
    <p:sldId id="368" r:id="rId12"/>
    <p:sldId id="338" r:id="rId13"/>
    <p:sldId id="330" r:id="rId14"/>
    <p:sldId id="388" r:id="rId15"/>
    <p:sldId id="389" r:id="rId16"/>
    <p:sldId id="390" r:id="rId17"/>
    <p:sldId id="391" r:id="rId18"/>
  </p:sldIdLst>
  <p:sldSz cx="12192000" cy="6858000"/>
  <p:notesSz cx="7103745" cy="10234295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534" y="-2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gs" Target="tags/tag4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88595" cy="5747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167998" y="0"/>
            <a:ext cx="3188595" cy="5747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44475" y="1431925"/>
            <a:ext cx="6869113" cy="3865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35830" y="5512523"/>
            <a:ext cx="5886637" cy="451024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10879875"/>
            <a:ext cx="3188595" cy="5747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167998" y="10879875"/>
            <a:ext cx="3188595" cy="5747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244475" y="1431925"/>
            <a:ext cx="6869113" cy="3865563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4475" y="1431925"/>
            <a:ext cx="6869113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4475" y="1431925"/>
            <a:ext cx="6869113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4475" y="1431925"/>
            <a:ext cx="6869113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4475" y="1431925"/>
            <a:ext cx="6869113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4475" y="1431925"/>
            <a:ext cx="6869113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4475" y="1431925"/>
            <a:ext cx="6869113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4475" y="1431925"/>
            <a:ext cx="6869113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4475" y="1431925"/>
            <a:ext cx="6869113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4475" y="1431925"/>
            <a:ext cx="6869113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pull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pull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pull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pull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pull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5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5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pull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pull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pull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pull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pull dir="u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file:///D:\qq&#25991;&#20214;\712321467\Image\C2C\Image2\%7b75232B38-A165-1FB7-499C-2E1C792CACB5%7d.png" TargetMode="External"/><Relationship Id="rId12" Type="http://schemas.openxmlformats.org/officeDocument/2006/relationships/image" Target="../media/image2.png"/><Relationship Id="rId11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2" r:link="rId13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>
    <p:pull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tags" Target="../tags/tag3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 rot="16200000">
            <a:off x="9915870" y="3125137"/>
            <a:ext cx="1029970" cy="1803400"/>
          </a:xfrm>
          <a:prstGeom prst="rect">
            <a:avLst/>
          </a:prstGeom>
          <a:solidFill>
            <a:srgbClr val="B7DBBD"/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zh-CN" altLang="en-US" sz="6600" dirty="0">
                <a:solidFill>
                  <a:srgbClr val="697934"/>
                </a:solidFill>
                <a:latin typeface="楷体-简" panose="02010600040101010101" charset="-122"/>
                <a:ea typeface="楷体-简" panose="02010600040101010101" charset="-122"/>
              </a:rPr>
              <a:t>鲁迅</a:t>
            </a:r>
            <a:endParaRPr lang="zh-CN" altLang="en-US" sz="6600" dirty="0">
              <a:solidFill>
                <a:srgbClr val="697934"/>
              </a:solidFill>
              <a:latin typeface="楷体-简" panose="02010600040101010101" charset="-122"/>
              <a:ea typeface="楷体-简" panose="02010600040101010101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734117" y="1660527"/>
            <a:ext cx="5568372" cy="5508649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855720" y="1502108"/>
            <a:ext cx="7611111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zh-CN" altLang="en-US" sz="9600" b="1" dirty="0">
                <a:solidFill>
                  <a:srgbClr val="6979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好的故事</a:t>
            </a:r>
            <a:endParaRPr lang="zh-CN" altLang="en-US" sz="9600" b="1" dirty="0">
              <a:solidFill>
                <a:srgbClr val="6979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2"/>
    </p:custDataLst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MH_SubTitle_1"/>
          <p:cNvSpPr txBox="1"/>
          <p:nvPr>
            <p:custDataLst>
              <p:tags r:id="rId1"/>
            </p:custDataLst>
          </p:nvPr>
        </p:nvSpPr>
        <p:spPr>
          <a:xfrm>
            <a:off x="278766" y="140972"/>
            <a:ext cx="11634471" cy="5304155"/>
          </a:xfrm>
          <a:prstGeom prst="rect">
            <a:avLst/>
          </a:prstGeom>
          <a:noFill/>
        </p:spPr>
        <p:txBody>
          <a:bodyPr lIns="121917" tIns="60958" rIns="121917" bIns="60958" anchor="ctr"/>
          <a:lstStyle/>
          <a:p>
            <a:pPr indent="387350" fontAlgn="auto">
              <a:lnSpc>
                <a:spcPct val="100000"/>
              </a:lnSpc>
              <a:defRPr/>
            </a:pPr>
            <a:r>
              <a:rPr lang="en-US" altLang="zh-CN" sz="2000" dirty="0">
                <a:solidFill>
                  <a:schemeClr val="tx1"/>
                </a:solidFill>
                <a:latin typeface="楷体-简" panose="02010600040101010101" charset="-122"/>
                <a:ea typeface="楷体-简" panose="02010600040101010101" charset="-122"/>
              </a:rPr>
              <a:t> </a:t>
            </a:r>
            <a:r>
              <a:rPr lang="zh-CN" altLang="en-US" sz="2000" dirty="0">
                <a:solidFill>
                  <a:schemeClr val="tx1"/>
                </a:solidFill>
                <a:latin typeface="楷体-简" panose="02010600040101010101" charset="-122"/>
                <a:ea typeface="楷体-简" panose="02010600040101010101" charset="-122"/>
              </a:rPr>
              <a:t>这故事很美丽，幽雅，有趣。许多美的人和美的事，错综起来像一天云锦，而且万颗奔星似的飞动着，同时又展开去，以至于无穷。</a:t>
            </a:r>
            <a:endParaRPr lang="zh-CN" altLang="en-US" sz="2000" dirty="0">
              <a:solidFill>
                <a:schemeClr val="tx1"/>
              </a:solidFill>
              <a:latin typeface="楷体-简" panose="02010600040101010101" charset="-122"/>
              <a:ea typeface="楷体-简" panose="02010600040101010101" charset="-122"/>
            </a:endParaRPr>
          </a:p>
          <a:p>
            <a:pPr indent="387350" fontAlgn="auto">
              <a:lnSpc>
                <a:spcPct val="100000"/>
              </a:lnSpc>
              <a:defRPr/>
            </a:pPr>
            <a:r>
              <a:rPr lang="en-US" altLang="zh-CN" sz="2000" dirty="0">
                <a:solidFill>
                  <a:schemeClr val="tx1"/>
                </a:solidFill>
                <a:latin typeface="楷体-简" panose="02010600040101010101" charset="-122"/>
                <a:ea typeface="楷体-简" panose="02010600040101010101" charset="-122"/>
              </a:rPr>
              <a:t> </a:t>
            </a:r>
            <a:r>
              <a:rPr lang="zh-CN" altLang="en-US" sz="2000" dirty="0">
                <a:solidFill>
                  <a:schemeClr val="tx1"/>
                </a:solidFill>
                <a:latin typeface="楷体-简" panose="02010600040101010101" charset="-122"/>
                <a:ea typeface="楷体-简" panose="02010600040101010101" charset="-122"/>
              </a:rPr>
              <a:t>我仿佛记得曾坐小船经过山阴道，两岸边的乌桕，新禾，野花，鸡，狗，丛树和枯树，茅屋，塔，伽蓝，农夫和村妇，村女，晒着的衣裳，和尚，蓑笠，天，云，竹，……都倒影在澄碧的小河中，随着每一打桨，各各夹带了闪烁的日光，并水里的萍藻游鱼，一同荡漾。诸影诸物，无不解散，而且摇动，扩大，互相融和；刚一融和，却又退缩，复近于原形。边缘都参差如夏云头，镶着日光，发出水银色焰。凡是我所经过的河，都是如此。</a:t>
            </a:r>
            <a:endParaRPr lang="zh-CN" altLang="en-US" sz="2000" dirty="0">
              <a:solidFill>
                <a:schemeClr val="tx1"/>
              </a:solidFill>
              <a:latin typeface="楷体-简" panose="02010600040101010101" charset="-122"/>
              <a:ea typeface="楷体-简" panose="02010600040101010101" charset="-122"/>
            </a:endParaRPr>
          </a:p>
          <a:p>
            <a:pPr indent="387350" fontAlgn="auto">
              <a:lnSpc>
                <a:spcPct val="100000"/>
              </a:lnSpc>
              <a:defRPr/>
            </a:pPr>
            <a:r>
              <a:rPr lang="en-US" altLang="zh-CN" sz="2000" dirty="0">
                <a:solidFill>
                  <a:schemeClr val="tx1"/>
                </a:solidFill>
                <a:latin typeface="楷体-简" panose="02010600040101010101" charset="-122"/>
                <a:ea typeface="楷体-简" panose="02010600040101010101" charset="-122"/>
              </a:rPr>
              <a:t> </a:t>
            </a:r>
            <a:r>
              <a:rPr lang="zh-CN" altLang="en-US" sz="2000" dirty="0">
                <a:solidFill>
                  <a:schemeClr val="tx1"/>
                </a:solidFill>
                <a:latin typeface="楷体-简" panose="02010600040101010101" charset="-122"/>
                <a:ea typeface="楷体-简" panose="02010600040101010101" charset="-122"/>
              </a:rPr>
              <a:t>现在我所见的故事也如此。水中的青天的底子，一切事物统在上面交错，织成一篇，永是生动，永是展开，我看不见这一篇的结束。</a:t>
            </a:r>
            <a:endParaRPr lang="zh-CN" altLang="en-US" sz="2000" dirty="0">
              <a:solidFill>
                <a:schemeClr val="tx1"/>
              </a:solidFill>
              <a:latin typeface="楷体-简" panose="02010600040101010101" charset="-122"/>
              <a:ea typeface="楷体-简" panose="02010600040101010101" charset="-122"/>
            </a:endParaRPr>
          </a:p>
          <a:p>
            <a:pPr indent="387350" fontAlgn="auto">
              <a:lnSpc>
                <a:spcPct val="100000"/>
              </a:lnSpc>
              <a:defRPr/>
            </a:pPr>
            <a:r>
              <a:rPr lang="en-US" altLang="zh-CN" sz="2000" dirty="0">
                <a:solidFill>
                  <a:schemeClr val="tx1"/>
                </a:solidFill>
                <a:latin typeface="楷体-简" panose="02010600040101010101" charset="-122"/>
                <a:ea typeface="楷体-简" panose="02010600040101010101" charset="-122"/>
              </a:rPr>
              <a:t> </a:t>
            </a:r>
            <a:r>
              <a:rPr lang="zh-CN" altLang="en-US" sz="2000" dirty="0">
                <a:solidFill>
                  <a:schemeClr val="tx1"/>
                </a:solidFill>
                <a:latin typeface="楷体-简" panose="02010600040101010101" charset="-122"/>
                <a:ea typeface="楷体-简" panose="02010600040101010101" charset="-122"/>
              </a:rPr>
              <a:t>河边枯柳树下的几株瘦削的一丈红，该是村女种的罢。大红花和斑红花，都在水里面浮动，忽而碎散，拉长了，如缕缕的胭脂水，然而没有晕。茅屋，狗，塔，村女，云，……也都浮动着。大红花一朵朵全被拉长了，这时是泼剌奔迸的红锦带。</a:t>
            </a:r>
            <a:endParaRPr lang="zh-CN" altLang="en-US" sz="2000" dirty="0">
              <a:solidFill>
                <a:schemeClr val="tx1"/>
              </a:solidFill>
              <a:latin typeface="楷体-简" panose="02010600040101010101" charset="-122"/>
              <a:ea typeface="楷体-简" panose="02010600040101010101" charset="-122"/>
            </a:endParaRPr>
          </a:p>
          <a:p>
            <a:pPr indent="387350" fontAlgn="auto">
              <a:lnSpc>
                <a:spcPct val="100000"/>
              </a:lnSpc>
              <a:defRPr/>
            </a:pPr>
            <a:r>
              <a:rPr lang="zh-CN" altLang="en-US" sz="2000" dirty="0">
                <a:solidFill>
                  <a:schemeClr val="tx1"/>
                </a:solidFill>
                <a:latin typeface="楷体-简" panose="02010600040101010101" charset="-122"/>
                <a:ea typeface="楷体-简" panose="02010600040101010101" charset="-122"/>
              </a:rPr>
              <a:t>带织入狗中，狗织入白云中，白云织入村女中……。在一瞬间，他们将退缩了。但斑红花影也已碎散，伸长，就要织进塔，村女，狗，茅屋，云里去了。</a:t>
            </a:r>
            <a:endParaRPr lang="zh-CN" altLang="en-US" sz="2000" dirty="0">
              <a:solidFill>
                <a:schemeClr val="tx1"/>
              </a:solidFill>
              <a:latin typeface="楷体-简" panose="02010600040101010101" charset="-122"/>
              <a:ea typeface="楷体-简" panose="02010600040101010101" charset="-122"/>
            </a:endParaRPr>
          </a:p>
          <a:p>
            <a:pPr indent="387350" fontAlgn="auto">
              <a:lnSpc>
                <a:spcPct val="100000"/>
              </a:lnSpc>
              <a:defRPr/>
            </a:pPr>
            <a:r>
              <a:rPr lang="en-US" altLang="zh-CN" sz="2000" dirty="0">
                <a:solidFill>
                  <a:schemeClr val="tx1"/>
                </a:solidFill>
                <a:latin typeface="楷体-简" panose="02010600040101010101" charset="-122"/>
                <a:ea typeface="楷体-简" panose="02010600040101010101" charset="-122"/>
              </a:rPr>
              <a:t> </a:t>
            </a:r>
            <a:r>
              <a:rPr lang="zh-CN" altLang="en-US" sz="2000" dirty="0">
                <a:solidFill>
                  <a:schemeClr val="tx1"/>
                </a:solidFill>
                <a:latin typeface="楷体-简" panose="02010600040101010101" charset="-122"/>
                <a:ea typeface="楷体-简" panose="02010600040101010101" charset="-122"/>
              </a:rPr>
              <a:t>现在我所见的故事清楚起来了，美丽，幽雅，有趣，而且分明。青天上面，有无数美的人和美的事，我一一看见，一一知道</a:t>
            </a:r>
            <a:r>
              <a:rPr lang="zh-CN" altLang="en-US" sz="2000" dirty="0" smtClean="0">
                <a:solidFill>
                  <a:schemeClr val="tx1"/>
                </a:solidFill>
                <a:latin typeface="楷体-简" panose="02010600040101010101" charset="-122"/>
                <a:ea typeface="楷体-简" panose="02010600040101010101" charset="-122"/>
              </a:rPr>
              <a:t>。</a:t>
            </a:r>
            <a:endParaRPr lang="zh-CN" altLang="en-US" sz="2000" dirty="0">
              <a:solidFill>
                <a:schemeClr val="tx1"/>
              </a:solidFill>
              <a:latin typeface="楷体-简" panose="02010600040101010101" charset="-122"/>
              <a:ea typeface="楷体-简" panose="0201060004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333376" y="4645025"/>
            <a:ext cx="3244215" cy="268605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333374" y="4397375"/>
            <a:ext cx="3244215" cy="268605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" name="图片 2" descr="f81029c4ad44b53fb1fcc1efa9e00bdad6副本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1560000">
            <a:off x="426721" y="5501005"/>
            <a:ext cx="1739900" cy="1635760"/>
          </a:xfrm>
          <a:prstGeom prst="rect">
            <a:avLst/>
          </a:prstGeom>
          <a:ln>
            <a:solidFill>
              <a:srgbClr val="000000">
                <a:alpha val="0"/>
              </a:srgbClr>
            </a:solidFill>
          </a:ln>
          <a:effectLst>
            <a:softEdge rad="31750"/>
          </a:effectLst>
        </p:spPr>
      </p:pic>
      <p:sp>
        <p:nvSpPr>
          <p:cNvPr id="8" name="文本框 7"/>
          <p:cNvSpPr txBox="1"/>
          <p:nvPr/>
        </p:nvSpPr>
        <p:spPr>
          <a:xfrm>
            <a:off x="1313817" y="1732915"/>
            <a:ext cx="9563735" cy="1015663"/>
          </a:xfrm>
          <a:prstGeom prst="rect">
            <a:avLst/>
          </a:prstGeom>
          <a:solidFill>
            <a:srgbClr val="B7DBBD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6000">
                <a:solidFill>
                  <a:srgbClr val="4C5929"/>
                </a:solidFill>
                <a:latin typeface="楷体-简" panose="02010600040101010101" charset="-122"/>
                <a:ea typeface="楷体-简" panose="02010600040101010101" charset="-122"/>
              </a:rPr>
              <a:t>这个梦境是怎样一个梦境呢？</a:t>
            </a:r>
            <a:endParaRPr lang="zh-CN" altLang="en-US" sz="6000">
              <a:solidFill>
                <a:srgbClr val="4C5929"/>
              </a:solidFill>
              <a:latin typeface="楷体-简" panose="02010600040101010101" charset="-122"/>
              <a:ea typeface="楷体-简" panose="02010600040101010101" charset="-122"/>
            </a:endParaRPr>
          </a:p>
        </p:txBody>
      </p:sp>
      <p:sp>
        <p:nvSpPr>
          <p:cNvPr id="12" name="云形标注 11"/>
          <p:cNvSpPr/>
          <p:nvPr/>
        </p:nvSpPr>
        <p:spPr>
          <a:xfrm rot="300000">
            <a:off x="4818381" y="3767457"/>
            <a:ext cx="5554345" cy="2078355"/>
          </a:xfrm>
          <a:prstGeom prst="cloudCallout">
            <a:avLst>
              <a:gd name="adj1" fmla="val -59409"/>
              <a:gd name="adj2" fmla="val -36116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275" name="文本框 11"/>
          <p:cNvSpPr txBox="1">
            <a:spLocks noChangeArrowheads="1"/>
          </p:cNvSpPr>
          <p:nvPr/>
        </p:nvSpPr>
        <p:spPr bwMode="auto">
          <a:xfrm rot="300000">
            <a:off x="5036186" y="4263500"/>
            <a:ext cx="511873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4000" b="1">
                <a:solidFill>
                  <a:schemeClr val="accent6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美丽、优雅、有趣</a:t>
            </a:r>
            <a:endParaRPr lang="zh-CN" altLang="en-US" sz="4000" b="1">
              <a:solidFill>
                <a:schemeClr val="accent6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127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333374" y="4397375"/>
            <a:ext cx="3244215" cy="268605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" name="图片 2" descr="f81029c4ad44b53fb1fcc1efa9e00bdad6副本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1560000">
            <a:off x="426721" y="5501005"/>
            <a:ext cx="1739900" cy="1635760"/>
          </a:xfrm>
          <a:prstGeom prst="rect">
            <a:avLst/>
          </a:prstGeom>
          <a:ln>
            <a:solidFill>
              <a:srgbClr val="000000">
                <a:alpha val="0"/>
              </a:srgbClr>
            </a:solidFill>
          </a:ln>
          <a:effectLst>
            <a:softEdge rad="31750"/>
          </a:effectLst>
        </p:spPr>
      </p:pic>
      <p:sp>
        <p:nvSpPr>
          <p:cNvPr id="8" name="文本框 7"/>
          <p:cNvSpPr txBox="1"/>
          <p:nvPr/>
        </p:nvSpPr>
        <p:spPr>
          <a:xfrm>
            <a:off x="1364617" y="1438910"/>
            <a:ext cx="9816465" cy="1938020"/>
          </a:xfrm>
          <a:prstGeom prst="rect">
            <a:avLst/>
          </a:prstGeom>
          <a:solidFill>
            <a:srgbClr val="B7DBBD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6000">
                <a:solidFill>
                  <a:srgbClr val="4C5929"/>
                </a:solidFill>
                <a:latin typeface="楷体-简" panose="02010600040101010101" charset="-122"/>
                <a:ea typeface="楷体-简" panose="02010600040101010101" charset="-122"/>
              </a:rPr>
              <a:t>跳读课文，开头和结尾有一个共同的背景？</a:t>
            </a:r>
            <a:endParaRPr lang="zh-CN" altLang="en-US" sz="6000">
              <a:solidFill>
                <a:srgbClr val="4C5929"/>
              </a:solidFill>
              <a:latin typeface="楷体-简" panose="02010600040101010101" charset="-122"/>
              <a:ea typeface="楷体-简" panose="02010600040101010101" charset="-122"/>
            </a:endParaRPr>
          </a:p>
        </p:txBody>
      </p:sp>
      <p:sp>
        <p:nvSpPr>
          <p:cNvPr id="12" name="云形标注 11"/>
          <p:cNvSpPr/>
          <p:nvPr/>
        </p:nvSpPr>
        <p:spPr>
          <a:xfrm rot="300000">
            <a:off x="4838701" y="3767457"/>
            <a:ext cx="5554345" cy="2078355"/>
          </a:xfrm>
          <a:prstGeom prst="cloudCallout">
            <a:avLst>
              <a:gd name="adj1" fmla="val -59409"/>
              <a:gd name="adj2" fmla="val -36116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275" name="文本框 11"/>
          <p:cNvSpPr txBox="1">
            <a:spLocks noChangeArrowheads="1"/>
          </p:cNvSpPr>
          <p:nvPr/>
        </p:nvSpPr>
        <p:spPr bwMode="auto">
          <a:xfrm rot="300000">
            <a:off x="5117466" y="4391662"/>
            <a:ext cx="5118735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4000" b="1">
                <a:solidFill>
                  <a:schemeClr val="accent6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昏沉的夜</a:t>
            </a:r>
            <a:endParaRPr lang="zh-CN" altLang="en-US" sz="4000" b="1">
              <a:solidFill>
                <a:schemeClr val="accent6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127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325754" y="4397375"/>
            <a:ext cx="3244215" cy="268605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" name="图片 2" descr="f81029c4ad44b53fb1fcc1efa9e00bdad6副本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1560000">
            <a:off x="426721" y="5501005"/>
            <a:ext cx="1739900" cy="1635760"/>
          </a:xfrm>
          <a:prstGeom prst="rect">
            <a:avLst/>
          </a:prstGeom>
          <a:ln>
            <a:solidFill>
              <a:srgbClr val="000000">
                <a:alpha val="0"/>
              </a:srgbClr>
            </a:solidFill>
          </a:ln>
          <a:effectLst>
            <a:softEdge rad="31750"/>
          </a:effectLst>
        </p:spPr>
      </p:pic>
      <p:sp>
        <p:nvSpPr>
          <p:cNvPr id="8" name="文本框 7"/>
          <p:cNvSpPr txBox="1"/>
          <p:nvPr/>
        </p:nvSpPr>
        <p:spPr>
          <a:xfrm>
            <a:off x="1418590" y="920752"/>
            <a:ext cx="9719311" cy="1754326"/>
          </a:xfrm>
          <a:prstGeom prst="rect">
            <a:avLst/>
          </a:prstGeom>
          <a:solidFill>
            <a:srgbClr val="B7DBBD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5400">
                <a:solidFill>
                  <a:srgbClr val="4C5929"/>
                </a:solidFill>
                <a:latin typeface="楷体-简" panose="02010600040101010101" charset="-122"/>
                <a:ea typeface="楷体-简" panose="02010600040101010101" charset="-122"/>
              </a:rPr>
              <a:t>文章的结构层次就划分出来了，能不能用一句话来概括？</a:t>
            </a:r>
            <a:endParaRPr lang="zh-CN" altLang="en-US" sz="5400">
              <a:solidFill>
                <a:srgbClr val="4C5929"/>
              </a:solidFill>
              <a:latin typeface="楷体-简" panose="02010600040101010101" charset="-122"/>
              <a:ea typeface="楷体-简" panose="02010600040101010101" charset="-122"/>
            </a:endParaRPr>
          </a:p>
        </p:txBody>
      </p:sp>
      <p:sp>
        <p:nvSpPr>
          <p:cNvPr id="21510" name="文本框 6"/>
          <p:cNvSpPr txBox="1">
            <a:spLocks noChangeArrowheads="1"/>
          </p:cNvSpPr>
          <p:nvPr/>
        </p:nvSpPr>
        <p:spPr bwMode="auto">
          <a:xfrm>
            <a:off x="4789170" y="3014345"/>
            <a:ext cx="231267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40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昏沉的夜</a:t>
            </a:r>
            <a:endParaRPr lang="zh-CN" altLang="en-US" sz="4000" b="1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6"/>
          <p:cNvSpPr txBox="1">
            <a:spLocks noChangeArrowheads="1"/>
          </p:cNvSpPr>
          <p:nvPr/>
        </p:nvSpPr>
        <p:spPr bwMode="auto">
          <a:xfrm>
            <a:off x="4848226" y="4108452"/>
            <a:ext cx="2312671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4000" b="1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梦境</a:t>
            </a:r>
            <a:endParaRPr lang="zh-CN" altLang="en-US" sz="4000" b="1">
              <a:solidFill>
                <a:schemeClr val="accent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6"/>
          <p:cNvSpPr txBox="1">
            <a:spLocks noChangeArrowheads="1"/>
          </p:cNvSpPr>
          <p:nvPr/>
        </p:nvSpPr>
        <p:spPr bwMode="auto">
          <a:xfrm>
            <a:off x="4848226" y="5202556"/>
            <a:ext cx="231267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40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昏沉的夜</a:t>
            </a:r>
            <a:endParaRPr lang="zh-CN" altLang="en-US" sz="4000" b="1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1510" grpId="0"/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文本框 2"/>
          <p:cNvSpPr txBox="1">
            <a:spLocks noChangeArrowheads="1"/>
          </p:cNvSpPr>
          <p:nvPr/>
        </p:nvSpPr>
        <p:spPr bwMode="auto">
          <a:xfrm>
            <a:off x="582086" y="321733"/>
            <a:ext cx="10678583" cy="681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课文围绕“好的故事”写了哪三方面内容？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20483" name="组合 9"/>
          <p:cNvGrpSpPr/>
          <p:nvPr/>
        </p:nvGrpSpPr>
        <p:grpSpPr>
          <a:xfrm>
            <a:off x="2865969" y="1193800"/>
            <a:ext cx="7126817" cy="5192184"/>
            <a:chOff x="498475" y="1023938"/>
            <a:chExt cx="5011738" cy="3651250"/>
          </a:xfrm>
        </p:grpSpPr>
        <p:pic>
          <p:nvPicPr>
            <p:cNvPr id="20505" name="图片 3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498475" y="1023938"/>
              <a:ext cx="2562225" cy="3651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06" name="图片 4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2859088" y="1023938"/>
              <a:ext cx="2651125" cy="3651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07" name="文本框 3"/>
            <p:cNvSpPr txBox="1">
              <a:spLocks noChangeArrowheads="1"/>
            </p:cNvSpPr>
            <p:nvPr/>
          </p:nvSpPr>
          <p:spPr bwMode="auto">
            <a:xfrm>
              <a:off x="603250" y="1636713"/>
              <a:ext cx="231775" cy="271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en-US" altLang="zh-CN" sz="1600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1</a:t>
              </a:r>
              <a:endParaRPr lang="zh-CN" altLang="en-US" sz="1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0508" name="文本框 4"/>
            <p:cNvSpPr txBox="1">
              <a:spLocks noChangeArrowheads="1"/>
            </p:cNvSpPr>
            <p:nvPr/>
          </p:nvSpPr>
          <p:spPr bwMode="auto">
            <a:xfrm>
              <a:off x="603250" y="2008188"/>
              <a:ext cx="231775" cy="271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en-US" altLang="zh-CN" sz="1600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2</a:t>
              </a:r>
              <a:endParaRPr lang="zh-CN" altLang="en-US" sz="1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0509" name="文本框 5"/>
            <p:cNvSpPr txBox="1">
              <a:spLocks noChangeArrowheads="1"/>
            </p:cNvSpPr>
            <p:nvPr/>
          </p:nvSpPr>
          <p:spPr bwMode="auto">
            <a:xfrm>
              <a:off x="603250" y="2249488"/>
              <a:ext cx="231775" cy="271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en-US" altLang="zh-CN" sz="1600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3</a:t>
              </a:r>
              <a:endParaRPr lang="zh-CN" altLang="en-US" sz="1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0510" name="文本框 6"/>
            <p:cNvSpPr txBox="1">
              <a:spLocks noChangeArrowheads="1"/>
            </p:cNvSpPr>
            <p:nvPr/>
          </p:nvSpPr>
          <p:spPr bwMode="auto">
            <a:xfrm>
              <a:off x="603250" y="2387600"/>
              <a:ext cx="231775" cy="271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en-US" altLang="zh-CN" sz="1600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4</a:t>
              </a:r>
              <a:endParaRPr lang="zh-CN" altLang="en-US" sz="1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0511" name="文本框 7"/>
            <p:cNvSpPr txBox="1">
              <a:spLocks noChangeArrowheads="1"/>
            </p:cNvSpPr>
            <p:nvPr/>
          </p:nvSpPr>
          <p:spPr bwMode="auto">
            <a:xfrm>
              <a:off x="603250" y="2638425"/>
              <a:ext cx="231775" cy="271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en-US" altLang="zh-CN" sz="1600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5</a:t>
              </a:r>
              <a:endParaRPr lang="zh-CN" altLang="en-US" sz="1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0512" name="文本框 8"/>
            <p:cNvSpPr txBox="1">
              <a:spLocks noChangeArrowheads="1"/>
            </p:cNvSpPr>
            <p:nvPr/>
          </p:nvSpPr>
          <p:spPr bwMode="auto">
            <a:xfrm>
              <a:off x="603250" y="3514725"/>
              <a:ext cx="231775" cy="271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en-US" altLang="zh-CN" sz="1600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6</a:t>
              </a:r>
              <a:endParaRPr lang="zh-CN" altLang="en-US" sz="1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0513" name="文本框 9"/>
            <p:cNvSpPr txBox="1">
              <a:spLocks noChangeArrowheads="1"/>
            </p:cNvSpPr>
            <p:nvPr/>
          </p:nvSpPr>
          <p:spPr bwMode="auto">
            <a:xfrm>
              <a:off x="3060700" y="1136650"/>
              <a:ext cx="231775" cy="271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en-US" altLang="zh-CN" sz="1600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7</a:t>
              </a:r>
              <a:endParaRPr lang="zh-CN" altLang="en-US" sz="1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0514" name="文本框 10"/>
            <p:cNvSpPr txBox="1">
              <a:spLocks noChangeArrowheads="1"/>
            </p:cNvSpPr>
            <p:nvPr/>
          </p:nvSpPr>
          <p:spPr bwMode="auto">
            <a:xfrm>
              <a:off x="3060700" y="2017713"/>
              <a:ext cx="231775" cy="271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en-US" altLang="zh-CN" sz="1600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8</a:t>
              </a:r>
              <a:endParaRPr lang="zh-CN" altLang="en-US" sz="1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0515" name="文本框 11"/>
            <p:cNvSpPr txBox="1">
              <a:spLocks noChangeArrowheads="1"/>
            </p:cNvSpPr>
            <p:nvPr/>
          </p:nvSpPr>
          <p:spPr bwMode="auto">
            <a:xfrm>
              <a:off x="3060700" y="2252663"/>
              <a:ext cx="231775" cy="271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en-US" altLang="zh-CN" sz="1600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9</a:t>
              </a:r>
              <a:endParaRPr lang="zh-CN" altLang="en-US" sz="1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0516" name="文本框 12"/>
            <p:cNvSpPr txBox="1">
              <a:spLocks noChangeArrowheads="1"/>
            </p:cNvSpPr>
            <p:nvPr/>
          </p:nvSpPr>
          <p:spPr bwMode="auto">
            <a:xfrm>
              <a:off x="3008313" y="2397125"/>
              <a:ext cx="344487" cy="2727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en-US" altLang="zh-CN" sz="1600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10</a:t>
              </a:r>
              <a:endParaRPr lang="zh-CN" altLang="en-US" sz="1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0517" name="文本框 13"/>
            <p:cNvSpPr txBox="1">
              <a:spLocks noChangeArrowheads="1"/>
            </p:cNvSpPr>
            <p:nvPr/>
          </p:nvSpPr>
          <p:spPr bwMode="auto">
            <a:xfrm>
              <a:off x="3008313" y="2898775"/>
              <a:ext cx="344487" cy="2727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en-US" altLang="zh-CN" sz="1600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11</a:t>
              </a:r>
              <a:endParaRPr lang="zh-CN" altLang="en-US" sz="1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0518" name="文本框 14"/>
            <p:cNvSpPr txBox="1">
              <a:spLocks noChangeArrowheads="1"/>
            </p:cNvSpPr>
            <p:nvPr/>
          </p:nvSpPr>
          <p:spPr bwMode="auto">
            <a:xfrm>
              <a:off x="3008313" y="3275013"/>
              <a:ext cx="344487" cy="2727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en-US" altLang="zh-CN" sz="1600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12</a:t>
              </a:r>
              <a:endParaRPr lang="zh-CN" altLang="en-US" sz="1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630085" y="2889253"/>
            <a:ext cx="99483" cy="196849"/>
            <a:chOff x="2749028" y="2568382"/>
            <a:chExt cx="75598" cy="147384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2749028" y="2568382"/>
              <a:ext cx="0" cy="147384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2824626" y="2568382"/>
              <a:ext cx="0" cy="147384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组合 26"/>
          <p:cNvGrpSpPr/>
          <p:nvPr/>
        </p:nvGrpSpPr>
        <p:grpSpPr>
          <a:xfrm>
            <a:off x="850901" y="1047751"/>
            <a:ext cx="4326467" cy="1445780"/>
            <a:chOff x="1448757" y="1831762"/>
            <a:chExt cx="3247226" cy="1084958"/>
          </a:xfrm>
        </p:grpSpPr>
        <p:sp>
          <p:nvSpPr>
            <p:cNvPr id="28" name="圆角矩形标注 27"/>
            <p:cNvSpPr/>
            <p:nvPr/>
          </p:nvSpPr>
          <p:spPr>
            <a:xfrm>
              <a:off x="1448757" y="1882591"/>
              <a:ext cx="3027991" cy="1007054"/>
            </a:xfrm>
            <a:prstGeom prst="wedgeRoundRectCallout">
              <a:avLst>
                <a:gd name="adj1" fmla="val 17454"/>
                <a:gd name="adj2" fmla="val 86089"/>
                <a:gd name="adj3" fmla="val 16667"/>
              </a:avLst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20502" name="矩形 28"/>
            <p:cNvSpPr>
              <a:spLocks noChangeArrowheads="1"/>
            </p:cNvSpPr>
            <p:nvPr/>
          </p:nvSpPr>
          <p:spPr bwMode="auto">
            <a:xfrm>
              <a:off x="1448757" y="1831762"/>
              <a:ext cx="3247226" cy="10849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9pPr>
            </a:lstStyle>
            <a:p>
              <a:pPr eaLnBrk="1" hangingPunct="1">
                <a:lnSpc>
                  <a:spcPct val="110000"/>
                </a:lnSpc>
              </a:pPr>
              <a:r>
                <a:rPr lang="zh-CN" altLang="en-US" sz="2665" b="1" dirty="0">
                  <a:solidFill>
                    <a:srgbClr val="0033CC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    写“我”在“昏沉的夜”闭目养神，引出梦境中“好的故事”。</a:t>
              </a:r>
              <a:endParaRPr lang="zh-CN" altLang="en-US" sz="2665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7840134" y="3067053"/>
            <a:ext cx="99484" cy="196849"/>
            <a:chOff x="2749028" y="2568382"/>
            <a:chExt cx="75598" cy="147384"/>
          </a:xfrm>
        </p:grpSpPr>
        <p:cxnSp>
          <p:nvCxnSpPr>
            <p:cNvPr id="34" name="直接连接符 33"/>
            <p:cNvCxnSpPr/>
            <p:nvPr/>
          </p:nvCxnSpPr>
          <p:spPr>
            <a:xfrm flipH="1">
              <a:off x="2749028" y="2568382"/>
              <a:ext cx="0" cy="147384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flipH="1">
              <a:off x="2824626" y="2568382"/>
              <a:ext cx="0" cy="147384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组合 35"/>
          <p:cNvGrpSpPr/>
          <p:nvPr/>
        </p:nvGrpSpPr>
        <p:grpSpPr>
          <a:xfrm>
            <a:off x="6707718" y="1468968"/>
            <a:ext cx="4328583" cy="994631"/>
            <a:chOff x="1448757" y="1831762"/>
            <a:chExt cx="3247226" cy="747491"/>
          </a:xfrm>
        </p:grpSpPr>
        <p:sp>
          <p:nvSpPr>
            <p:cNvPr id="37" name="圆角矩形标注 36"/>
            <p:cNvSpPr/>
            <p:nvPr/>
          </p:nvSpPr>
          <p:spPr>
            <a:xfrm>
              <a:off x="1448757" y="1882665"/>
              <a:ext cx="3028098" cy="677651"/>
            </a:xfrm>
            <a:prstGeom prst="wedgeRoundRectCallout">
              <a:avLst>
                <a:gd name="adj1" fmla="val -17005"/>
                <a:gd name="adj2" fmla="val 127110"/>
                <a:gd name="adj3" fmla="val 16667"/>
              </a:avLst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20498" name="矩形 37"/>
            <p:cNvSpPr>
              <a:spLocks noChangeArrowheads="1"/>
            </p:cNvSpPr>
            <p:nvPr/>
          </p:nvSpPr>
          <p:spPr bwMode="auto">
            <a:xfrm>
              <a:off x="1448757" y="1831762"/>
              <a:ext cx="3247226" cy="747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9pPr>
            </a:lstStyle>
            <a:p>
              <a:pPr eaLnBrk="1" hangingPunct="1">
                <a:lnSpc>
                  <a:spcPct val="110000"/>
                </a:lnSpc>
              </a:pPr>
              <a:r>
                <a:rPr lang="zh-CN" altLang="en-US" sz="2665" b="1" dirty="0">
                  <a:solidFill>
                    <a:srgbClr val="0033CC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    写“我”在梦境中“看见一个好的故事”。</a:t>
              </a:r>
              <a:endParaRPr lang="zh-CN" altLang="en-US" sz="2665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9262534" y="4476753"/>
            <a:ext cx="99484" cy="196849"/>
            <a:chOff x="2749028" y="2568382"/>
            <a:chExt cx="75598" cy="147384"/>
          </a:xfrm>
        </p:grpSpPr>
        <p:cxnSp>
          <p:nvCxnSpPr>
            <p:cNvPr id="40" name="直接连接符 39"/>
            <p:cNvCxnSpPr/>
            <p:nvPr/>
          </p:nvCxnSpPr>
          <p:spPr>
            <a:xfrm flipH="1">
              <a:off x="2749028" y="2568382"/>
              <a:ext cx="0" cy="147384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flipH="1">
              <a:off x="2824626" y="2568382"/>
              <a:ext cx="0" cy="147384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1"/>
          <p:cNvGrpSpPr/>
          <p:nvPr/>
        </p:nvGrpSpPr>
        <p:grpSpPr>
          <a:xfrm>
            <a:off x="6223002" y="4840820"/>
            <a:ext cx="4618567" cy="1449889"/>
            <a:chOff x="1202476" y="1882895"/>
            <a:chExt cx="3466404" cy="1087949"/>
          </a:xfrm>
        </p:grpSpPr>
        <p:sp>
          <p:nvSpPr>
            <p:cNvPr id="43" name="圆角矩形标注 42"/>
            <p:cNvSpPr/>
            <p:nvPr/>
          </p:nvSpPr>
          <p:spPr>
            <a:xfrm>
              <a:off x="1229483" y="1882895"/>
              <a:ext cx="3218577" cy="1086382"/>
            </a:xfrm>
            <a:prstGeom prst="wedgeRoundRectCallout">
              <a:avLst>
                <a:gd name="adj1" fmla="val 20264"/>
                <a:gd name="adj2" fmla="val -61801"/>
                <a:gd name="adj3" fmla="val 16667"/>
              </a:avLst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20494" name="矩形 43"/>
            <p:cNvSpPr>
              <a:spLocks noChangeArrowheads="1"/>
            </p:cNvSpPr>
            <p:nvPr/>
          </p:nvSpPr>
          <p:spPr bwMode="auto">
            <a:xfrm>
              <a:off x="1202476" y="1885978"/>
              <a:ext cx="3466404" cy="1084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9pPr>
            </a:lstStyle>
            <a:p>
              <a:pPr eaLnBrk="1" hangingPunct="1">
                <a:lnSpc>
                  <a:spcPct val="110000"/>
                </a:lnSpc>
              </a:pPr>
              <a:r>
                <a:rPr lang="zh-CN" altLang="en-US" sz="2665" b="1" dirty="0">
                  <a:solidFill>
                    <a:srgbClr val="0033CC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    写“我”清醒过来回到现实，“好的故事”消失了，重新回到“昏沉的夜”。</a:t>
              </a:r>
              <a:endParaRPr lang="zh-CN" altLang="en-US" sz="2665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38" name="文本框 6"/>
          <p:cNvSpPr txBox="1">
            <a:spLocks noChangeArrowheads="1"/>
          </p:cNvSpPr>
          <p:nvPr/>
        </p:nvSpPr>
        <p:spPr bwMode="auto">
          <a:xfrm>
            <a:off x="1026586" y="2510369"/>
            <a:ext cx="2129367" cy="782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3735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（现实）</a:t>
            </a:r>
            <a:endParaRPr lang="zh-CN" altLang="en-US" sz="3735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" name="文本框 6"/>
          <p:cNvSpPr txBox="1">
            <a:spLocks noChangeArrowheads="1"/>
          </p:cNvSpPr>
          <p:nvPr/>
        </p:nvSpPr>
        <p:spPr bwMode="auto">
          <a:xfrm>
            <a:off x="9679518" y="2525186"/>
            <a:ext cx="2129367" cy="782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3735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（梦境）</a:t>
            </a:r>
            <a:endParaRPr lang="zh-CN" altLang="en-US" sz="3735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文本框 6"/>
          <p:cNvSpPr txBox="1">
            <a:spLocks noChangeArrowheads="1"/>
          </p:cNvSpPr>
          <p:nvPr/>
        </p:nvSpPr>
        <p:spPr bwMode="auto">
          <a:xfrm>
            <a:off x="9694334" y="4216402"/>
            <a:ext cx="2129367" cy="782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3735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（现实）</a:t>
            </a:r>
            <a:endParaRPr lang="zh-CN" altLang="en-US" sz="3735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4" grpId="0"/>
      <p:bldP spid="4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325754" y="4397375"/>
            <a:ext cx="3244215" cy="268605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" name="图片 2" descr="f81029c4ad44b53fb1fcc1efa9e00bdad6副本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1560000">
            <a:off x="426721" y="5501005"/>
            <a:ext cx="1739900" cy="1635760"/>
          </a:xfrm>
          <a:prstGeom prst="rect">
            <a:avLst/>
          </a:prstGeom>
          <a:ln>
            <a:solidFill>
              <a:srgbClr val="000000">
                <a:alpha val="0"/>
              </a:srgbClr>
            </a:solidFill>
          </a:ln>
          <a:effectLst>
            <a:softEdge rad="31750"/>
          </a:effectLst>
        </p:spPr>
      </p:pic>
      <p:sp>
        <p:nvSpPr>
          <p:cNvPr id="8" name="文本框 7"/>
          <p:cNvSpPr txBox="1"/>
          <p:nvPr/>
        </p:nvSpPr>
        <p:spPr>
          <a:xfrm>
            <a:off x="1528446" y="2035176"/>
            <a:ext cx="9646285" cy="2308324"/>
          </a:xfrm>
          <a:prstGeom prst="rect">
            <a:avLst/>
          </a:prstGeom>
          <a:solidFill>
            <a:srgbClr val="B7DBBD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rgbClr val="4C5929"/>
                </a:solidFill>
                <a:latin typeface="楷体-简" panose="02010600040101010101" charset="-122"/>
                <a:ea typeface="楷体-简" panose="02010600040101010101" charset="-122"/>
              </a:rPr>
              <a:t>1.</a:t>
            </a:r>
            <a:r>
              <a:rPr lang="zh-CN" altLang="en-US" sz="3600" dirty="0">
                <a:solidFill>
                  <a:srgbClr val="4C5929"/>
                </a:solidFill>
                <a:latin typeface="楷体-简" panose="02010600040101010101" charset="-122"/>
                <a:ea typeface="楷体-简" panose="02010600040101010101" charset="-122"/>
              </a:rPr>
              <a:t>你怎么理解</a:t>
            </a:r>
            <a:r>
              <a:rPr lang="en-US" altLang="zh-CN" sz="3600" dirty="0">
                <a:solidFill>
                  <a:srgbClr val="4C5929"/>
                </a:solidFill>
                <a:latin typeface="楷体-简" panose="02010600040101010101" charset="-122"/>
                <a:ea typeface="楷体-简" panose="02010600040101010101" charset="-122"/>
              </a:rPr>
              <a:t>“</a:t>
            </a:r>
            <a:r>
              <a:rPr lang="zh-CN" altLang="en-US" sz="3600" dirty="0">
                <a:solidFill>
                  <a:srgbClr val="4C5929"/>
                </a:solidFill>
                <a:latin typeface="楷体-简" panose="02010600040101010101" charset="-122"/>
                <a:ea typeface="楷体-简" panose="02010600040101010101" charset="-122"/>
              </a:rPr>
              <a:t>昏沉的夜</a:t>
            </a:r>
            <a:r>
              <a:rPr lang="en-US" altLang="zh-CN" sz="3600" dirty="0">
                <a:solidFill>
                  <a:srgbClr val="4C5929"/>
                </a:solidFill>
                <a:latin typeface="楷体-简" panose="02010600040101010101" charset="-122"/>
                <a:ea typeface="楷体-简" panose="02010600040101010101" charset="-122"/>
              </a:rPr>
              <a:t>”</a:t>
            </a:r>
            <a:r>
              <a:rPr lang="zh-CN" altLang="en-US" sz="3600" dirty="0">
                <a:solidFill>
                  <a:srgbClr val="4C5929"/>
                </a:solidFill>
                <a:latin typeface="楷体-简" panose="02010600040101010101" charset="-122"/>
                <a:ea typeface="楷体-简" panose="02010600040101010101" charset="-122"/>
              </a:rPr>
              <a:t>？作者想要借此表达什么？</a:t>
            </a:r>
            <a:endParaRPr lang="zh-CN" altLang="en-US" sz="3600" dirty="0">
              <a:solidFill>
                <a:srgbClr val="4C5929"/>
              </a:solidFill>
              <a:latin typeface="楷体-简" panose="02010600040101010101" charset="-122"/>
              <a:ea typeface="楷体-简" panose="02010600040101010101" charset="-122"/>
            </a:endParaRPr>
          </a:p>
          <a:p>
            <a:pPr fontAlgn="auto">
              <a:lnSpc>
                <a:spcPct val="100000"/>
              </a:lnSpc>
            </a:pPr>
            <a:endParaRPr lang="en-US" altLang="zh-CN" sz="3600" dirty="0">
              <a:solidFill>
                <a:srgbClr val="4C5929"/>
              </a:solidFill>
              <a:latin typeface="楷体-简" panose="02010600040101010101" charset="-122"/>
              <a:ea typeface="楷体-简" panose="02010600040101010101" charset="-122"/>
            </a:endParaRPr>
          </a:p>
          <a:p>
            <a:r>
              <a:rPr lang="en-US" altLang="zh-CN" sz="3600" dirty="0">
                <a:solidFill>
                  <a:srgbClr val="4C5929"/>
                </a:solidFill>
                <a:latin typeface="楷体-简" panose="02010600040101010101" charset="-122"/>
                <a:ea typeface="楷体-简" panose="02010600040101010101" charset="-122"/>
              </a:rPr>
              <a:t>2.</a:t>
            </a:r>
            <a:r>
              <a:rPr lang="zh-CN" altLang="en-US" sz="3600" dirty="0">
                <a:solidFill>
                  <a:srgbClr val="4C5929"/>
                </a:solidFill>
                <a:latin typeface="楷体-简" panose="02010600040101010101" charset="-122"/>
                <a:ea typeface="楷体-简" panose="02010600040101010101" charset="-122"/>
              </a:rPr>
              <a:t>开头和结尾都是昏沉的夜，有什么不同？</a:t>
            </a:r>
            <a:endParaRPr lang="zh-CN" altLang="en-US" sz="3600" dirty="0">
              <a:solidFill>
                <a:srgbClr val="4C5929"/>
              </a:solidFill>
              <a:latin typeface="楷体-简" panose="02010600040101010101" charset="-122"/>
              <a:ea typeface="楷体-简" panose="02010600040101010101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960122" y="394970"/>
            <a:ext cx="2959735" cy="1014095"/>
            <a:chOff x="1530731" y="1519003"/>
            <a:chExt cx="2146124" cy="501303"/>
          </a:xfrm>
        </p:grpSpPr>
        <p:sp>
          <p:nvSpPr>
            <p:cNvPr id="28" name="圆角矩形标注 27"/>
            <p:cNvSpPr/>
            <p:nvPr/>
          </p:nvSpPr>
          <p:spPr>
            <a:xfrm>
              <a:off x="1530731" y="1519003"/>
              <a:ext cx="2146124" cy="501303"/>
            </a:xfrm>
            <a:prstGeom prst="wedgeRoundRectCallout">
              <a:avLst>
                <a:gd name="adj1" fmla="val 17454"/>
                <a:gd name="adj2" fmla="val 86089"/>
                <a:gd name="adj3" fmla="val 16667"/>
              </a:avLst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20502" name="矩形 28"/>
            <p:cNvSpPr>
              <a:spLocks noChangeArrowheads="1"/>
            </p:cNvSpPr>
            <p:nvPr/>
          </p:nvSpPr>
          <p:spPr bwMode="auto">
            <a:xfrm>
              <a:off x="1827652" y="1589411"/>
              <a:ext cx="1804879" cy="380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9pPr>
            </a:lstStyle>
            <a:p>
              <a:pPr eaLnBrk="1" hangingPunct="1">
                <a:lnSpc>
                  <a:spcPct val="110000"/>
                </a:lnSpc>
              </a:pPr>
              <a:r>
                <a:rPr lang="zh-CN" altLang="en-US" sz="4000" b="1">
                  <a:solidFill>
                    <a:srgbClr val="0033CC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课后思考</a:t>
              </a:r>
              <a:endParaRPr lang="zh-CN" altLang="en-US" sz="4000" b="1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050915" y="429895"/>
            <a:ext cx="5779771" cy="6238240"/>
          </a:xfrm>
        </p:spPr>
        <p:txBody>
          <a:bodyPr>
            <a:noAutofit/>
          </a:bodyPr>
          <a:lstStyle/>
          <a:p>
            <a:pPr algn="l" fontAlgn="auto">
              <a:lnSpc>
                <a:spcPts val="2880"/>
              </a:lnSpc>
            </a:pPr>
            <a:r>
              <a:rPr lang="zh-CN" altLang="en-US" sz="3200" b="1" dirty="0"/>
              <a:t>鲁迅</a:t>
            </a:r>
            <a:r>
              <a:rPr lang="zh-CN" altLang="en-US" dirty="0"/>
              <a:t>（1881年9月25日—1936年10月19日），原名周樟寿，后改名周树人，字豫山，后改字豫才，浙江绍兴人。著名文学家、思想家、革命家、教育家   、民主战士，新文化运动的重要参与者，中国现代文学的奠基人之一。 “鲁迅”是其1918年发表《狂人日记》时所用的笔名，也是最为广泛的笔名。</a:t>
            </a:r>
            <a:endParaRPr lang="zh-CN" altLang="en-US" dirty="0"/>
          </a:p>
          <a:p>
            <a:pPr algn="l" fontAlgn="auto">
              <a:lnSpc>
                <a:spcPts val="2880"/>
              </a:lnSpc>
            </a:pPr>
            <a:r>
              <a:rPr lang="zh-CN" altLang="en-US" dirty="0"/>
              <a:t>鲁迅一生在文学创作、文学批评、思想研究、文学史研究、翻译、美术理论引进、基础科学介绍和古籍校勘与研究等多个领域具有重大贡献。他对于五四运动以后的中国社会思想文化发展具有重大影响。</a:t>
            </a:r>
            <a:endParaRPr lang="zh-CN" altLang="en-US" dirty="0"/>
          </a:p>
          <a:p>
            <a:pPr algn="l" fontAlgn="auto">
              <a:lnSpc>
                <a:spcPts val="2880"/>
              </a:lnSpc>
            </a:pPr>
            <a:r>
              <a:rPr lang="zh-CN" altLang="en-US" dirty="0"/>
              <a:t>毛泽东曾评价：“鲁迅的方向，就是中华民族新文化的方向。”</a:t>
            </a:r>
            <a:endParaRPr lang="zh-CN" altLang="en-US" dirty="0"/>
          </a:p>
        </p:txBody>
      </p:sp>
      <p:pic>
        <p:nvPicPr>
          <p:cNvPr id="100" name="图片 99"/>
          <p:cNvPicPr/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201931" y="252730"/>
            <a:ext cx="4821555" cy="64147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1" name="文本框 100"/>
          <p:cNvSpPr txBox="1"/>
          <p:nvPr/>
        </p:nvSpPr>
        <p:spPr>
          <a:xfrm>
            <a:off x="-2997834" y="6594475"/>
            <a:ext cx="176530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  <p:transition>
    <p:pull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31800" y="271145"/>
            <a:ext cx="4448811" cy="1120140"/>
          </a:xfrm>
        </p:spPr>
        <p:txBody>
          <a:bodyPr/>
          <a:lstStyle/>
          <a:p>
            <a:r>
              <a:rPr lang="zh-CN" altLang="en-US" b="1" dirty="0"/>
              <a:t>时代背景</a:t>
            </a:r>
            <a:endParaRPr lang="zh-CN" altLang="en-US" b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328286" y="2009775"/>
            <a:ext cx="6474460" cy="4159250"/>
          </a:xfrm>
        </p:spPr>
        <p:txBody>
          <a:bodyPr>
            <a:noAutofit/>
          </a:bodyPr>
          <a:lstStyle/>
          <a:p>
            <a:pPr algn="l" fontAlgn="auto">
              <a:lnSpc>
                <a:spcPts val="2880"/>
              </a:lnSpc>
            </a:pPr>
            <a:r>
              <a:rPr lang="en-US" altLang="zh-CN" sz="2800" dirty="0"/>
              <a:t>     </a:t>
            </a:r>
            <a:r>
              <a:rPr lang="zh-CN" altLang="en-US" sz="2800" dirty="0"/>
              <a:t>《好的故事》是《野草》中比较突出的一篇散文诗，作于</a:t>
            </a:r>
            <a:r>
              <a:rPr lang="en-US" altLang="zh-CN" sz="2800" dirty="0"/>
              <a:t>1925</a:t>
            </a:r>
            <a:r>
              <a:rPr lang="zh-CN" altLang="en-US" sz="2800" dirty="0"/>
              <a:t>年</a:t>
            </a:r>
            <a:r>
              <a:rPr lang="en-US" altLang="zh-CN" sz="2800" dirty="0"/>
              <a:t>2</a:t>
            </a:r>
            <a:r>
              <a:rPr lang="zh-CN" altLang="en-US" sz="2800" dirty="0"/>
              <a:t>月，当时的中国正在遭受帝国主义的迫害，全国人民正在开展一系列的革命运动，</a:t>
            </a:r>
            <a:r>
              <a:rPr lang="zh-CN" altLang="en-US" sz="2800" dirty="0">
                <a:sym typeface="+mn-ea"/>
              </a:rPr>
              <a:t>广大的劳动人民生活比较艰苦，而在封建军阀统治下的北平，更是一片黑暗。在这样艰难的背景下，鲁迅蔑视黑暗，憧憬光明，十月革命的胜利和五四精神鼓舞着他，他坚信胜利的曙光就在眼前。《好的故事》就作于这样的背景下。</a:t>
            </a:r>
            <a:endParaRPr lang="zh-CN" altLang="en-US" sz="2800" dirty="0">
              <a:sym typeface="+mn-ea"/>
            </a:endParaRPr>
          </a:p>
        </p:txBody>
      </p:sp>
      <p:pic>
        <p:nvPicPr>
          <p:cNvPr id="101" name="图片 100"/>
          <p:cNvPicPr/>
          <p:nvPr/>
        </p:nvPicPr>
        <p:blipFill>
          <a:blip r:embed="rId1"/>
          <a:stretch>
            <a:fillRect/>
          </a:stretch>
        </p:blipFill>
        <p:spPr>
          <a:xfrm>
            <a:off x="1247775" y="2143760"/>
            <a:ext cx="2851151" cy="350456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pull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333374" y="4397375"/>
            <a:ext cx="3244215" cy="268605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" name="图片 2" descr="f81029c4ad44b53fb1fcc1efa9e00bdad6副本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1560000">
            <a:off x="426721" y="5501005"/>
            <a:ext cx="1739900" cy="1635760"/>
          </a:xfrm>
          <a:prstGeom prst="rect">
            <a:avLst/>
          </a:prstGeom>
          <a:ln>
            <a:solidFill>
              <a:srgbClr val="000000">
                <a:alpha val="0"/>
              </a:srgbClr>
            </a:solidFill>
          </a:ln>
          <a:effectLst>
            <a:softEdge rad="31750"/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852660" y="-153670"/>
            <a:ext cx="2565400" cy="220345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744346" y="1844676"/>
            <a:ext cx="8948420" cy="3170099"/>
          </a:xfrm>
          <a:prstGeom prst="rect">
            <a:avLst/>
          </a:prstGeom>
          <a:solidFill>
            <a:srgbClr val="B7DBBD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4C5929"/>
                </a:solidFill>
                <a:latin typeface="楷体-简" panose="02010600040101010101" charset="-122"/>
                <a:ea typeface="楷体-简" panose="02010600040101010101" charset="-122"/>
              </a:rPr>
              <a:t>本文写于现代文学的初创时期，语言表达与现在完全不一样，有些词语比较难懂。初读课文时，遇到难懂的词语可以先跳过去。再读课文时，试着联系上下文理解他们的意思。</a:t>
            </a:r>
            <a:endParaRPr lang="zh-CN" altLang="en-US" sz="4000" dirty="0">
              <a:solidFill>
                <a:srgbClr val="4C5929"/>
              </a:solidFill>
              <a:latin typeface="楷体-简" panose="02010600040101010101" charset="-122"/>
              <a:ea typeface="楷体-简" panose="02010600040101010101" charset="-122"/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333374" y="4397375"/>
            <a:ext cx="3244215" cy="268605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" name="图片 2" descr="f81029c4ad44b53fb1fcc1efa9e00bdad6副本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1560000">
            <a:off x="426721" y="5501005"/>
            <a:ext cx="1739900" cy="1635760"/>
          </a:xfrm>
          <a:prstGeom prst="rect">
            <a:avLst/>
          </a:prstGeom>
          <a:ln>
            <a:solidFill>
              <a:srgbClr val="000000">
                <a:alpha val="0"/>
              </a:srgbClr>
            </a:solidFill>
          </a:ln>
          <a:effectLst>
            <a:softEdge rad="31750"/>
          </a:effectLst>
        </p:spPr>
      </p:pic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1628140" y="1202691"/>
            <a:ext cx="9560560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9pPr>
          </a:lstStyle>
          <a:p>
            <a:pPr fontAlgn="auto">
              <a:lnSpc>
                <a:spcPct val="100000"/>
              </a:lnSpc>
            </a:pP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石油</a:t>
            </a:r>
            <a:r>
              <a:rPr lang="en-US" altLang="zh-CN" sz="4000" b="1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鞭爆</a:t>
            </a:r>
            <a:r>
              <a:rPr lang="en-US" altLang="zh-CN" sz="4000" b="1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膝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髁</a:t>
            </a:r>
            <a:r>
              <a:rPr lang="en-US" altLang="zh-CN" sz="40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蒙胧</a:t>
            </a:r>
            <a:r>
              <a:rPr lang="en-US" altLang="zh-CN" sz="40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伽</a:t>
            </a: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蓝</a:t>
            </a:r>
            <a:r>
              <a:rPr lang="en-US" altLang="zh-CN" sz="40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皱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蹙</a:t>
            </a:r>
            <a:r>
              <a:rPr lang="en-US" altLang="zh-CN" sz="40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霓</a:t>
            </a: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虹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fontAlgn="auto">
              <a:lnSpc>
                <a:spcPct val="100000"/>
              </a:lnSpc>
            </a:pPr>
            <a:r>
              <a:rPr lang="en-US" altLang="zh-CN" sz="4000" b="1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  </a:t>
            </a:r>
            <a:r>
              <a:rPr lang="zh-CN" altLang="en-US" sz="4800" b="1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↓</a:t>
            </a:r>
            <a:r>
              <a:rPr lang="en-US" altLang="zh-CN" sz="4800" b="1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      </a:t>
            </a:r>
            <a:r>
              <a:rPr lang="zh-CN" altLang="en-US" sz="4800" b="1"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↓</a:t>
            </a:r>
            <a:r>
              <a:rPr lang="en-US" altLang="zh-CN" sz="4800" b="1"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      </a:t>
            </a:r>
            <a:r>
              <a:rPr lang="zh-CN" altLang="en-US" sz="4800" b="1"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↓</a:t>
            </a:r>
            <a:r>
              <a:rPr lang="en-US" altLang="zh-CN" sz="4800" b="1"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      </a:t>
            </a:r>
            <a:r>
              <a:rPr lang="zh-CN" altLang="en-US" sz="4800" b="1"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↓</a:t>
            </a:r>
            <a:r>
              <a:rPr lang="en-US" altLang="zh-CN" sz="4800" b="1"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     </a:t>
            </a:r>
            <a:r>
              <a:rPr lang="zh-CN" altLang="en-US" sz="4800" b="1"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↓</a:t>
            </a:r>
            <a:r>
              <a:rPr lang="en-US" altLang="zh-CN" sz="4800" b="1"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      </a:t>
            </a:r>
            <a:r>
              <a:rPr lang="zh-CN" altLang="en-US" sz="4800" b="1"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↓</a:t>
            </a:r>
            <a:r>
              <a:rPr lang="en-US" altLang="zh-CN" sz="4800" b="1"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      </a:t>
            </a:r>
            <a:r>
              <a:rPr lang="zh-CN" altLang="en-US" sz="4800" b="1"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↓</a:t>
            </a:r>
            <a:endParaRPr lang="zh-CN" altLang="en-US" sz="48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fontAlgn="auto">
              <a:lnSpc>
                <a:spcPct val="100000"/>
              </a:lnSpc>
            </a:pPr>
            <a:r>
              <a:rPr lang="zh-CN" altLang="en-US" sz="4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煤油</a:t>
            </a:r>
            <a:r>
              <a:rPr lang="en-US" altLang="zh-CN" sz="4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zh-CN" altLang="en-US" sz="4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鞭炮</a:t>
            </a:r>
            <a:r>
              <a:rPr lang="en-US" altLang="zh-CN" sz="4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zh-CN" altLang="en-US" sz="4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膝盖</a:t>
            </a:r>
            <a:r>
              <a:rPr lang="en-US" altLang="zh-CN" sz="4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zh-CN" altLang="en-US" sz="4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朦胧</a:t>
            </a:r>
            <a:r>
              <a:rPr lang="en-US" altLang="zh-CN" sz="4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zh-CN" altLang="en-US" sz="4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寺庙</a:t>
            </a:r>
            <a:r>
              <a:rPr lang="en-US" altLang="zh-CN" sz="4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zh-CN" altLang="en-US" sz="4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皱眉</a:t>
            </a:r>
            <a:r>
              <a:rPr lang="en-US" altLang="zh-CN" sz="4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zh-CN" altLang="en-US" sz="4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彩虹</a:t>
            </a:r>
            <a:endParaRPr lang="zh-CN" altLang="en-US" sz="40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9" name="Text Box 20"/>
          <p:cNvSpPr txBox="1">
            <a:spLocks noChangeArrowheads="1"/>
          </p:cNvSpPr>
          <p:nvPr/>
        </p:nvSpPr>
        <p:spPr bwMode="auto">
          <a:xfrm>
            <a:off x="4734879" y="698184"/>
            <a:ext cx="6492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kē</a:t>
            </a:r>
            <a:endParaRPr lang="en-US" altLang="zh-CN" sz="3600" b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Text Box 20"/>
          <p:cNvSpPr txBox="1">
            <a:spLocks noChangeArrowheads="1"/>
          </p:cNvSpPr>
          <p:nvPr/>
        </p:nvSpPr>
        <p:spPr bwMode="auto">
          <a:xfrm>
            <a:off x="6552565" y="698184"/>
            <a:ext cx="9699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qié</a:t>
            </a:r>
            <a:endParaRPr lang="en-US" altLang="zh-CN" sz="3600" b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" name="Text Box 20"/>
          <p:cNvSpPr txBox="1">
            <a:spLocks noChangeArrowheads="1"/>
          </p:cNvSpPr>
          <p:nvPr/>
        </p:nvSpPr>
        <p:spPr bwMode="auto">
          <a:xfrm>
            <a:off x="8507095" y="697549"/>
            <a:ext cx="66833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cù</a:t>
            </a:r>
            <a:endParaRPr lang="en-US" altLang="zh-CN" sz="3600" b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Text Box 20"/>
          <p:cNvSpPr txBox="1">
            <a:spLocks noChangeArrowheads="1"/>
          </p:cNvSpPr>
          <p:nvPr/>
        </p:nvSpPr>
        <p:spPr bwMode="auto">
          <a:xfrm>
            <a:off x="9368157" y="697867"/>
            <a:ext cx="67151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ní</a:t>
            </a:r>
            <a:endParaRPr lang="en-US" altLang="zh-CN" sz="3600" b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0184" name="Picture 8"/>
          <p:cNvPicPr>
            <a:picLocks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16939" y="3989564"/>
            <a:ext cx="1871663" cy="1871664"/>
          </a:xfrm>
          <a:prstGeom prst="ellipse">
            <a:avLst/>
          </a:prstGeom>
          <a:blipFill>
            <a:blip r:embed="rId4" cstate="email"/>
            <a:stretch>
              <a:fillRect/>
            </a:stretch>
          </a:blipFill>
        </p:spPr>
      </p:pic>
      <p:pic>
        <p:nvPicPr>
          <p:cNvPr id="50182" name="Picture 6"/>
          <p:cNvPicPr>
            <a:picLocks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97892" y="3989426"/>
            <a:ext cx="1871663" cy="1871663"/>
          </a:xfrm>
          <a:prstGeom prst="ellipse">
            <a:avLst/>
          </a:prstGeom>
          <a:blipFill>
            <a:blip r:embed="rId4" cstate="email"/>
            <a:stretch>
              <a:fillRect/>
            </a:stretch>
          </a:blipFill>
        </p:spPr>
      </p:pic>
      <p:sp>
        <p:nvSpPr>
          <p:cNvPr id="16387" name="文本框 6"/>
          <p:cNvSpPr txBox="1">
            <a:spLocks noChangeArrowheads="1"/>
          </p:cNvSpPr>
          <p:nvPr/>
        </p:nvSpPr>
        <p:spPr bwMode="auto">
          <a:xfrm>
            <a:off x="10591166" y="4584701"/>
            <a:ext cx="135318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乌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桕</a:t>
            </a:r>
            <a:endParaRPr lang="zh-CN" altLang="en-US" sz="4000" b="1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88" name="文本框 7"/>
          <p:cNvSpPr txBox="1">
            <a:spLocks noChangeArrowheads="1"/>
          </p:cNvSpPr>
          <p:nvPr/>
        </p:nvSpPr>
        <p:spPr bwMode="auto">
          <a:xfrm>
            <a:off x="4241166" y="4584701"/>
            <a:ext cx="151828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40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蓑</a:t>
            </a: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笠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 Box 20"/>
          <p:cNvSpPr txBox="1">
            <a:spLocks noChangeArrowheads="1"/>
          </p:cNvSpPr>
          <p:nvPr/>
        </p:nvSpPr>
        <p:spPr bwMode="auto">
          <a:xfrm>
            <a:off x="4241165" y="4114802"/>
            <a:ext cx="9699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suō</a:t>
            </a:r>
            <a:endParaRPr lang="en-US" altLang="zh-CN" sz="3600" b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083926" y="4177666"/>
            <a:ext cx="100266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1" hangingPunct="1"/>
            <a:r>
              <a:rPr lang="en-US" altLang="zh-CN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jiù</a:t>
            </a:r>
            <a:endParaRPr lang="en-US" altLang="zh-CN" sz="3200" b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50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9" grpId="0"/>
      <p:bldP spid="11" grpId="0"/>
      <p:bldP spid="16" grpId="0"/>
      <p:bldP spid="17" grpId="0"/>
      <p:bldP spid="16387" grpId="0"/>
      <p:bldP spid="16388" grpId="0"/>
      <p:bldP spid="1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396491" y="5753737"/>
            <a:ext cx="4093845" cy="619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28674" name="文本框 18"/>
          <p:cNvSpPr txBox="1">
            <a:spLocks noChangeArrowheads="1"/>
          </p:cNvSpPr>
          <p:nvPr/>
        </p:nvSpPr>
        <p:spPr bwMode="auto">
          <a:xfrm>
            <a:off x="5664202" y="938530"/>
            <a:ext cx="5987415" cy="4819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9pPr>
          </a:lstStyle>
          <a:p>
            <a:pPr marL="0" indent="0" eaLnBrk="1" hangingPunct="1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都倒影在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澄碧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的小河中，随着每一打桨，各各夹带了闪烁的日光，并水里的萍藻游鱼，一同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荡漾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。诸影诸物，无不解散，而且摇动，扩大，互相融和；刚一融和，却又退缩，复近于原形。边缘都参差如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夏云头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，镶着日光，发出水银色焰。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3" name="图片 102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149224" y="1678307"/>
            <a:ext cx="4977131" cy="3500755"/>
          </a:xfrm>
          <a:prstGeom prst="roundRect">
            <a:avLst/>
          </a:prstGeom>
          <a:noFill/>
          <a:ln w="9525">
            <a:noFill/>
          </a:ln>
        </p:spPr>
      </p:pic>
      <p:grpSp>
        <p:nvGrpSpPr>
          <p:cNvPr id="2" name="组合 1"/>
          <p:cNvGrpSpPr/>
          <p:nvPr/>
        </p:nvGrpSpPr>
        <p:grpSpPr>
          <a:xfrm>
            <a:off x="6661151" y="132082"/>
            <a:ext cx="2625091" cy="771525"/>
            <a:chOff x="1365126" y="1500436"/>
            <a:chExt cx="2146124" cy="501303"/>
          </a:xfrm>
        </p:grpSpPr>
        <p:sp>
          <p:nvSpPr>
            <p:cNvPr id="4" name="圆角矩形标注 3"/>
            <p:cNvSpPr/>
            <p:nvPr/>
          </p:nvSpPr>
          <p:spPr>
            <a:xfrm>
              <a:off x="1365126" y="1500436"/>
              <a:ext cx="2146124" cy="501303"/>
            </a:xfrm>
            <a:prstGeom prst="wedgeRoundRectCallout">
              <a:avLst>
                <a:gd name="adj1" fmla="val 17454"/>
                <a:gd name="adj2" fmla="val 86089"/>
                <a:gd name="adj3" fmla="val 16667"/>
              </a:avLst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5" name="矩形 28"/>
            <p:cNvSpPr>
              <a:spLocks noChangeArrowheads="1"/>
            </p:cNvSpPr>
            <p:nvPr/>
          </p:nvSpPr>
          <p:spPr bwMode="auto">
            <a:xfrm>
              <a:off x="1706174" y="1589411"/>
              <a:ext cx="1804879" cy="3239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9pPr>
            </a:lstStyle>
            <a:p>
              <a:pPr eaLnBrk="1" hangingPunct="1">
                <a:lnSpc>
                  <a:spcPct val="110000"/>
                </a:lnSpc>
              </a:pPr>
              <a:r>
                <a:rPr lang="zh-CN" altLang="en-US" sz="2400" b="1">
                  <a:solidFill>
                    <a:srgbClr val="0033CC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清澈而碧绿</a:t>
              </a:r>
              <a:endParaRPr lang="zh-CN" altLang="en-US" sz="2400" b="1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 rot="16980000">
            <a:off x="3773849" y="2191304"/>
            <a:ext cx="1177925" cy="1794471"/>
            <a:chOff x="1812359" y="1276694"/>
            <a:chExt cx="1386163" cy="706559"/>
          </a:xfrm>
        </p:grpSpPr>
        <p:sp>
          <p:nvSpPr>
            <p:cNvPr id="8" name="圆角矩形标注 7"/>
            <p:cNvSpPr/>
            <p:nvPr/>
          </p:nvSpPr>
          <p:spPr>
            <a:xfrm rot="21240000">
              <a:off x="1812359" y="1276694"/>
              <a:ext cx="1386163" cy="688573"/>
            </a:xfrm>
            <a:prstGeom prst="wedgeRoundRectCallout">
              <a:avLst>
                <a:gd name="adj1" fmla="val 17454"/>
                <a:gd name="adj2" fmla="val 86089"/>
                <a:gd name="adj3" fmla="val 16667"/>
              </a:avLst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9" name="矩形 28"/>
            <p:cNvSpPr>
              <a:spLocks noChangeArrowheads="1"/>
            </p:cNvSpPr>
            <p:nvPr/>
          </p:nvSpPr>
          <p:spPr bwMode="auto">
            <a:xfrm rot="4740000">
              <a:off x="2248518" y="1150933"/>
              <a:ext cx="599813" cy="10648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9pPr>
            </a:lstStyle>
            <a:p>
              <a:pPr eaLnBrk="1" hangingPunct="1">
                <a:lnSpc>
                  <a:spcPct val="110000"/>
                </a:lnSpc>
              </a:pPr>
              <a:r>
                <a:rPr lang="zh-CN" altLang="en-US" sz="2400" b="1">
                  <a:solidFill>
                    <a:srgbClr val="0033CC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水波微动的样子</a:t>
              </a:r>
              <a:endParaRPr lang="zh-CN" altLang="en-US" sz="2400" b="1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 rot="10800000">
            <a:off x="8351520" y="5322571"/>
            <a:ext cx="2959101" cy="831215"/>
            <a:chOff x="207349" y="1352974"/>
            <a:chExt cx="2419192" cy="540087"/>
          </a:xfrm>
        </p:grpSpPr>
        <p:sp>
          <p:nvSpPr>
            <p:cNvPr id="12" name="圆角矩形标注 11"/>
            <p:cNvSpPr/>
            <p:nvPr/>
          </p:nvSpPr>
          <p:spPr>
            <a:xfrm>
              <a:off x="207349" y="1352974"/>
              <a:ext cx="2419192" cy="540087"/>
            </a:xfrm>
            <a:prstGeom prst="wedgeRoundRectCallout">
              <a:avLst>
                <a:gd name="adj1" fmla="val 17454"/>
                <a:gd name="adj2" fmla="val 86089"/>
                <a:gd name="adj3" fmla="val 16667"/>
              </a:avLst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13" name="矩形 28"/>
            <p:cNvSpPr>
              <a:spLocks noChangeArrowheads="1"/>
            </p:cNvSpPr>
            <p:nvPr/>
          </p:nvSpPr>
          <p:spPr bwMode="auto">
            <a:xfrm rot="10800000">
              <a:off x="264454" y="1460582"/>
              <a:ext cx="2191808" cy="3239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9pPr>
            </a:lstStyle>
            <a:p>
              <a:pPr eaLnBrk="1" hangingPunct="1">
                <a:lnSpc>
                  <a:spcPct val="110000"/>
                </a:lnSpc>
              </a:pPr>
              <a:r>
                <a:rPr lang="zh-CN" altLang="en-US" sz="2400" b="1">
                  <a:solidFill>
                    <a:srgbClr val="0033CC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夏天里堆积的云团</a:t>
              </a:r>
              <a:endParaRPr lang="zh-CN" altLang="en-US" sz="2400" b="1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文本框 18"/>
          <p:cNvSpPr txBox="1">
            <a:spLocks noChangeArrowheads="1"/>
          </p:cNvSpPr>
          <p:nvPr/>
        </p:nvSpPr>
        <p:spPr bwMode="auto">
          <a:xfrm>
            <a:off x="735119" y="701041"/>
            <a:ext cx="11057467" cy="2161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735" b="1">
                <a:latin typeface="楷体" panose="02010609060101010101" pitchFamily="49" charset="-122"/>
                <a:ea typeface="楷体" panose="02010609060101010101" pitchFamily="49" charset="-122"/>
              </a:rPr>
              <a:t>    这故事很美丽，幽雅，有趣。许多美的人和美的事，</a:t>
            </a:r>
            <a:r>
              <a:rPr lang="zh-CN" altLang="en-US" sz="3735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错综</a:t>
            </a:r>
            <a:r>
              <a:rPr lang="zh-CN" altLang="en-US" sz="3735" b="1">
                <a:latin typeface="楷体" panose="02010609060101010101" pitchFamily="49" charset="-122"/>
                <a:ea typeface="楷体" panose="02010609060101010101" pitchFamily="49" charset="-122"/>
              </a:rPr>
              <a:t>起来像一天</a:t>
            </a:r>
            <a:r>
              <a:rPr lang="zh-CN" altLang="en-US" sz="3735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云锦</a:t>
            </a:r>
            <a:r>
              <a:rPr lang="zh-CN" altLang="en-US" sz="3735" b="1">
                <a:latin typeface="楷体" panose="02010609060101010101" pitchFamily="49" charset="-122"/>
                <a:ea typeface="楷体" panose="02010609060101010101" pitchFamily="49" charset="-122"/>
              </a:rPr>
              <a:t>，而且</a:t>
            </a:r>
            <a:r>
              <a:rPr lang="zh-CN" altLang="en-US" sz="3735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万颗奔星</a:t>
            </a:r>
            <a:r>
              <a:rPr lang="zh-CN" altLang="en-US" sz="3735" b="1">
                <a:latin typeface="楷体" panose="02010609060101010101" pitchFamily="49" charset="-122"/>
                <a:ea typeface="楷体" panose="02010609060101010101" pitchFamily="49" charset="-122"/>
              </a:rPr>
              <a:t>似的飞动着，同时又展开去，以至于无穷。</a:t>
            </a:r>
            <a:endParaRPr lang="zh-CN" altLang="en-US" sz="3735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7651" name="组合 4"/>
          <p:cNvGrpSpPr/>
          <p:nvPr/>
        </p:nvGrpSpPr>
        <p:grpSpPr>
          <a:xfrm>
            <a:off x="842434" y="3246969"/>
            <a:ext cx="3384551" cy="2946322"/>
            <a:chOff x="2242386" y="2526978"/>
            <a:chExt cx="2705839" cy="2353777"/>
          </a:xfrm>
        </p:grpSpPr>
        <p:pic>
          <p:nvPicPr>
            <p:cNvPr id="27664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2242386" y="2526978"/>
              <a:ext cx="2705839" cy="18027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665" name="文本框 3"/>
            <p:cNvSpPr txBox="1">
              <a:spLocks noChangeArrowheads="1"/>
            </p:cNvSpPr>
            <p:nvPr/>
          </p:nvSpPr>
          <p:spPr bwMode="auto">
            <a:xfrm>
              <a:off x="3071844" y="4334905"/>
              <a:ext cx="1046921" cy="545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3200" b="1">
                  <a:latin typeface="宋体" panose="02010600030101010101" pitchFamily="2" charset="-122"/>
                  <a:ea typeface="宋体" panose="02010600030101010101" pitchFamily="2" charset="-122"/>
                </a:rPr>
                <a:t>云锦</a:t>
              </a:r>
              <a:endParaRPr lang="zh-CN" altLang="en-US" sz="3200" b="1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27652" name="组合 7"/>
          <p:cNvGrpSpPr/>
          <p:nvPr/>
        </p:nvGrpSpPr>
        <p:grpSpPr>
          <a:xfrm>
            <a:off x="4525434" y="3246968"/>
            <a:ext cx="3420533" cy="2944605"/>
            <a:chOff x="4803345" y="2523235"/>
            <a:chExt cx="2732343" cy="2352343"/>
          </a:xfrm>
        </p:grpSpPr>
        <p:pic>
          <p:nvPicPr>
            <p:cNvPr id="27662" name="图片 5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803345" y="2523235"/>
              <a:ext cx="2729053" cy="18027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663" name="文本框 6"/>
            <p:cNvSpPr txBox="1">
              <a:spLocks noChangeArrowheads="1"/>
            </p:cNvSpPr>
            <p:nvPr/>
          </p:nvSpPr>
          <p:spPr bwMode="auto">
            <a:xfrm>
              <a:off x="4848461" y="4329742"/>
              <a:ext cx="2687227" cy="545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3200" b="1">
                  <a:latin typeface="宋体" panose="02010600030101010101" pitchFamily="2" charset="-122"/>
                  <a:ea typeface="宋体" panose="02010600030101010101" pitchFamily="2" charset="-122"/>
                </a:rPr>
                <a:t>错综：纵横交叉。</a:t>
              </a:r>
              <a:endParaRPr lang="zh-CN" altLang="en-US" sz="3200" b="1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9" name="组合 7"/>
          <p:cNvGrpSpPr/>
          <p:nvPr/>
        </p:nvGrpSpPr>
        <p:grpSpPr>
          <a:xfrm>
            <a:off x="8248651" y="3246969"/>
            <a:ext cx="3418416" cy="2938675"/>
            <a:chOff x="4764534" y="2526977"/>
            <a:chExt cx="2729053" cy="2347577"/>
          </a:xfrm>
        </p:grpSpPr>
        <p:pic>
          <p:nvPicPr>
            <p:cNvPr id="27660" name="图片 5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 bwMode="auto">
            <a:xfrm>
              <a:off x="4764534" y="2526977"/>
              <a:ext cx="2729053" cy="18027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661" name="文本框 6"/>
            <p:cNvSpPr txBox="1">
              <a:spLocks noChangeArrowheads="1"/>
            </p:cNvSpPr>
            <p:nvPr/>
          </p:nvSpPr>
          <p:spPr bwMode="auto">
            <a:xfrm>
              <a:off x="4806360" y="4329742"/>
              <a:ext cx="2687227" cy="544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9pPr>
            </a:lstStyle>
            <a:p>
              <a:pPr algn="ctr" eaLnBrk="1" hangingPunct="1">
                <a:lnSpc>
                  <a:spcPct val="120000"/>
                </a:lnSpc>
              </a:pPr>
              <a:r>
                <a:rPr lang="zh-CN" altLang="en-US" sz="3200" b="1">
                  <a:latin typeface="宋体" panose="02010600030101010101" pitchFamily="2" charset="-122"/>
                  <a:ea typeface="宋体" panose="02010600030101010101" pitchFamily="2" charset="-122"/>
                </a:rPr>
                <a:t>万颗奔星</a:t>
              </a:r>
              <a:endParaRPr lang="zh-CN" altLang="en-US" sz="3200" b="1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333374" y="4397375"/>
            <a:ext cx="3244215" cy="268605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" name="图片 2" descr="f81029c4ad44b53fb1fcc1efa9e00bdad6副本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1560000">
            <a:off x="426721" y="5501005"/>
            <a:ext cx="1739900" cy="1635760"/>
          </a:xfrm>
          <a:prstGeom prst="rect">
            <a:avLst/>
          </a:prstGeom>
          <a:ln>
            <a:solidFill>
              <a:srgbClr val="000000">
                <a:alpha val="0"/>
              </a:srgbClr>
            </a:solidFill>
          </a:ln>
          <a:effectLst>
            <a:softEdge rad="31750"/>
          </a:effectLst>
        </p:spPr>
      </p:pic>
      <p:sp>
        <p:nvSpPr>
          <p:cNvPr id="8" name="文本框 7"/>
          <p:cNvSpPr txBox="1"/>
          <p:nvPr/>
        </p:nvSpPr>
        <p:spPr>
          <a:xfrm>
            <a:off x="1570355" y="2049780"/>
            <a:ext cx="8989060" cy="1015663"/>
          </a:xfrm>
          <a:prstGeom prst="rect">
            <a:avLst/>
          </a:prstGeom>
          <a:solidFill>
            <a:srgbClr val="B7DBBD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6000">
                <a:solidFill>
                  <a:srgbClr val="4C5929"/>
                </a:solidFill>
                <a:latin typeface="楷体-简" panose="02010600040101010101" charset="-122"/>
                <a:ea typeface="楷体-简" panose="02010600040101010101" charset="-122"/>
                <a:sym typeface="+mn-ea"/>
              </a:rPr>
              <a:t>“好的故事”指的是什么？</a:t>
            </a:r>
            <a:endParaRPr lang="zh-CN" altLang="en-US" sz="6000">
              <a:solidFill>
                <a:srgbClr val="4C5929"/>
              </a:solidFill>
              <a:latin typeface="楷体-简" panose="02010600040101010101" charset="-122"/>
              <a:ea typeface="楷体-简" panose="02010600040101010101" charset="-122"/>
              <a:sym typeface="+mn-ea"/>
            </a:endParaRPr>
          </a:p>
        </p:txBody>
      </p:sp>
      <p:sp>
        <p:nvSpPr>
          <p:cNvPr id="12" name="云形标注 11"/>
          <p:cNvSpPr/>
          <p:nvPr/>
        </p:nvSpPr>
        <p:spPr>
          <a:xfrm rot="300000">
            <a:off x="4829812" y="3756660"/>
            <a:ext cx="5300345" cy="1826260"/>
          </a:xfrm>
          <a:prstGeom prst="cloudCallout">
            <a:avLst>
              <a:gd name="adj1" fmla="val -59409"/>
              <a:gd name="adj2" fmla="val -36116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275" name="文本框 11"/>
          <p:cNvSpPr txBox="1">
            <a:spLocks noChangeArrowheads="1"/>
          </p:cNvSpPr>
          <p:nvPr/>
        </p:nvSpPr>
        <p:spPr bwMode="auto">
          <a:xfrm rot="300000">
            <a:off x="5702935" y="3975560"/>
            <a:ext cx="3983991" cy="171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4000" b="1">
                <a:solidFill>
                  <a:schemeClr val="accent6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</a:t>
            </a:r>
            <a:r>
              <a:rPr lang="en-US" altLang="zh-CN" sz="4000" b="1">
                <a:solidFill>
                  <a:schemeClr val="accent6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4000" b="1">
                <a:solidFill>
                  <a:schemeClr val="accent6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个</a:t>
            </a:r>
            <a:r>
              <a:rPr lang="en-US" altLang="zh-CN" sz="4000" b="1">
                <a:solidFill>
                  <a:schemeClr val="accent6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4000" b="1">
                <a:solidFill>
                  <a:schemeClr val="accent6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梦</a:t>
            </a:r>
            <a:endParaRPr lang="zh-CN" altLang="en-US" sz="4000" b="1">
              <a:solidFill>
                <a:schemeClr val="accent6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lnSpc>
                <a:spcPct val="120000"/>
              </a:lnSpc>
            </a:pP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（课后思考题也有提示）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lnSpc>
                <a:spcPct val="120000"/>
              </a:lnSpc>
            </a:pP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127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333374" y="4397375"/>
            <a:ext cx="3244215" cy="268605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" name="图片 2" descr="f81029c4ad44b53fb1fcc1efa9e00bdad6副本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1560000">
            <a:off x="426721" y="5501005"/>
            <a:ext cx="1739900" cy="1635760"/>
          </a:xfrm>
          <a:prstGeom prst="rect">
            <a:avLst/>
          </a:prstGeom>
          <a:ln>
            <a:solidFill>
              <a:srgbClr val="000000">
                <a:alpha val="0"/>
              </a:srgbClr>
            </a:solidFill>
          </a:ln>
          <a:effectLst>
            <a:softEdge rad="31750"/>
          </a:effectLst>
        </p:spPr>
      </p:pic>
      <p:sp>
        <p:nvSpPr>
          <p:cNvPr id="8" name="文本框 7"/>
          <p:cNvSpPr txBox="1"/>
          <p:nvPr/>
        </p:nvSpPr>
        <p:spPr>
          <a:xfrm>
            <a:off x="1701801" y="1238252"/>
            <a:ext cx="8989060" cy="1754326"/>
          </a:xfrm>
          <a:prstGeom prst="rect">
            <a:avLst/>
          </a:prstGeom>
          <a:solidFill>
            <a:srgbClr val="B7DBBD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rgbClr val="4C5929"/>
                </a:solidFill>
                <a:latin typeface="楷体-简" panose="02010600040101010101" charset="-122"/>
                <a:ea typeface="楷体-简" panose="02010600040101010101" charset="-122"/>
                <a:sym typeface="+mn-ea"/>
              </a:rPr>
              <a:t>写梦境的内容对应文章的那一部分？从哪里到哪里？</a:t>
            </a:r>
            <a:endParaRPr lang="zh-CN" altLang="en-US" sz="5400" dirty="0">
              <a:solidFill>
                <a:srgbClr val="4C5929"/>
              </a:solidFill>
              <a:latin typeface="楷体-简" panose="02010600040101010101" charset="-122"/>
              <a:ea typeface="楷体-简" panose="02010600040101010101" charset="-122"/>
              <a:sym typeface="+mn-ea"/>
            </a:endParaRPr>
          </a:p>
        </p:txBody>
      </p:sp>
      <p:sp>
        <p:nvSpPr>
          <p:cNvPr id="12" name="云形标注 11"/>
          <p:cNvSpPr/>
          <p:nvPr/>
        </p:nvSpPr>
        <p:spPr>
          <a:xfrm rot="300000">
            <a:off x="4829812" y="3756660"/>
            <a:ext cx="5300345" cy="1826260"/>
          </a:xfrm>
          <a:prstGeom prst="cloudCallout">
            <a:avLst>
              <a:gd name="adj1" fmla="val -59409"/>
              <a:gd name="adj2" fmla="val -36116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275" name="文本框 11"/>
          <p:cNvSpPr txBox="1">
            <a:spLocks noChangeArrowheads="1"/>
          </p:cNvSpPr>
          <p:nvPr/>
        </p:nvSpPr>
        <p:spPr bwMode="auto">
          <a:xfrm rot="300000">
            <a:off x="5702935" y="4200527"/>
            <a:ext cx="3983991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en-US" sz="4000" b="1">
                <a:solidFill>
                  <a:schemeClr val="accent6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3—9</a:t>
            </a:r>
            <a:r>
              <a:rPr lang="zh-CN" altLang="en-US" sz="4000" b="1">
                <a:solidFill>
                  <a:schemeClr val="accent6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自然段</a:t>
            </a:r>
            <a:endParaRPr lang="zh-CN" altLang="en-US" sz="4000" b="1">
              <a:solidFill>
                <a:schemeClr val="accent6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1275" grpId="0"/>
    </p:bldLst>
  </p:timing>
</p:sld>
</file>

<file path=ppt/tags/tag1.xml><?xml version="1.0" encoding="utf-8"?>
<p:tagLst xmlns:p="http://schemas.openxmlformats.org/presentationml/2006/main">
  <p:tag name="KSO_WM_SLIDE_MODEL_TYPE" val="cover"/>
</p:tagLst>
</file>

<file path=ppt/tags/tag2.xml><?xml version="1.0" encoding="utf-8"?>
<p:tagLst xmlns:p="http://schemas.openxmlformats.org/presentationml/2006/main">
  <p:tag name="KSO_WM_UNIT_PLACING_PICTURE_USER_VIEWPORT" val="{&quot;height&quot;:22860,&quot;width&quot;:17340}"/>
</p:tagLst>
</file>

<file path=ppt/tags/tag3.xml><?xml version="1.0" encoding="utf-8"?>
<p:tagLst xmlns:p="http://schemas.openxmlformats.org/presentationml/2006/main">
  <p:tag name="MH" val="20170526165433"/>
  <p:tag name="MH_LIBRARY" val="GRAPHIC"/>
  <p:tag name="MH_ORDER" val="1"/>
  <p:tag name="MH_TYPE" val="SubTitle"/>
</p:tagLst>
</file>

<file path=ppt/tags/tag4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ODI4NWFlNjZhMDM3MzhiZWUyYzQyZWYxN2Y3NTNhZjI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1695</Words>
  <Application>WPS 演示</Application>
  <PresentationFormat>自定义</PresentationFormat>
  <Paragraphs>129</Paragraphs>
  <Slides>15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6" baseType="lpstr">
      <vt:lpstr>Arial</vt:lpstr>
      <vt:lpstr>宋体</vt:lpstr>
      <vt:lpstr>Wingdings</vt:lpstr>
      <vt:lpstr>楷体-简</vt:lpstr>
      <vt:lpstr>微软雅黑</vt:lpstr>
      <vt:lpstr>Calibri</vt:lpstr>
      <vt:lpstr>楷体</vt:lpstr>
      <vt:lpstr>Arial</vt:lpstr>
      <vt:lpstr>Arial Unicode MS</vt:lpstr>
      <vt:lpstr>Calibri Light</vt:lpstr>
      <vt:lpstr>第一PPT模板网-WWW.1PPT.COM</vt:lpstr>
      <vt:lpstr>PowerPoint 演示文稿</vt:lpstr>
      <vt:lpstr>PowerPoint 演示文稿</vt:lpstr>
      <vt:lpstr>时代背景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好的故事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2022-10-09T16:15:00Z</cp:lastPrinted>
  <dcterms:created xsi:type="dcterms:W3CDTF">2022-10-09T16:15:00Z</dcterms:created>
  <dcterms:modified xsi:type="dcterms:W3CDTF">2023-10-26T03:00:54Z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F3A80B70052F49F387741D5BC755BBB2_12</vt:lpwstr>
  </property>
  <property fmtid="{D5CDD505-2E9C-101B-9397-08002B2CF9AE}" pid="3" name="KSOProductBuildVer">
    <vt:lpwstr>2052-12.1.0.15712</vt:lpwstr>
  </property>
</Properties>
</file>