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79" r:id="rId4"/>
    <p:sldId id="280" r:id="rId5"/>
    <p:sldId id="281" r:id="rId6"/>
    <p:sldId id="261" r:id="rId7"/>
    <p:sldId id="262" r:id="rId8"/>
    <p:sldId id="263" r:id="rId9"/>
    <p:sldId id="264" r:id="rId10"/>
    <p:sldId id="283" r:id="rId11"/>
    <p:sldId id="284" r:id="rId12"/>
    <p:sldId id="285" r:id="rId13"/>
    <p:sldId id="287" r:id="rId14"/>
    <p:sldId id="265" r:id="rId15"/>
    <p:sldId id="288" r:id="rId16"/>
    <p:sldId id="289" r:id="rId17"/>
    <p:sldId id="290" r:id="rId18"/>
    <p:sldId id="291" r:id="rId19"/>
    <p:sldId id="294" r:id="rId20"/>
    <p:sldId id="292" r:id="rId21"/>
    <p:sldId id="299" r:id="rId22"/>
    <p:sldId id="293" r:id="rId23"/>
    <p:sldId id="295" r:id="rId24"/>
    <p:sldId id="300" r:id="rId25"/>
    <p:sldId id="296" r:id="rId26"/>
    <p:sldId id="301" r:id="rId27"/>
    <p:sldId id="260" r:id="rId28"/>
    <p:sldId id="297" r:id="rId29"/>
    <p:sldId id="298" r:id="rId30"/>
  </p:sldIdLst>
  <p:sldSz cx="12192000" cy="6858000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62" autoAdjust="0"/>
    <p:restoredTop sz="94660"/>
  </p:normalViewPr>
  <p:slideViewPr>
    <p:cSldViewPr snapToGrid="0">
      <p:cViewPr>
        <p:scale>
          <a:sx n="90" d="100"/>
          <a:sy n="90" d="100"/>
        </p:scale>
        <p:origin x="-1836" y="-6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gs" Target="tags/tag2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0086-816A-4A4B-9BB7-7426DF5B3F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9D78-F4AE-414A-A15B-BEA5663DBA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0086-816A-4A4B-9BB7-7426DF5B3F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9D78-F4AE-414A-A15B-BEA5663DBA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0086-816A-4A4B-9BB7-7426DF5B3F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9D78-F4AE-414A-A15B-BEA5663DBA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0086-816A-4A4B-9BB7-7426DF5B3F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9D78-F4AE-414A-A15B-BEA5663DBA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0086-816A-4A4B-9BB7-7426DF5B3F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9D78-F4AE-414A-A15B-BEA5663DBA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0086-816A-4A4B-9BB7-7426DF5B3F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9D78-F4AE-414A-A15B-BEA5663DBA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0086-816A-4A4B-9BB7-7426DF5B3F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9D78-F4AE-414A-A15B-BEA5663DBA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0086-816A-4A4B-9BB7-7426DF5B3F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9D78-F4AE-414A-A15B-BEA5663DBA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0086-816A-4A4B-9BB7-7426DF5B3F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9D78-F4AE-414A-A15B-BEA5663DBA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0086-816A-4A4B-9BB7-7426DF5B3F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9D78-F4AE-414A-A15B-BEA5663DBA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0086-816A-4A4B-9BB7-7426DF5B3F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9D78-F4AE-414A-A15B-BEA5663DBA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B0086-816A-4A4B-9BB7-7426DF5B3F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39D78-F4AE-414A-A15B-BEA5663DBA51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tags" Target="../tags/tag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809614" y="2403322"/>
            <a:ext cx="62622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5400" dirty="0">
                <a:latin typeface="南宋书局体" panose="02000000000000000000" pitchFamily="2" charset="-122"/>
                <a:ea typeface="南宋书局体" panose="02000000000000000000" pitchFamily="2" charset="-122"/>
              </a:rPr>
              <a:t>我的伯父鲁迅先生</a:t>
            </a:r>
            <a:endParaRPr lang="zh-CN" altLang="en-US" sz="5400" dirty="0"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778130" y="3890613"/>
            <a:ext cx="23252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南宋书局体" panose="02000000000000000000" pitchFamily="2" charset="-122"/>
                <a:ea typeface="南宋书局体" panose="02000000000000000000" pitchFamily="2" charset="-122"/>
              </a:rPr>
              <a:t>语文六年级上册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64850" y="1724025"/>
            <a:ext cx="3790950" cy="37909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86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188595" y="337185"/>
            <a:ext cx="4241800" cy="9893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能给他们分分类吗？   </a:t>
            </a:r>
            <a:endParaRPr lang="zh-CN" altLang="en-US" sz="3600" b="1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330200" y="1497965"/>
            <a:ext cx="4884420" cy="429260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624840" y="3509645"/>
            <a:ext cx="157035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谈“碰壁”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83610" y="3199130"/>
            <a:ext cx="11430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放花筒</a:t>
            </a:r>
            <a:endParaRPr 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01395" y="5000625"/>
            <a:ext cx="157035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救助车夫</a:t>
            </a:r>
            <a:endParaRPr 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88945" y="4803775"/>
            <a:ext cx="14414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关心女佣</a:t>
            </a:r>
            <a:endParaRPr 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14620" y="614045"/>
            <a:ext cx="6412230" cy="56311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6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◇分类一</a:t>
            </a:r>
            <a:r>
              <a:rPr lang="zh-CN" sz="36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与家人有关</a:t>
            </a:r>
            <a:r>
              <a:rPr lang="zh-CN" sz="36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：谈《水浒传》</a:t>
            </a:r>
            <a:r>
              <a:rPr lang="en-US" sz="36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sz="36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谈“碰壁”</a:t>
            </a:r>
            <a:r>
              <a:rPr lang="en-US" sz="36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sz="36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放花筒</a:t>
            </a:r>
            <a:r>
              <a:rPr lang="zh-CN" sz="36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与他人有关：</a:t>
            </a:r>
            <a:r>
              <a:rPr lang="zh-CN" sz="36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救助车夫</a:t>
            </a:r>
            <a:r>
              <a:rPr lang="en-US" sz="36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sz="36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关心女佣</a:t>
            </a:r>
            <a:r>
              <a:rPr lang="en-US" sz="36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sz="36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◇分类二</a:t>
            </a:r>
            <a:r>
              <a:rPr lang="zh-CN" sz="36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“我”听说的</a:t>
            </a:r>
            <a:r>
              <a:rPr lang="en-US" sz="36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sz="36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</a:t>
            </a:r>
            <a:r>
              <a:rPr lang="zh-CN" sz="36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关心女佣</a:t>
            </a:r>
            <a:r>
              <a:rPr lang="zh-CN" sz="36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“我”亲身经历的：
</a:t>
            </a:r>
            <a:endParaRPr lang="zh-CN" sz="36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/>
            <a:r>
              <a:rPr lang="zh-CN" sz="36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谈《水浒传》</a:t>
            </a:r>
            <a:r>
              <a:rPr lang="en-US" sz="36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sz="36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谈“碰壁”</a:t>
            </a:r>
            <a:r>
              <a:rPr lang="en-US" sz="36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</a:t>
            </a:r>
            <a:r>
              <a:rPr lang="zh-CN" sz="36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放花筒</a:t>
            </a:r>
            <a:r>
              <a:rPr lang="en-US" sz="36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sz="36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救助车夫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18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483235" y="784860"/>
            <a:ext cx="11342370" cy="23596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学习活动二：再次默读课文，思考这是一位怎样的伯父，提炼关键词填写表格，并说说你是从哪里感受到的。   </a:t>
            </a:r>
            <a:endParaRPr lang="zh-CN" altLang="en-US" sz="32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036955" y="2512695"/>
            <a:ext cx="9376410" cy="38296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18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731520" y="856297"/>
            <a:ext cx="4134465" cy="76944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趣谈《水浒传》</a:t>
            </a:r>
            <a:endParaRPr lang="zh-CN" altLang="en-US" sz="44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1860" y="2975187"/>
            <a:ext cx="3892412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“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我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”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读《水浒传》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黑体" panose="02010609060101010101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5818293" y="3744807"/>
            <a:ext cx="5472007" cy="128953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伯父问我的时候，我就张冠李戴地乱说一气。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771053" y="2536613"/>
            <a:ext cx="5184140" cy="575733"/>
          </a:xfrm>
          <a:prstGeom prst="round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5818293" y="2207048"/>
            <a:ext cx="4608407" cy="76792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囫囵吞枣地看一遍</a:t>
            </a:r>
            <a:endParaRPr lang="zh-CN" altLang="en-US" sz="32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Freeform 24"/>
          <p:cNvSpPr/>
          <p:nvPr/>
        </p:nvSpPr>
        <p:spPr bwMode="gray">
          <a:xfrm rot="16200000" flipH="1" flipV="1">
            <a:off x="4860713" y="3414358"/>
            <a:ext cx="675640" cy="745913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txBody>
          <a:bodyPr/>
          <a:lstStyle/>
          <a:p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Freeform 24"/>
          <p:cNvSpPr/>
          <p:nvPr/>
        </p:nvSpPr>
        <p:spPr bwMode="gray">
          <a:xfrm rot="16200000" flipV="1">
            <a:off x="5111469" y="2666027"/>
            <a:ext cx="399627" cy="745913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txBody>
          <a:bodyPr/>
          <a:lstStyle/>
          <a:p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4621953" y="3751231"/>
            <a:ext cx="576580" cy="11646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交流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815566" y="3821997"/>
            <a:ext cx="2186627" cy="2187676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748665" y="856297"/>
            <a:ext cx="4134465" cy="76944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趣谈《水浒传》</a:t>
            </a:r>
            <a:endParaRPr lang="zh-CN" altLang="en-US" sz="44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29005" y="2975187"/>
            <a:ext cx="3892412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“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我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”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读《水浒传》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黑体" panose="02010609060101010101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4622165" y="1767628"/>
            <a:ext cx="576580" cy="107103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态度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832711" y="3821997"/>
            <a:ext cx="2186627" cy="218767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圆角矩形 9"/>
          <p:cNvSpPr/>
          <p:nvPr/>
        </p:nvSpPr>
        <p:spPr>
          <a:xfrm>
            <a:off x="843280" y="3712551"/>
            <a:ext cx="6338356" cy="2554689"/>
          </a:xfrm>
          <a:prstGeom prst="roundRect">
            <a:avLst/>
          </a:prstGeom>
          <a:noFill/>
          <a:ln w="19050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4675939" y="1007289"/>
            <a:ext cx="6711927" cy="117125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云形 50"/>
          <p:cNvSpPr/>
          <p:nvPr/>
        </p:nvSpPr>
        <p:spPr>
          <a:xfrm>
            <a:off x="7324513" y="2589012"/>
            <a:ext cx="4531865" cy="3344333"/>
          </a:xfrm>
          <a:prstGeom prst="cloud">
            <a:avLst/>
          </a:prstGeom>
          <a:noFill/>
          <a:ln w="19050" cap="flat" cmpd="sng" algn="ctr">
            <a:solidFill>
              <a:srgbClr val="A1C45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这句话表面看是在夸自己记性好，实际上是在用幽默的语言、委婉的语气批评“我”读书太马虎。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43280" y="3805017"/>
            <a:ext cx="6235614" cy="224676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en-US" altLang="zh-CN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这简短的语言描写，透出鲁迅先生含蓄、幽默、风趣的性格特点。而后又送我书读，更表现了他对晚辈的关怀与期望，从这里可以看出他为晚辈着想，这样的伯父怎能不让人爱戴呢？ </a:t>
            </a:r>
            <a:endParaRPr lang="zh-CN" altLang="en-US" sz="2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754033" y="1108563"/>
            <a:ext cx="6555740" cy="954107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伯父摸着胡子，笑了笑，说：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“哈哈！还是我的记性好。”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12047" y="1509035"/>
            <a:ext cx="3057247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伯父对我的教育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右箭头 18"/>
          <p:cNvSpPr/>
          <p:nvPr/>
        </p:nvSpPr>
        <p:spPr>
          <a:xfrm>
            <a:off x="4032701" y="1646058"/>
            <a:ext cx="383540" cy="310727"/>
          </a:xfrm>
          <a:prstGeom prst="rightArrow">
            <a:avLst/>
          </a:prstGeom>
          <a:solidFill>
            <a:srgbClr val="A1C450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90862" y="1553247"/>
            <a:ext cx="4651089" cy="529971"/>
          </a:xfrm>
          <a:prstGeom prst="roundRect">
            <a:avLst/>
          </a:prstGeom>
          <a:noFill/>
          <a:ln w="28575" cmpd="sng">
            <a:solidFill>
              <a:srgbClr val="E04236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Freeform 24"/>
          <p:cNvSpPr/>
          <p:nvPr/>
        </p:nvSpPr>
        <p:spPr bwMode="gray">
          <a:xfrm rot="16200000" flipH="1" flipV="1">
            <a:off x="6986693" y="2297853"/>
            <a:ext cx="675640" cy="745913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txBody>
          <a:bodyPr/>
          <a:lstStyle/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06498" y="2819720"/>
            <a:ext cx="5211683" cy="6376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所以</a:t>
            </a:r>
            <a:r>
              <a:rPr 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“我”比挨打挨骂还难受</a:t>
            </a: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。</a:t>
            </a:r>
            <a:endParaRPr lang="zh-CN" altLang="en-US" sz="2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2" name="左箭头 11"/>
          <p:cNvSpPr/>
          <p:nvPr/>
        </p:nvSpPr>
        <p:spPr>
          <a:xfrm>
            <a:off x="6901817" y="3100313"/>
            <a:ext cx="567086" cy="287867"/>
          </a:xfrm>
          <a:prstGeom prst="leftArrow">
            <a:avLst/>
          </a:prstGeom>
          <a:solidFill>
            <a:srgbClr val="A1C45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712047" y="644308"/>
            <a:ext cx="1980063" cy="671630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语言描写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1647190" y="3924935"/>
            <a:ext cx="4416425" cy="200914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关心后辈</a:t>
            </a:r>
            <a:endParaRPr lang="zh-CN" altLang="en-US" sz="6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1" grpId="0" animBg="1"/>
      <p:bldP spid="6" grpId="0"/>
      <p:bldP spid="7" grpId="0" animBg="1"/>
      <p:bldP spid="11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圆角矩形 7"/>
          <p:cNvSpPr/>
          <p:nvPr/>
        </p:nvSpPr>
        <p:spPr>
          <a:xfrm>
            <a:off x="1165860" y="2633345"/>
            <a:ext cx="9859010" cy="255016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617980" y="2846705"/>
            <a:ext cx="9142169" cy="2122805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en-US" altLang="zh-CN" sz="4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sz="4400" dirty="0" err="1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想到我永远见不到伯父的面了</a:t>
            </a:r>
            <a:r>
              <a:rPr sz="4400" dirty="0" err="1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，听不到他的声音了，也得不到他的爱抚了，泪珠就一滴一滴地掉下来</a:t>
            </a:r>
            <a:r>
              <a:rPr sz="44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。</a:t>
            </a:r>
            <a:endParaRPr sz="4400" dirty="0"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8505" y="608965"/>
            <a:ext cx="10313670" cy="15316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那天临走的时候，伯父送我两本书，一本是</a:t>
            </a:r>
            <a:r>
              <a:rPr lang="en-US" altLang="zh-CN" sz="36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《</a:t>
            </a: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表</a:t>
            </a:r>
            <a:r>
              <a:rPr lang="en-US" altLang="zh-CN" sz="36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》</a:t>
            </a: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，一本是</a:t>
            </a:r>
            <a:r>
              <a:rPr lang="en-US" altLang="zh-CN" sz="36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《</a:t>
            </a: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小约翰</a:t>
            </a:r>
            <a:r>
              <a:rPr lang="en-US" altLang="zh-CN" sz="36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》</a:t>
            </a: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。</a:t>
            </a:r>
            <a:endParaRPr lang="zh-CN" altLang="en-US" sz="36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3407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圆角矩形 5"/>
          <p:cNvSpPr/>
          <p:nvPr/>
        </p:nvSpPr>
        <p:spPr>
          <a:xfrm>
            <a:off x="1948077" y="4725025"/>
            <a:ext cx="8266302" cy="117125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601018" y="2975149"/>
            <a:ext cx="960543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>
              <a:buNone/>
            </a:pPr>
            <a:r>
              <a:rPr 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“你想，四周黑洞洞的，还不容易碰壁吗？”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050819" y="4854452"/>
            <a:ext cx="816356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indent="0"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“碰壁”指与国民党反动派斗争时遇到的挫折及反动势力对鲁迅先生的迫害。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3086568" y="2989406"/>
            <a:ext cx="2994660" cy="602827"/>
          </a:xfrm>
          <a:prstGeom prst="roundRect">
            <a:avLst/>
          </a:prstGeom>
          <a:noFill/>
          <a:ln w="28575" cmpd="sng">
            <a:solidFill>
              <a:srgbClr val="E04236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7719856" y="2964875"/>
            <a:ext cx="953375" cy="649393"/>
          </a:xfrm>
          <a:prstGeom prst="roundRect">
            <a:avLst/>
          </a:prstGeom>
          <a:noFill/>
          <a:ln w="28575" cmpd="sng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Freeform 24"/>
          <p:cNvSpPr/>
          <p:nvPr/>
        </p:nvSpPr>
        <p:spPr bwMode="gray">
          <a:xfrm rot="16200000" flipV="1">
            <a:off x="4589824" y="2170449"/>
            <a:ext cx="734060" cy="745913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Freeform 24"/>
          <p:cNvSpPr/>
          <p:nvPr/>
        </p:nvSpPr>
        <p:spPr bwMode="gray">
          <a:xfrm rot="16200000" flipH="1">
            <a:off x="8230447" y="3648249"/>
            <a:ext cx="935567" cy="980440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44874" y="645429"/>
            <a:ext cx="2441694" cy="76944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zh-CN"/>
            </a:defPPr>
            <a:lvl1pPr>
              <a:defRPr sz="4400" b="1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>
                <a:solidFill>
                  <a:schemeClr val="accent4">
                    <a:lumMod val="75000"/>
                  </a:schemeClr>
                </a:solidFill>
                <a:sym typeface="+mn-ea"/>
              </a:rPr>
              <a:t>笑谈碰壁</a:t>
            </a:r>
            <a:endParaRPr lang="zh-CN" altLang="en-US">
              <a:solidFill>
                <a:schemeClr val="accent4">
                  <a:lumMod val="75000"/>
                </a:schemeClr>
              </a:solidFill>
              <a:sym typeface="+mn-ea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3230407" y="1414870"/>
            <a:ext cx="7306900" cy="59757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“四周围黑洞洞的”指的是当时黑暗的社会；</a:t>
            </a:r>
            <a:endParaRPr lang="zh-CN" altLang="en-US" sz="2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/>
      <p:bldP spid="21" grpId="0" animBg="1"/>
      <p:bldP spid="22" grpId="0" animBg="1"/>
      <p:bldP spid="23" grpId="0" animBg="1"/>
      <p:bldP spid="24" grpId="0" animBg="1"/>
      <p:bldP spid="2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86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917786" y="1327665"/>
            <a:ext cx="9986433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>
              <a:lnSpc>
                <a:spcPct val="150000"/>
              </a:lnSpc>
              <a:buNone/>
            </a:pPr>
            <a:r>
              <a:rPr 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中国各处是壁，然而无形，像“鬼打墙”一般，使你随时能“碰”，</a:t>
            </a:r>
            <a:r>
              <a:rPr lang="en-US" sz="2800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能打这墙的，能碰而不感到痛苦的，是胜利者</a:t>
            </a:r>
            <a:r>
              <a:rPr 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0">
              <a:lnSpc>
                <a:spcPct val="150000"/>
              </a:lnSpc>
              <a:buNone/>
            </a:pPr>
            <a:r>
              <a:rPr 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                        ——</a:t>
            </a:r>
            <a:r>
              <a:rPr lang="en-US" sz="2800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鲁迅《碰壁之后</a:t>
            </a:r>
            <a:r>
              <a:rPr 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》</a:t>
            </a:r>
            <a:endParaRPr 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8248" y="3645257"/>
            <a:ext cx="986423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伟大的心胸，应该表现出这样的气概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用笑脸来迎接悲惨的厄运，用百倍的勇气来应付一切的不幸。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                              </a:t>
            </a:r>
            <a:r>
              <a:rPr 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——</a:t>
            </a:r>
            <a:r>
              <a:rPr lang="en-US" sz="2800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鲁迅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287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804544" y="736379"/>
            <a:ext cx="10184553" cy="3322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鲁迅先生写文章揭露国民党反动派，他的笔是“匕首”，是“投枪”。国民党反动派非常害怕，不许鲁迅发表文章，甚至要逮捕他。鲁迅先生用了一百多个笔名发表文章，与反动派进行斗争。反动派千方百计地查禁鲁迅的作品，不允许发表，并且对他本人进行了残酷的迫害。</a:t>
            </a:r>
            <a:endParaRPr 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Freeform 24"/>
          <p:cNvSpPr/>
          <p:nvPr/>
        </p:nvSpPr>
        <p:spPr bwMode="gray">
          <a:xfrm rot="12540000">
            <a:off x="5552833" y="3325804"/>
            <a:ext cx="687973" cy="1015872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rgbClr val="E04236"/>
          </a:solidFill>
          <a:ln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6" name="文本框 5"/>
          <p:cNvSpPr txBox="1"/>
          <p:nvPr/>
        </p:nvSpPr>
        <p:spPr>
          <a:xfrm>
            <a:off x="659765" y="4342018"/>
            <a:ext cx="10474113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对反动统治的憎恨和顽强斗争的革命精神。这也是鲁迅先生受到那么多人爱戴的根本原因。 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6717665" y="4199255"/>
            <a:ext cx="4416425" cy="2009140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爱憎分明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6" grpId="0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圆角矩形 7"/>
          <p:cNvSpPr/>
          <p:nvPr/>
        </p:nvSpPr>
        <p:spPr>
          <a:xfrm>
            <a:off x="1165860" y="2633345"/>
            <a:ext cx="9859010" cy="255016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617980" y="2846705"/>
            <a:ext cx="9131536" cy="2122805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en-US" altLang="zh-CN" sz="4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sz="4400" dirty="0" err="1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想到我永远见不到伯父的面了</a:t>
            </a:r>
            <a:r>
              <a:rPr sz="4400" dirty="0" err="1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，听不到他的声音了，也得不到他的爱抚了，泪珠就一滴一滴地掉下来</a:t>
            </a:r>
            <a:r>
              <a:rPr sz="44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。</a:t>
            </a:r>
            <a:endParaRPr sz="4400" dirty="0"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9165" y="989965"/>
            <a:ext cx="10313670" cy="15316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r>
              <a:rPr lang="zh-CN" sz="36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这样一位爱憎分明的伯父，却永远离开了我们——</a:t>
            </a:r>
            <a:endParaRPr lang="zh-CN" sz="36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287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245870" y="1998345"/>
            <a:ext cx="9700260" cy="28613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我突然注意到他脸上的表情，那么慈祥，那么愉快，眉毛、眼睛，还有额头上那一条条的皱纹，都现出他心底的欢乐来。那时候，他脸上充满着的是那种自然而和谐的美，是我从来没有见过的。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44874" y="635904"/>
            <a:ext cx="185928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zh-CN"/>
            </a:defPPr>
            <a:lvl1pPr>
              <a:defRPr sz="4400" b="1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>
                <a:solidFill>
                  <a:schemeClr val="accent6"/>
                </a:solidFill>
                <a:sym typeface="+mn-ea"/>
              </a:rPr>
              <a:t>放花筒</a:t>
            </a:r>
            <a:endParaRPr lang="zh-CN" altLang="en-US">
              <a:solidFill>
                <a:schemeClr val="accent6"/>
              </a:solidFill>
              <a:sym typeface="+mn-ea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5728970" y="5126355"/>
            <a:ext cx="5443220" cy="134810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慈祥、爱家人</a:t>
            </a:r>
            <a:endParaRPr lang="zh-CN" altLang="en-US" sz="6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800099" y="1258304"/>
            <a:ext cx="10591800" cy="34163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    鲁迅先生以笔为武器，战斗了一生，被誉为“民族魂”。毛泽东评价他是伟大的文学家、思想家和革命家，是中国文化革命的主将。那么，鲁迅先生作为周晔的伯父又是怎样的呢？让我们随作者周晔一起走近鲁迅先生！</a:t>
            </a:r>
            <a:endParaRPr lang="zh-CN" altLang="en-US" sz="3200" b="1" dirty="0">
              <a:solidFill>
                <a:srgbClr val="0070C0"/>
              </a:solidFill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圆角矩形 7"/>
          <p:cNvSpPr/>
          <p:nvPr/>
        </p:nvSpPr>
        <p:spPr>
          <a:xfrm>
            <a:off x="1165860" y="2633345"/>
            <a:ext cx="9859010" cy="255016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617980" y="2846705"/>
            <a:ext cx="9195332" cy="212365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en-US" altLang="zh-CN" sz="4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sz="4400" dirty="0" err="1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想到我永远见不到伯父的面了</a:t>
            </a:r>
            <a:r>
              <a:rPr sz="4400" dirty="0" err="1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，听不到他的声音了，也得不到他的爱抚了，泪珠就一滴一滴地掉下来</a:t>
            </a:r>
            <a:r>
              <a:rPr sz="44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。</a:t>
            </a:r>
            <a:endParaRPr sz="4400" dirty="0"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9165" y="989965"/>
            <a:ext cx="10313670" cy="15316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r>
              <a:rPr lang="zh-CN" sz="36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这样一位慈祥、爱家人的伯父，却永远离开了我们——</a:t>
            </a:r>
            <a:endParaRPr lang="zh-CN" sz="36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86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Picture 4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 bwMode="auto">
          <a:xfrm>
            <a:off x="505191" y="2300958"/>
            <a:ext cx="3120902" cy="24542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10964" y="454660"/>
            <a:ext cx="7901807" cy="614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他们把那个拉车的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扶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上车子，一个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蹲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着，一个半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跪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着，爸爸拿镊子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夹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出碎玻璃片，伯父拿硼酸水给他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洗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干净。他们又给他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敷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上药，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扎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好绷带。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伯父又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掏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出一些钱来给他，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叫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他在家里休养几天，把剩下的药和绷带也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了他。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这时候，我清清楚楚地看见，而且现在也清清楚楚地记得，他的脸上不再有那种慈祥的愉快的表情了，他变得那么严肃。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　他没有回答我，只把枯瘦的手按在我的头上，半天没动，最后深深地叹了一口气。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他对自己的病一点儿也不在乎，倒常常劝我多休息，不叫我干重活儿。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694178" y="690599"/>
            <a:ext cx="1869663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3200" b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救助车夫</a:t>
            </a:r>
            <a:endParaRPr lang="zh-CN" altLang="en-US" sz="3200" b="1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367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56540" y="3886041"/>
            <a:ext cx="11329247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这严肃的表情，这无言的动作，显示了鲁迅先生内心的不平静，表现了他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7795260" y="1658083"/>
            <a:ext cx="3054250" cy="1247987"/>
          </a:xfrm>
          <a:prstGeom prst="round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救助车夫后的冰冷、严肃、叹气</a:t>
            </a:r>
            <a:endParaRPr lang="zh-CN" altLang="en-US" sz="2800"/>
          </a:p>
        </p:txBody>
      </p:sp>
      <p:sp>
        <p:nvSpPr>
          <p:cNvPr id="10" name="左右箭头 9"/>
          <p:cNvSpPr/>
          <p:nvPr/>
        </p:nvSpPr>
        <p:spPr>
          <a:xfrm>
            <a:off x="4686723" y="2253925"/>
            <a:ext cx="2655993" cy="384387"/>
          </a:xfrm>
          <a:prstGeom prst="left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2" name="文本框 11"/>
          <p:cNvSpPr txBox="1"/>
          <p:nvPr/>
        </p:nvSpPr>
        <p:spPr>
          <a:xfrm>
            <a:off x="4932045" y="1793550"/>
            <a:ext cx="24904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伯父的表情变化</a:t>
            </a:r>
            <a:endParaRPr lang="zh-CN" altLang="en-US" sz="24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956086" y="3035414"/>
            <a:ext cx="6117263" cy="863600"/>
          </a:xfrm>
          <a:prstGeom prst="roundRect">
            <a:avLst/>
          </a:prstGeom>
          <a:grp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从这样的变化中你体会到了什么？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64920" y="4725670"/>
            <a:ext cx="10052050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对生活在水深火热之中的劳苦大众的深爱与同情，对黑暗社会的憎恶。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613015" y="694101"/>
            <a:ext cx="1980063" cy="67163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神态描写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1065953" y="1720313"/>
            <a:ext cx="3054250" cy="1247987"/>
          </a:xfrm>
          <a:prstGeom prst="round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放花炮时慈祥、愉快、自然和谐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5873750" y="479425"/>
            <a:ext cx="5443220" cy="110045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关心劳动人民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 animBg="1"/>
      <p:bldP spid="12" grpId="0"/>
      <p:bldP spid="13" grpId="0" animBg="1"/>
      <p:bldP spid="15" grpId="0"/>
      <p:bldP spid="18" grpId="0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圆角矩形 7"/>
          <p:cNvSpPr/>
          <p:nvPr/>
        </p:nvSpPr>
        <p:spPr>
          <a:xfrm>
            <a:off x="1166495" y="2846705"/>
            <a:ext cx="9859010" cy="255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619250" y="3060065"/>
            <a:ext cx="9151531" cy="2122805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en-US" altLang="zh-CN" sz="4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sz="4400" dirty="0" err="1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想到我永远见不到伯父的面了</a:t>
            </a:r>
            <a:r>
              <a:rPr sz="4400" dirty="0" err="1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，听不到他的声音了，也得不到他的爱抚了，泪珠就一滴一滴地掉下来</a:t>
            </a:r>
            <a:r>
              <a:rPr sz="44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。</a:t>
            </a:r>
            <a:endParaRPr sz="4400" dirty="0"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9165" y="989965"/>
            <a:ext cx="10313670" cy="15316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r>
              <a:rPr lang="zh-CN"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这样一位关心劳动人民的伯父，却永远离开了我们——</a:t>
            </a:r>
            <a:endParaRPr lang="zh-CN"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86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1019810" y="1722755"/>
            <a:ext cx="10037445" cy="34124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   伯父去世了，他的遗体躺在万国殡仪馆的礼堂里，许多人都来追悼他，向他致敬，有的甚至失声痛哭。数不清的挽联挂满了墙壁，大大小小的花圈堆满了整间屋子。送挽联送花圈的有工人，有学生，各色各样的人都有。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87724" y="454929"/>
            <a:ext cx="185928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zh-CN"/>
            </a:defPPr>
            <a:lvl1pPr>
              <a:defRPr sz="4400" b="1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>
                <a:solidFill>
                  <a:schemeClr val="accent4"/>
                </a:solidFill>
                <a:sym typeface="+mn-ea"/>
              </a:rPr>
              <a:t>追悼会</a:t>
            </a:r>
            <a:endParaRPr lang="zh-CN" altLang="en-US">
              <a:solidFill>
                <a:schemeClr val="accent4"/>
              </a:solidFill>
              <a:sym typeface="+mn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597785" y="374650"/>
            <a:ext cx="3387090" cy="106235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受人尊敬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86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419100" y="877570"/>
            <a:ext cx="11238865" cy="51034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808990" y="3258185"/>
            <a:ext cx="296672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关心后辈</a:t>
            </a:r>
            <a:endParaRPr lang="zh-CN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08990" y="4628515"/>
            <a:ext cx="296672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爱憎分明</a:t>
            </a:r>
            <a:endParaRPr lang="zh-CN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593580" y="1678305"/>
            <a:ext cx="296672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慈祥</a:t>
            </a:r>
            <a:endParaRPr lang="zh-CN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289290" y="4628515"/>
            <a:ext cx="3670935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关心劳苦人民</a:t>
            </a:r>
            <a:endParaRPr lang="zh-CN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517380" y="3153410"/>
            <a:ext cx="2519045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关心女佣</a:t>
            </a:r>
            <a:endParaRPr lang="zh-CN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矩形 8"/>
          <p:cNvSpPr/>
          <p:nvPr/>
        </p:nvSpPr>
        <p:spPr>
          <a:xfrm>
            <a:off x="174211" y="199988"/>
            <a:ext cx="21933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南宋书局体" panose="02000000000000000000" pitchFamily="2" charset="-122"/>
                <a:ea typeface="南宋书局体" panose="02000000000000000000" pitchFamily="2" charset="-122"/>
              </a:rPr>
              <a:t>相关资料</a:t>
            </a:r>
            <a:endParaRPr lang="zh-CN" altLang="en-US" sz="3200">
              <a:solidFill>
                <a:schemeClr val="tx1">
                  <a:lumMod val="75000"/>
                  <a:lumOff val="25000"/>
                </a:schemeClr>
              </a:solidFill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179727" y="1234672"/>
            <a:ext cx="9832542" cy="3905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　   一个秃顶的老人刚走进来站了一下，忽然埋下头低声哭了。另一个十三四岁的女孩子已经走出了灵堂，却还把头伸进帷幔里面来，红着眼圈哀求道：“让我再看一下吧，这是最后的一次了。”</a:t>
            </a:r>
            <a:b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　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b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　　我的耳朵是不会误听的，像这样的哭声我每天至少要听到几次。我的眼泪也常常被它引了出来。</a:t>
            </a:r>
            <a:b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                 </a:t>
            </a:r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选自　巴金</a:t>
            </a:r>
            <a:r>
              <a:rPr lang="en-US" altLang="zh-CN" sz="24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永远不能忘记的事</a:t>
            </a:r>
            <a:r>
              <a:rPr lang="en-US" altLang="zh-CN" sz="24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</a:t>
            </a:r>
            <a:endParaRPr lang="zh-CN" altLang="en-US" sz="24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86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124585" y="99695"/>
            <a:ext cx="8504555" cy="665861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4568825" y="1617980"/>
            <a:ext cx="73914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把头伸进帷幔里来，红着眼圈哀求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25955" y="2172970"/>
            <a:ext cx="255651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一群小学生</a:t>
            </a:r>
            <a:endParaRPr 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568825" y="2687320"/>
            <a:ext cx="73914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站了片刻，恭恭敬敬行了三个礼</a:t>
            </a:r>
            <a:endParaRPr 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72690" y="3273425"/>
            <a:ext cx="146304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盲人</a:t>
            </a:r>
            <a:endParaRPr 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68825" y="3273425"/>
            <a:ext cx="73914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低下头，恭恭敬敬地行了三鞠躬礼</a:t>
            </a:r>
            <a:endParaRPr 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43890" y="4665980"/>
            <a:ext cx="10788650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因为鲁迅先生是一个爱憎分明，为自己想得少为别人想得多的人，不惧迫害，坚持革命斗争，敢于抨击黑暗社会的人。他写的文章都是深刻地揭露社会黑暗的现状，他的笔尖堪比百万雄兵，令敌人胆寒。</a:t>
            </a:r>
            <a:endParaRPr 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6" grpId="0"/>
      <p:bldP spid="7" grpId="0"/>
      <p:bldP spid="9" grpId="0"/>
      <p:bldP spid="10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86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83845" y="437515"/>
            <a:ext cx="11276330" cy="56140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673225" y="1384935"/>
            <a:ext cx="971169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示例1：我的脚已经好了，上次多亏您，真是谢谢。在黑暗的旧社会里民不聊生，但像您这样高地位的人，居然肯帮助我这种黄包车车夫，我感到很荣幸，向您告别，一路走好！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/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示例2：我恭恭敬敬地鞠三躬，表示对先生人格的敬仰。然后默默地站着，在心里对先生说：先生一路走好，我们一直会想念您。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8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883900" y="109601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8647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720725" y="1416050"/>
            <a:ext cx="10581640" cy="28848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sz="32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用较快的速度默读课文，思考：课文可以分为几个部分？</a:t>
            </a:r>
            <a:endParaRPr lang="zh-CN" sz="32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sz="32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（提示：注意文中的空行）</a:t>
            </a:r>
            <a:endParaRPr lang="zh-CN" sz="32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29640" y="3773805"/>
            <a:ext cx="1089469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3200" b="1" spc="90" dirty="0">
                <a:solidFill>
                  <a:schemeClr val="accent1">
                    <a:lumMod val="7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sz="3200" b="1" spc="90" dirty="0">
                <a:solidFill>
                  <a:schemeClr val="accent1">
                    <a:lumMod val="7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课文先写了伯父</a:t>
            </a:r>
            <a:r>
              <a:rPr lang="zh-CN" sz="3200" b="1" u="sng" spc="90" dirty="0">
                <a:solidFill>
                  <a:schemeClr val="accent1">
                    <a:lumMod val="7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sz="3200" b="1" spc="90" dirty="0">
                <a:solidFill>
                  <a:schemeClr val="accent1">
                    <a:lumMod val="7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，许多人都来追悼他，向他致敬。再转入对伯父生前的回忆，写了关于他的</a:t>
            </a:r>
            <a:r>
              <a:rPr lang="zh-CN" sz="3200" b="1" u="sng" spc="90" dirty="0">
                <a:solidFill>
                  <a:schemeClr val="accent1">
                    <a:lumMod val="7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sz="3200" b="1" spc="90" dirty="0">
                <a:solidFill>
                  <a:schemeClr val="accent1">
                    <a:lumMod val="7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件事。</a:t>
            </a:r>
            <a:endParaRPr lang="zh-CN" sz="3200" b="1" spc="90" dirty="0">
              <a:solidFill>
                <a:schemeClr val="accent1">
                  <a:lumMod val="7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520565" y="3900170"/>
            <a:ext cx="120396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去世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635365" y="4606925"/>
            <a:ext cx="439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en-US" altLang="zh-CN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00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482600" y="930910"/>
            <a:ext cx="11227435" cy="10102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sz="32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鲁迅先生给你留下怎样的印象，你能用文中的一句话来说说吗？</a:t>
            </a:r>
            <a:endParaRPr lang="zh-CN" sz="32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9090" y="1368425"/>
            <a:ext cx="11205210" cy="31381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 </a:t>
            </a:r>
            <a:endParaRPr 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04800" fontAlgn="auto">
              <a:lnSpc>
                <a:spcPct val="150000"/>
              </a:lnSpc>
            </a:pPr>
            <a:r>
              <a:rPr lang="zh-CN" sz="4400" b="1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 </a:t>
            </a:r>
            <a:r>
              <a:rPr lang="zh-CN" sz="44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</a:rPr>
              <a:t>的确，伯父就是这样一个人，他为自己想的少，为别人想的多。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矩形 8"/>
          <p:cNvSpPr/>
          <p:nvPr/>
        </p:nvSpPr>
        <p:spPr>
          <a:xfrm>
            <a:off x="174211" y="199988"/>
            <a:ext cx="21933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南宋书局体" panose="02000000000000000000" pitchFamily="2" charset="-122"/>
                <a:ea typeface="南宋书局体" panose="02000000000000000000" pitchFamily="2" charset="-122"/>
              </a:rPr>
              <a:t>字词乐园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2934494" y="2766219"/>
            <a:ext cx="6323012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155155" y="2242999"/>
            <a:ext cx="10588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wǎn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4226718" y="2242999"/>
            <a:ext cx="8556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hú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5181600" y="2228711"/>
            <a:ext cx="914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lún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6212679" y="2231887"/>
            <a:ext cx="9572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zǎo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7139987" y="2171561"/>
            <a:ext cx="11318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gǎo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8025606" y="2171561"/>
            <a:ext cx="13366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huǎng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2693194" y="4329906"/>
            <a:ext cx="16097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shuāng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4085431" y="4345781"/>
            <a:ext cx="12176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xiáng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5333206" y="4344194"/>
            <a:ext cx="9715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shì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6060281" y="4341019"/>
            <a:ext cx="12906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zhāng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7374142" y="4360069"/>
            <a:ext cx="8699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ké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 Box 19"/>
          <p:cNvSpPr txBox="1">
            <a:spLocks noChangeArrowheads="1"/>
          </p:cNvSpPr>
          <p:nvPr/>
        </p:nvSpPr>
        <p:spPr bwMode="auto">
          <a:xfrm>
            <a:off x="8178800" y="4341019"/>
            <a:ext cx="9715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sòu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矩形 8"/>
          <p:cNvSpPr/>
          <p:nvPr/>
        </p:nvSpPr>
        <p:spPr>
          <a:xfrm>
            <a:off x="174211" y="199988"/>
            <a:ext cx="21933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南宋书局体" panose="02000000000000000000" pitchFamily="2" charset="-122"/>
                <a:ea typeface="南宋书局体" panose="02000000000000000000" pitchFamily="2" charset="-122"/>
              </a:rPr>
              <a:t>字词乐园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  <p:sp>
        <p:nvSpPr>
          <p:cNvPr id="5" name="TextBox 1"/>
          <p:cNvSpPr txBox="1"/>
          <p:nvPr/>
        </p:nvSpPr>
        <p:spPr>
          <a:xfrm>
            <a:off x="955040" y="1305560"/>
            <a:ext cx="10892790" cy="46850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250000"/>
              </a:lnSpc>
            </a:pPr>
            <a:r>
              <a:rPr lang="en-US" altLang="zh-CN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挽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联    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囫囵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吞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枣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搞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好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25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恍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然大悟     饱经风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霜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25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详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细   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逝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世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文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章      咳嗽</a:t>
            </a:r>
            <a:endParaRPr lang="en-US" altLang="zh-CN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9118918" y="4638040"/>
            <a:ext cx="79819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sòu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8613458" y="4638040"/>
            <a:ext cx="79629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ké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257800" y="1597343"/>
            <a:ext cx="79819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zǎo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7518083" y="1597343"/>
            <a:ext cx="100139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b="1">
                <a:solidFill>
                  <a:srgbClr val="3333FF"/>
                </a:solidFill>
                <a:latin typeface="黑体" panose="02010609060101010101" charset="-122"/>
                <a:ea typeface="黑体" panose="02010609060101010101" charset="-122"/>
              </a:rPr>
              <a:t>ɡǎo</a:t>
            </a:r>
            <a:endParaRPr lang="en-US" altLang="zh-CN" sz="3200" b="1">
              <a:solidFill>
                <a:srgbClr val="3333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5901373" y="3137535"/>
            <a:ext cx="161671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shuānɡ</a:t>
            </a:r>
            <a:endParaRPr kumimoji="0" lang="en-US" altLang="zh-CN" sz="3200" b="1" i="0" u="none" strike="noStrike" kern="1200" cap="none" spc="0" normalizeH="0" baseline="0" noProof="0" err="1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211263" y="4638040"/>
            <a:ext cx="120840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xiánɡ</a:t>
            </a:r>
            <a:endParaRPr kumimoji="0" lang="en-US" altLang="zh-CN" sz="3200" b="1" i="0" u="none" strike="noStrike" kern="1200" cap="none" spc="0" normalizeH="0" baseline="0" noProof="0" err="1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3513773" y="4638040"/>
            <a:ext cx="100139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shì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6427153" y="4638040"/>
            <a:ext cx="141160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zhānɡ</a:t>
            </a:r>
            <a:endParaRPr kumimoji="0" lang="en-US" altLang="zh-CN" sz="3200" b="1" i="0" u="none" strike="noStrike" kern="1200" cap="none" spc="0" normalizeH="0" baseline="0" noProof="0" err="1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1109663" y="3136900"/>
            <a:ext cx="141160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huǎnɡ</a:t>
            </a:r>
            <a:endParaRPr kumimoji="0" lang="en-US" altLang="zh-CN" sz="3200" b="1" i="0" u="none" strike="noStrike" kern="1200" cap="none" spc="0" normalizeH="0" baseline="0" noProof="0" err="1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4256088" y="1667193"/>
            <a:ext cx="100139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lún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1182370" y="1667193"/>
            <a:ext cx="100139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wǎn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3843020" y="1667193"/>
            <a:ext cx="79629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hú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矩形 8"/>
          <p:cNvSpPr/>
          <p:nvPr/>
        </p:nvSpPr>
        <p:spPr>
          <a:xfrm>
            <a:off x="174211" y="199988"/>
            <a:ext cx="21933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南宋书局体" panose="02000000000000000000" pitchFamily="2" charset="-122"/>
                <a:ea typeface="南宋书局体" panose="02000000000000000000" pitchFamily="2" charset="-122"/>
              </a:rPr>
              <a:t>字词乐园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230994" y="1263118"/>
            <a:ext cx="114398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追悼：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314574" y="1315490"/>
            <a:ext cx="9191626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对死者表示沉痛的怀念。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1230994" y="1972746"/>
            <a:ext cx="1893206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失声痛哭：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000374" y="2025118"/>
            <a:ext cx="8505826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因悲痛过度而哽咽，哭不出声来。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230994" y="2682374"/>
            <a:ext cx="114398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b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挽联：</a:t>
            </a:r>
            <a:endParaRPr lang="zh-CN" altLang="en-US" b="1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314574" y="2734746"/>
            <a:ext cx="9191626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哀悼死者的对联。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1230994" y="3339630"/>
            <a:ext cx="114398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b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吊唁：</a:t>
            </a:r>
            <a:endParaRPr lang="zh-CN" altLang="en-US" b="1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314574" y="3392002"/>
            <a:ext cx="9191626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祭奠死者并慰问家属。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1230994" y="3996885"/>
            <a:ext cx="1893206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b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囫囵吞枣：</a:t>
            </a:r>
            <a:endParaRPr lang="zh-CN" altLang="en-US" b="1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3000374" y="4049257"/>
            <a:ext cx="8505826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把枣子整个吞下去。比喻不加分析地笼统接受。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1230994" y="4677967"/>
            <a:ext cx="1893206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b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张冠李戴：</a:t>
            </a:r>
            <a:endParaRPr lang="zh-CN" altLang="en-US" b="1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3000374" y="4730339"/>
            <a:ext cx="8505826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姓张的帽子戴在姓李的头上了。比喻弄错了对象或弄错了事实。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1230994" y="5411420"/>
            <a:ext cx="1893206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b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饱经风霜：</a:t>
            </a:r>
            <a:endParaRPr lang="zh-CN" altLang="en-US" b="1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3000374" y="5463792"/>
            <a:ext cx="8505826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楷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形容经历过很多的艰难困苦。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18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483235" y="784860"/>
            <a:ext cx="11342370" cy="23596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学习活动一：打开书，自由读课文，边读边想：课文写了 伯父鲁迅先生的哪几件事？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示:理清文章脉络的方法:提取关键词，拟定小标题。   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570990" y="3144520"/>
            <a:ext cx="8380730" cy="31121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18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483235" y="572209"/>
            <a:ext cx="11342370" cy="23596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学习活动一：打开书，自由读课文，边读边想：课文写了 伯父鲁迅先生的哪几件事？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示:理清文章脉络的方法:提取关键词，拟定小标题。   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92100" y="1955165"/>
            <a:ext cx="11067415" cy="456819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043305" y="4006850"/>
            <a:ext cx="296672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谈“碰壁”</a:t>
            </a:r>
            <a:endParaRPr lang="zh-CN" altLang="en-US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061835" y="3714750"/>
            <a:ext cx="296672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放花筒</a:t>
            </a:r>
            <a:endParaRPr lang="zh-CN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91995" y="5554980"/>
            <a:ext cx="296672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救助车夫</a:t>
            </a:r>
            <a:endParaRPr lang="zh-CN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763385" y="5320030"/>
            <a:ext cx="296672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关心女佣</a:t>
            </a:r>
            <a:endParaRPr lang="zh-CN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6" grpId="0"/>
      <p:bldP spid="7" grpId="0"/>
      <p:bldP spid="8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3865.0015748031497,&quot;width&quot;:4914.8062992125988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3040</Words>
  <Application>WPS 演示</Application>
  <PresentationFormat>自定义</PresentationFormat>
  <Paragraphs>268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5" baseType="lpstr">
      <vt:lpstr>Arial</vt:lpstr>
      <vt:lpstr>宋体</vt:lpstr>
      <vt:lpstr>Wingdings</vt:lpstr>
      <vt:lpstr>南宋书局体</vt:lpstr>
      <vt:lpstr>微软雅黑</vt:lpstr>
      <vt:lpstr>楷体_GB2312</vt:lpstr>
      <vt:lpstr>新宋体</vt:lpstr>
      <vt:lpstr>楷体</vt:lpstr>
      <vt:lpstr>Times New Roman</vt:lpstr>
      <vt:lpstr>黑体</vt:lpstr>
      <vt:lpstr>Comic Sans MS</vt:lpstr>
      <vt:lpstr>等线</vt:lpstr>
      <vt:lpstr>Arial Unicode MS</vt:lpstr>
      <vt:lpstr>等线 Light</vt:lpstr>
      <vt:lpstr>Calibri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2022-07-13T21:15:00Z</cp:lastPrinted>
  <dcterms:created xsi:type="dcterms:W3CDTF">2022-07-13T21:15:00Z</dcterms:created>
  <dcterms:modified xsi:type="dcterms:W3CDTF">2023-10-26T03:01:49Z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C25C44EC22634526A037F3217CE958A1_12</vt:lpwstr>
  </property>
  <property fmtid="{D5CDD505-2E9C-101B-9397-08002B2CF9AE}" pid="3" name="KSOProductBuildVer">
    <vt:lpwstr>2052-12.1.0.15712</vt:lpwstr>
  </property>
</Properties>
</file>